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7" r:id="rId1"/>
    <p:sldMasterId id="2147483710" r:id="rId2"/>
  </p:sldMasterIdLst>
  <p:notesMasterIdLst>
    <p:notesMasterId r:id="rId36"/>
  </p:notesMasterIdLst>
  <p:handoutMasterIdLst>
    <p:handoutMasterId r:id="rId37"/>
  </p:handoutMasterIdLst>
  <p:sldIdLst>
    <p:sldId id="258" r:id="rId3"/>
    <p:sldId id="290" r:id="rId4"/>
    <p:sldId id="260" r:id="rId5"/>
    <p:sldId id="269" r:id="rId6"/>
    <p:sldId id="262" r:id="rId7"/>
    <p:sldId id="274" r:id="rId8"/>
    <p:sldId id="319" r:id="rId9"/>
    <p:sldId id="308" r:id="rId10"/>
    <p:sldId id="320" r:id="rId11"/>
    <p:sldId id="321" r:id="rId12"/>
    <p:sldId id="322" r:id="rId13"/>
    <p:sldId id="301" r:id="rId14"/>
    <p:sldId id="307" r:id="rId15"/>
    <p:sldId id="302" r:id="rId16"/>
    <p:sldId id="303" r:id="rId17"/>
    <p:sldId id="275" r:id="rId18"/>
    <p:sldId id="277" r:id="rId19"/>
    <p:sldId id="278" r:id="rId20"/>
    <p:sldId id="306" r:id="rId21"/>
    <p:sldId id="323" r:id="rId22"/>
    <p:sldId id="325" r:id="rId23"/>
    <p:sldId id="324" r:id="rId24"/>
    <p:sldId id="264" r:id="rId25"/>
    <p:sldId id="284" r:id="rId26"/>
    <p:sldId id="285" r:id="rId27"/>
    <p:sldId id="286" r:id="rId28"/>
    <p:sldId id="317" r:id="rId29"/>
    <p:sldId id="292" r:id="rId30"/>
    <p:sldId id="293" r:id="rId31"/>
    <p:sldId id="327" r:id="rId32"/>
    <p:sldId id="328" r:id="rId33"/>
    <p:sldId id="329" r:id="rId34"/>
    <p:sldId id="330" r:id="rId35"/>
  </p:sldIdLst>
  <p:sldSz cx="10080625" cy="6858000"/>
  <p:notesSz cx="6858000" cy="9144000"/>
  <p:defaultTextStyle>
    <a:defPPr>
      <a:defRPr lang="nl-BE"/>
    </a:defPPr>
    <a:lvl1pPr marL="0" algn="l" defTabSz="914299" rtl="0" eaLnBrk="1" latinLnBrk="0" hangingPunct="1">
      <a:defRPr sz="1800" kern="1200">
        <a:solidFill>
          <a:schemeClr val="tx1"/>
        </a:solidFill>
        <a:latin typeface="+mn-lt"/>
        <a:ea typeface="+mn-ea"/>
        <a:cs typeface="+mn-cs"/>
      </a:defRPr>
    </a:lvl1pPr>
    <a:lvl2pPr marL="457150" algn="l" defTabSz="914299" rtl="0" eaLnBrk="1" latinLnBrk="0" hangingPunct="1">
      <a:defRPr sz="1800" kern="1200">
        <a:solidFill>
          <a:schemeClr val="tx1"/>
        </a:solidFill>
        <a:latin typeface="+mn-lt"/>
        <a:ea typeface="+mn-ea"/>
        <a:cs typeface="+mn-cs"/>
      </a:defRPr>
    </a:lvl2pPr>
    <a:lvl3pPr marL="914299" algn="l" defTabSz="914299" rtl="0" eaLnBrk="1" latinLnBrk="0" hangingPunct="1">
      <a:defRPr sz="1800" kern="1200">
        <a:solidFill>
          <a:schemeClr val="tx1"/>
        </a:solidFill>
        <a:latin typeface="+mn-lt"/>
        <a:ea typeface="+mn-ea"/>
        <a:cs typeface="+mn-cs"/>
      </a:defRPr>
    </a:lvl3pPr>
    <a:lvl4pPr marL="1371450" algn="l" defTabSz="914299" rtl="0" eaLnBrk="1" latinLnBrk="0" hangingPunct="1">
      <a:defRPr sz="1800" kern="1200">
        <a:solidFill>
          <a:schemeClr val="tx1"/>
        </a:solidFill>
        <a:latin typeface="+mn-lt"/>
        <a:ea typeface="+mn-ea"/>
        <a:cs typeface="+mn-cs"/>
      </a:defRPr>
    </a:lvl4pPr>
    <a:lvl5pPr marL="1828600" algn="l" defTabSz="914299" rtl="0" eaLnBrk="1" latinLnBrk="0" hangingPunct="1">
      <a:defRPr sz="1800" kern="1200">
        <a:solidFill>
          <a:schemeClr val="tx1"/>
        </a:solidFill>
        <a:latin typeface="+mn-lt"/>
        <a:ea typeface="+mn-ea"/>
        <a:cs typeface="+mn-cs"/>
      </a:defRPr>
    </a:lvl5pPr>
    <a:lvl6pPr marL="2285749" algn="l" defTabSz="914299" rtl="0" eaLnBrk="1" latinLnBrk="0" hangingPunct="1">
      <a:defRPr sz="1800" kern="1200">
        <a:solidFill>
          <a:schemeClr val="tx1"/>
        </a:solidFill>
        <a:latin typeface="+mn-lt"/>
        <a:ea typeface="+mn-ea"/>
        <a:cs typeface="+mn-cs"/>
      </a:defRPr>
    </a:lvl6pPr>
    <a:lvl7pPr marL="2742899" algn="l" defTabSz="914299" rtl="0" eaLnBrk="1" latinLnBrk="0" hangingPunct="1">
      <a:defRPr sz="1800" kern="1200">
        <a:solidFill>
          <a:schemeClr val="tx1"/>
        </a:solidFill>
        <a:latin typeface="+mn-lt"/>
        <a:ea typeface="+mn-ea"/>
        <a:cs typeface="+mn-cs"/>
      </a:defRPr>
    </a:lvl7pPr>
    <a:lvl8pPr marL="3200049" algn="l" defTabSz="914299" rtl="0" eaLnBrk="1" latinLnBrk="0" hangingPunct="1">
      <a:defRPr sz="1800" kern="1200">
        <a:solidFill>
          <a:schemeClr val="tx1"/>
        </a:solidFill>
        <a:latin typeface="+mn-lt"/>
        <a:ea typeface="+mn-ea"/>
        <a:cs typeface="+mn-cs"/>
      </a:defRPr>
    </a:lvl8pPr>
    <a:lvl9pPr marL="3657199" algn="l" defTabSz="914299"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EF426F4A-AA58-4E64-8751-0BE5B5A81F9D}">
          <p14:sldIdLst>
            <p14:sldId id="258"/>
            <p14:sldId id="290"/>
            <p14:sldId id="260"/>
            <p14:sldId id="269"/>
            <p14:sldId id="262"/>
            <p14:sldId id="274"/>
            <p14:sldId id="319"/>
            <p14:sldId id="308"/>
            <p14:sldId id="320"/>
            <p14:sldId id="321"/>
            <p14:sldId id="322"/>
            <p14:sldId id="301"/>
            <p14:sldId id="307"/>
            <p14:sldId id="302"/>
            <p14:sldId id="303"/>
            <p14:sldId id="275"/>
            <p14:sldId id="277"/>
            <p14:sldId id="278"/>
            <p14:sldId id="306"/>
            <p14:sldId id="323"/>
            <p14:sldId id="325"/>
            <p14:sldId id="324"/>
            <p14:sldId id="264"/>
            <p14:sldId id="284"/>
            <p14:sldId id="285"/>
            <p14:sldId id="286"/>
            <p14:sldId id="317"/>
            <p14:sldId id="292"/>
            <p14:sldId id="293"/>
            <p14:sldId id="327"/>
            <p14:sldId id="328"/>
            <p14:sldId id="329"/>
            <p14:sldId id="330"/>
          </p14:sldIdLst>
        </p14:section>
      </p14:sectionLst>
    </p:ext>
    <p:ext uri="{EFAFB233-063F-42B5-8137-9DF3F51BA10A}">
      <p15:sldGuideLst xmlns:p15="http://schemas.microsoft.com/office/powerpoint/2012/main">
        <p15:guide id="1" orient="horz" pos="3294" userDrawn="1">
          <p15:clr>
            <a:srgbClr val="A4A3A4"/>
          </p15:clr>
        </p15:guide>
        <p15:guide id="2" pos="6176"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lenn Beersaerts" initials="GB" lastIdx="14" clrIdx="0">
    <p:extLst>
      <p:ext uri="{19B8F6BF-5375-455C-9EA6-DF929625EA0E}">
        <p15:presenceInfo xmlns:p15="http://schemas.microsoft.com/office/powerpoint/2012/main" userId="40fde81fea6a9b62"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A14"/>
    <a:srgbClr val="F8F7F7"/>
    <a:srgbClr val="126BA2"/>
    <a:srgbClr val="177E9D"/>
    <a:srgbClr val="00407A"/>
    <a:srgbClr val="1D8DB0"/>
    <a:srgbClr val="147694"/>
    <a:srgbClr val="CCECFF"/>
    <a:srgbClr val="CCFFFF"/>
    <a:srgbClr val="116E8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5405" autoAdjust="0"/>
  </p:normalViewPr>
  <p:slideViewPr>
    <p:cSldViewPr snapToObjects="1" showGuides="1">
      <p:cViewPr varScale="1">
        <p:scale>
          <a:sx n="85" d="100"/>
          <a:sy n="85" d="100"/>
        </p:scale>
        <p:origin x="1157" y="58"/>
      </p:cViewPr>
      <p:guideLst>
        <p:guide orient="horz" pos="3294"/>
        <p:guide pos="6176"/>
      </p:guideLst>
    </p:cSldViewPr>
  </p:slideViewPr>
  <p:outlineViewPr>
    <p:cViewPr>
      <p:scale>
        <a:sx n="33" d="100"/>
        <a:sy n="33" d="100"/>
      </p:scale>
      <p:origin x="0" y="0"/>
    </p:cViewPr>
  </p:outlineViewPr>
  <p:notesTextViewPr>
    <p:cViewPr>
      <p:scale>
        <a:sx n="3" d="2"/>
        <a:sy n="3" d="2"/>
      </p:scale>
      <p:origin x="0" y="0"/>
    </p:cViewPr>
  </p:notesTextViewPr>
  <p:notesViewPr>
    <p:cSldViewPr snapToObjects="1" showGuides="1">
      <p:cViewPr varScale="1">
        <p:scale>
          <a:sx n="73" d="100"/>
          <a:sy n="73" d="100"/>
        </p:scale>
        <p:origin x="-2028" y="-9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handoutMaster" Target="handoutMasters/handoutMaster1.xml"/><Relationship Id="rId40"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l-BE" sz="1000" dirty="0">
              <a:latin typeface="Arial" pitchFamily="34" charset="0"/>
              <a:cs typeface="Arial" pitchFamily="34" charset="0"/>
            </a:endParaRPr>
          </a:p>
        </p:txBody>
      </p:sp>
      <p:sp>
        <p:nvSpPr>
          <p:cNvPr id="3" name="Tijdelijke aanduiding voor datum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6185198-F140-406E-8F04-DE9D809B9791}" type="datetimeFigureOut">
              <a:rPr lang="nl-BE" sz="1000" smtClean="0">
                <a:latin typeface="Arial" pitchFamily="34" charset="0"/>
                <a:cs typeface="Arial" pitchFamily="34" charset="0"/>
              </a:rPr>
              <a:pPr/>
              <a:t>3/04/2019</a:t>
            </a:fld>
            <a:endParaRPr lang="nl-BE" sz="1000">
              <a:latin typeface="Arial" pitchFamily="34" charset="0"/>
              <a:cs typeface="Arial" pitchFamily="34" charset="0"/>
            </a:endParaRPr>
          </a:p>
        </p:txBody>
      </p:sp>
      <p:sp>
        <p:nvSpPr>
          <p:cNvPr id="4" name="Tijdelijke aanduiding voor voettekst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nl-BE" sz="1000">
              <a:latin typeface="Arial" pitchFamily="34" charset="0"/>
              <a:cs typeface="Arial" pitchFamily="34" charset="0"/>
            </a:endParaRPr>
          </a:p>
        </p:txBody>
      </p:sp>
      <p:sp>
        <p:nvSpPr>
          <p:cNvPr id="5" name="Tijdelijke aanduiding voor dianumm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A024B3E-C6E9-4CB0-843C-3CD5676655AA}" type="slidenum">
              <a:rPr lang="nl-BE" sz="1000" smtClean="0"/>
              <a:pPr/>
              <a:t>‹#›</a:t>
            </a:fld>
            <a:endParaRPr lang="nl-BE" sz="1000"/>
          </a:p>
        </p:txBody>
      </p:sp>
    </p:spTree>
    <p:extLst>
      <p:ext uri="{BB962C8B-B14F-4D97-AF65-F5344CB8AC3E}">
        <p14:creationId xmlns:p14="http://schemas.microsoft.com/office/powerpoint/2010/main" val="3973219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000">
                <a:latin typeface="Arial" pitchFamily="34" charset="0"/>
                <a:cs typeface="Arial" pitchFamily="34" charset="0"/>
              </a:defRPr>
            </a:lvl1pPr>
          </a:lstStyle>
          <a:p>
            <a:endParaRPr lang="nl-BE"/>
          </a:p>
        </p:txBody>
      </p:sp>
      <p:sp>
        <p:nvSpPr>
          <p:cNvPr id="3" name="Tijdelijke aanduiding voor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000">
                <a:latin typeface="Arial" pitchFamily="34" charset="0"/>
                <a:cs typeface="Arial" pitchFamily="34" charset="0"/>
              </a:defRPr>
            </a:lvl1pPr>
          </a:lstStyle>
          <a:p>
            <a:fld id="{7AF0A2F9-EF49-41B3-9E69-7CDBDC14786A}" type="datetimeFigureOut">
              <a:rPr lang="nl-BE" smtClean="0"/>
              <a:pPr/>
              <a:t>3/04/2019</a:t>
            </a:fld>
            <a:endParaRPr lang="nl-BE"/>
          </a:p>
        </p:txBody>
      </p:sp>
      <p:sp>
        <p:nvSpPr>
          <p:cNvPr id="4" name="Tijdelijke aanduiding voor dia-afbeelding 3"/>
          <p:cNvSpPr>
            <a:spLocks noGrp="1" noRot="1" noChangeAspect="1"/>
          </p:cNvSpPr>
          <p:nvPr>
            <p:ph type="sldImg" idx="2"/>
          </p:nvPr>
        </p:nvSpPr>
        <p:spPr>
          <a:xfrm>
            <a:off x="909638" y="685800"/>
            <a:ext cx="5038725" cy="3429000"/>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540000" y="4320000"/>
            <a:ext cx="5760000" cy="4140000"/>
          </a:xfrm>
          <a:prstGeom prst="rect">
            <a:avLst/>
          </a:prstGeom>
        </p:spPr>
        <p:txBody>
          <a:bodyPr vert="horz" lIns="91440" tIns="45720" rIns="91440" bIns="45720" rtlCol="0"/>
          <a:lstStyle/>
          <a:p>
            <a:pPr lvl="0"/>
            <a:r>
              <a:rPr lang="nl-NL" dirty="0" smtClean="0"/>
              <a:t>Klik om de modelstijlen te bewerken</a:t>
            </a:r>
          </a:p>
          <a:p>
            <a:pPr lvl="1"/>
            <a:r>
              <a:rPr lang="nl-NL" dirty="0" smtClean="0"/>
              <a:t>Tweede niveau</a:t>
            </a:r>
          </a:p>
          <a:p>
            <a:pPr lvl="2"/>
            <a:r>
              <a:rPr lang="nl-NL" dirty="0" smtClean="0"/>
              <a:t>Derde niveau</a:t>
            </a:r>
          </a:p>
          <a:p>
            <a:pPr lvl="3"/>
            <a:r>
              <a:rPr lang="nl-NL" dirty="0" smtClean="0"/>
              <a:t>Vierde niveau</a:t>
            </a:r>
          </a:p>
          <a:p>
            <a:pPr lvl="4"/>
            <a:r>
              <a:rPr lang="nl-NL" dirty="0" smtClean="0"/>
              <a:t>Vijfde niveau</a:t>
            </a:r>
            <a:endParaRPr lang="nl-BE" dirty="0"/>
          </a:p>
        </p:txBody>
      </p:sp>
      <p:sp>
        <p:nvSpPr>
          <p:cNvPr id="6" name="Tijdelijke aanduiding voor voetteks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000">
                <a:latin typeface="Arial" pitchFamily="34" charset="0"/>
                <a:cs typeface="Arial" pitchFamily="34" charset="0"/>
              </a:defRPr>
            </a:lvl1pPr>
          </a:lstStyle>
          <a:p>
            <a:endParaRPr lang="nl-BE"/>
          </a:p>
        </p:txBody>
      </p:sp>
      <p:sp>
        <p:nvSpPr>
          <p:cNvPr id="7" name="Tijdelijke aanduiding voor dia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000">
                <a:latin typeface="Arial" pitchFamily="34" charset="0"/>
                <a:cs typeface="Arial" pitchFamily="34" charset="0"/>
              </a:defRPr>
            </a:lvl1pPr>
          </a:lstStyle>
          <a:p>
            <a:fld id="{17C257C2-8D60-4760-88CB-024AF3EEC641}" type="slidenum">
              <a:rPr lang="nl-BE" smtClean="0"/>
              <a:pPr/>
              <a:t>‹#›</a:t>
            </a:fld>
            <a:endParaRPr lang="nl-BE"/>
          </a:p>
        </p:txBody>
      </p:sp>
    </p:spTree>
    <p:extLst>
      <p:ext uri="{BB962C8B-B14F-4D97-AF65-F5344CB8AC3E}">
        <p14:creationId xmlns:p14="http://schemas.microsoft.com/office/powerpoint/2010/main" val="3294757729"/>
      </p:ext>
    </p:extLst>
  </p:cSld>
  <p:clrMap bg1="lt1" tx1="dk1" bg2="lt2" tx2="dk2" accent1="accent1" accent2="accent2" accent3="accent3" accent4="accent4" accent5="accent5" accent6="accent6" hlink="hlink" folHlink="folHlink"/>
  <p:notesStyle>
    <a:lvl1pPr marL="0" algn="l" defTabSz="914299" rtl="0" eaLnBrk="1" latinLnBrk="0" hangingPunct="1">
      <a:defRPr sz="1199" kern="1200">
        <a:solidFill>
          <a:schemeClr val="tx1"/>
        </a:solidFill>
        <a:latin typeface="Arial" pitchFamily="34" charset="0"/>
        <a:ea typeface="+mn-ea"/>
        <a:cs typeface="Arial" pitchFamily="34" charset="0"/>
      </a:defRPr>
    </a:lvl1pPr>
    <a:lvl2pPr marL="457150" algn="l" defTabSz="914299" rtl="0" eaLnBrk="1" latinLnBrk="0" hangingPunct="1">
      <a:defRPr sz="1199" kern="1200">
        <a:solidFill>
          <a:schemeClr val="tx1"/>
        </a:solidFill>
        <a:latin typeface="Arial" pitchFamily="34" charset="0"/>
        <a:ea typeface="+mn-ea"/>
        <a:cs typeface="Arial" pitchFamily="34" charset="0"/>
      </a:defRPr>
    </a:lvl2pPr>
    <a:lvl3pPr marL="914299" algn="l" defTabSz="914299" rtl="0" eaLnBrk="1" latinLnBrk="0" hangingPunct="1">
      <a:defRPr sz="1199" kern="1200">
        <a:solidFill>
          <a:schemeClr val="tx1"/>
        </a:solidFill>
        <a:latin typeface="Arial" pitchFamily="34" charset="0"/>
        <a:ea typeface="+mn-ea"/>
        <a:cs typeface="Arial" pitchFamily="34" charset="0"/>
      </a:defRPr>
    </a:lvl3pPr>
    <a:lvl4pPr marL="1371450" algn="l" defTabSz="914299" rtl="0" eaLnBrk="1" latinLnBrk="0" hangingPunct="1">
      <a:defRPr sz="1199" kern="1200">
        <a:solidFill>
          <a:schemeClr val="tx1"/>
        </a:solidFill>
        <a:latin typeface="Arial" pitchFamily="34" charset="0"/>
        <a:ea typeface="+mn-ea"/>
        <a:cs typeface="Arial" pitchFamily="34" charset="0"/>
      </a:defRPr>
    </a:lvl4pPr>
    <a:lvl5pPr marL="1828600" algn="l" defTabSz="914299" rtl="0" eaLnBrk="1" latinLnBrk="0" hangingPunct="1">
      <a:defRPr sz="1199" kern="1200">
        <a:solidFill>
          <a:schemeClr val="tx1"/>
        </a:solidFill>
        <a:latin typeface="Arial" pitchFamily="34" charset="0"/>
        <a:ea typeface="+mn-ea"/>
        <a:cs typeface="Arial" pitchFamily="34" charset="0"/>
      </a:defRPr>
    </a:lvl5pPr>
    <a:lvl6pPr marL="2285749" algn="l" defTabSz="914299" rtl="0" eaLnBrk="1" latinLnBrk="0" hangingPunct="1">
      <a:defRPr sz="1199" kern="1200">
        <a:solidFill>
          <a:schemeClr val="tx1"/>
        </a:solidFill>
        <a:latin typeface="+mn-lt"/>
        <a:ea typeface="+mn-ea"/>
        <a:cs typeface="+mn-cs"/>
      </a:defRPr>
    </a:lvl6pPr>
    <a:lvl7pPr marL="2742899" algn="l" defTabSz="914299" rtl="0" eaLnBrk="1" latinLnBrk="0" hangingPunct="1">
      <a:defRPr sz="1199" kern="1200">
        <a:solidFill>
          <a:schemeClr val="tx1"/>
        </a:solidFill>
        <a:latin typeface="+mn-lt"/>
        <a:ea typeface="+mn-ea"/>
        <a:cs typeface="+mn-cs"/>
      </a:defRPr>
    </a:lvl7pPr>
    <a:lvl8pPr marL="3200049" algn="l" defTabSz="914299" rtl="0" eaLnBrk="1" latinLnBrk="0" hangingPunct="1">
      <a:defRPr sz="1199" kern="1200">
        <a:solidFill>
          <a:schemeClr val="tx1"/>
        </a:solidFill>
        <a:latin typeface="+mn-lt"/>
        <a:ea typeface="+mn-ea"/>
        <a:cs typeface="+mn-cs"/>
      </a:defRPr>
    </a:lvl8pPr>
    <a:lvl9pPr marL="3657199" algn="l" defTabSz="914299" rtl="0" eaLnBrk="1" latinLnBrk="0" hangingPunct="1">
      <a:defRPr sz="1199"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9638" y="685800"/>
            <a:ext cx="5038725" cy="3429000"/>
          </a:xfrm>
        </p:spPr>
      </p:sp>
      <p:sp>
        <p:nvSpPr>
          <p:cNvPr id="3" name="Notes Placeholder 2"/>
          <p:cNvSpPr>
            <a:spLocks noGrp="1"/>
          </p:cNvSpPr>
          <p:nvPr>
            <p:ph type="body" idx="1"/>
          </p:nvPr>
        </p:nvSpPr>
        <p:spPr/>
        <p:txBody>
          <a:bodyPr/>
          <a:lstStyle/>
          <a:p>
            <a:endParaRPr lang="nl-BE" dirty="0"/>
          </a:p>
        </p:txBody>
      </p:sp>
      <p:sp>
        <p:nvSpPr>
          <p:cNvPr id="4" name="Slide Number Placeholder 3"/>
          <p:cNvSpPr>
            <a:spLocks noGrp="1"/>
          </p:cNvSpPr>
          <p:nvPr>
            <p:ph type="sldNum" sz="quarter" idx="10"/>
          </p:nvPr>
        </p:nvSpPr>
        <p:spPr/>
        <p:txBody>
          <a:bodyPr/>
          <a:lstStyle/>
          <a:p>
            <a:fld id="{17C257C2-8D60-4760-88CB-024AF3EEC641}" type="slidenum">
              <a:rPr lang="nl-BE" smtClean="0"/>
              <a:pPr/>
              <a:t>1</a:t>
            </a:fld>
            <a:endParaRPr lang="nl-BE"/>
          </a:p>
        </p:txBody>
      </p:sp>
    </p:spTree>
    <p:extLst>
      <p:ext uri="{BB962C8B-B14F-4D97-AF65-F5344CB8AC3E}">
        <p14:creationId xmlns:p14="http://schemas.microsoft.com/office/powerpoint/2010/main" val="9107722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QS which is related to the </a:t>
            </a:r>
            <a:r>
              <a:rPr lang="en-US" baseline="0" dirty="0" err="1" smtClean="0"/>
              <a:t>assymetric</a:t>
            </a:r>
            <a:r>
              <a:rPr lang="en-US" baseline="0" dirty="0" smtClean="0"/>
              <a:t> electronic environment and splits the excited energy levels of the </a:t>
            </a:r>
            <a:r>
              <a:rPr lang="en-US" baseline="0" dirty="0" err="1" smtClean="0"/>
              <a:t>nucleous</a:t>
            </a:r>
            <a:r>
              <a:rPr lang="en-US" baseline="0" dirty="0" smtClean="0"/>
              <a:t>. In the spectrum can be seen as a separation of these two peaks and we call it doublet. It gives info about the symmetry of the system.</a:t>
            </a:r>
            <a:endParaRPr lang="nl-BE" dirty="0"/>
          </a:p>
        </p:txBody>
      </p:sp>
      <p:sp>
        <p:nvSpPr>
          <p:cNvPr id="4" name="Slide Number Placeholder 3"/>
          <p:cNvSpPr>
            <a:spLocks noGrp="1"/>
          </p:cNvSpPr>
          <p:nvPr>
            <p:ph type="sldNum" sz="quarter" idx="10"/>
          </p:nvPr>
        </p:nvSpPr>
        <p:spPr/>
        <p:txBody>
          <a:bodyPr/>
          <a:lstStyle/>
          <a:p>
            <a:fld id="{17C257C2-8D60-4760-88CB-024AF3EEC641}" type="slidenum">
              <a:rPr lang="nl-BE" smtClean="0"/>
              <a:pPr/>
              <a:t>14</a:t>
            </a:fld>
            <a:endParaRPr lang="nl-BE"/>
          </a:p>
        </p:txBody>
      </p:sp>
    </p:spTree>
    <p:extLst>
      <p:ext uri="{BB962C8B-B14F-4D97-AF65-F5344CB8AC3E}">
        <p14:creationId xmlns:p14="http://schemas.microsoft.com/office/powerpoint/2010/main" val="27399712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Finally the third</a:t>
            </a:r>
            <a:r>
              <a:rPr lang="en-US" baseline="0" dirty="0" smtClean="0"/>
              <a:t> one is the magnetic splitting which is actually the interaction of the </a:t>
            </a:r>
            <a:r>
              <a:rPr lang="en-US" baseline="0" dirty="0" err="1" smtClean="0"/>
              <a:t>nucleous</a:t>
            </a:r>
            <a:r>
              <a:rPr lang="en-US" baseline="0" dirty="0" smtClean="0"/>
              <a:t> and any surrounding magnetic field and we observe it as a sextet in the spectrum.</a:t>
            </a:r>
            <a:endParaRPr lang="nl-BE" dirty="0"/>
          </a:p>
        </p:txBody>
      </p:sp>
      <p:sp>
        <p:nvSpPr>
          <p:cNvPr id="4" name="Slide Number Placeholder 3"/>
          <p:cNvSpPr>
            <a:spLocks noGrp="1"/>
          </p:cNvSpPr>
          <p:nvPr>
            <p:ph type="sldNum" sz="quarter" idx="10"/>
          </p:nvPr>
        </p:nvSpPr>
        <p:spPr/>
        <p:txBody>
          <a:bodyPr/>
          <a:lstStyle/>
          <a:p>
            <a:fld id="{17C257C2-8D60-4760-88CB-024AF3EEC641}" type="slidenum">
              <a:rPr lang="nl-BE" smtClean="0"/>
              <a:pPr/>
              <a:t>15</a:t>
            </a:fld>
            <a:endParaRPr lang="nl-BE"/>
          </a:p>
        </p:txBody>
      </p:sp>
    </p:spTree>
    <p:extLst>
      <p:ext uri="{BB962C8B-B14F-4D97-AF65-F5344CB8AC3E}">
        <p14:creationId xmlns:p14="http://schemas.microsoft.com/office/powerpoint/2010/main" val="27712593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Fe3+ :</a:t>
            </a:r>
            <a:r>
              <a:rPr lang="en-US" baseline="0" dirty="0" smtClean="0"/>
              <a:t> IS:0.25-0.55 and QS:0-1.5</a:t>
            </a:r>
          </a:p>
          <a:p>
            <a:r>
              <a:rPr lang="en-US" baseline="0" dirty="0" smtClean="0"/>
              <a:t>Fe2+: IS:0.75-1.5 and QS: 0-4</a:t>
            </a:r>
            <a:endParaRPr lang="nl-BE" dirty="0"/>
          </a:p>
        </p:txBody>
      </p:sp>
      <p:sp>
        <p:nvSpPr>
          <p:cNvPr id="4" name="Slide Number Placeholder 3"/>
          <p:cNvSpPr>
            <a:spLocks noGrp="1"/>
          </p:cNvSpPr>
          <p:nvPr>
            <p:ph type="sldNum" sz="quarter" idx="10"/>
          </p:nvPr>
        </p:nvSpPr>
        <p:spPr/>
        <p:txBody>
          <a:bodyPr/>
          <a:lstStyle/>
          <a:p>
            <a:fld id="{17C257C2-8D60-4760-88CB-024AF3EEC641}" type="slidenum">
              <a:rPr lang="nl-BE" smtClean="0"/>
              <a:pPr/>
              <a:t>19</a:t>
            </a:fld>
            <a:endParaRPr lang="nl-BE"/>
          </a:p>
        </p:txBody>
      </p:sp>
    </p:spTree>
    <p:extLst>
      <p:ext uri="{BB962C8B-B14F-4D97-AF65-F5344CB8AC3E}">
        <p14:creationId xmlns:p14="http://schemas.microsoft.com/office/powerpoint/2010/main" val="26138425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Instant absorption</a:t>
            </a:r>
            <a:r>
              <a:rPr lang="en-US" baseline="0" dirty="0" smtClean="0"/>
              <a:t> of the solution on the surface of the slag powder and mainly to the start of the dissolution.</a:t>
            </a:r>
          </a:p>
          <a:p>
            <a:r>
              <a:rPr lang="en-US" sz="1199" kern="1200" dirty="0" smtClean="0">
                <a:solidFill>
                  <a:schemeClr val="tx1"/>
                </a:solidFill>
                <a:effectLst/>
                <a:latin typeface="Arial" pitchFamily="34" charset="0"/>
                <a:ea typeface="+mn-ea"/>
                <a:cs typeface="Arial" pitchFamily="34" charset="0"/>
              </a:rPr>
              <a:t>The origin of the high cumulative heat of the binary system is not clear at this point, although, also looking into earlier work</a:t>
            </a:r>
            <a:r>
              <a:rPr lang="en-US" sz="1199" kern="1200" baseline="30000" dirty="0" smtClean="0">
                <a:solidFill>
                  <a:schemeClr val="tx1"/>
                </a:solidFill>
                <a:effectLst/>
                <a:latin typeface="Arial" pitchFamily="34" charset="0"/>
                <a:ea typeface="+mn-ea"/>
                <a:cs typeface="Arial" pitchFamily="34" charset="0"/>
              </a:rPr>
              <a:t> </a:t>
            </a:r>
            <a:r>
              <a:rPr lang="en-US" sz="1199" kern="1200" dirty="0" smtClean="0">
                <a:solidFill>
                  <a:schemeClr val="tx1"/>
                </a:solidFill>
                <a:effectLst/>
                <a:latin typeface="Arial" pitchFamily="34" charset="0"/>
                <a:ea typeface="+mn-ea"/>
                <a:cs typeface="Arial" pitchFamily="34" charset="0"/>
              </a:rPr>
              <a:t>it seems to be connected with the content of Fe in the slag.</a:t>
            </a:r>
            <a:endParaRPr lang="nl-BE" dirty="0"/>
          </a:p>
        </p:txBody>
      </p:sp>
      <p:sp>
        <p:nvSpPr>
          <p:cNvPr id="4" name="Slide Number Placeholder 3"/>
          <p:cNvSpPr>
            <a:spLocks noGrp="1"/>
          </p:cNvSpPr>
          <p:nvPr>
            <p:ph type="sldNum" sz="quarter" idx="10"/>
          </p:nvPr>
        </p:nvSpPr>
        <p:spPr/>
        <p:txBody>
          <a:bodyPr/>
          <a:lstStyle/>
          <a:p>
            <a:fld id="{17C257C2-8D60-4760-88CB-024AF3EEC641}" type="slidenum">
              <a:rPr lang="nl-BE" smtClean="0"/>
              <a:pPr/>
              <a:t>21</a:t>
            </a:fld>
            <a:endParaRPr lang="nl-BE"/>
          </a:p>
        </p:txBody>
      </p:sp>
    </p:spTree>
    <p:extLst>
      <p:ext uri="{BB962C8B-B14F-4D97-AF65-F5344CB8AC3E}">
        <p14:creationId xmlns:p14="http://schemas.microsoft.com/office/powerpoint/2010/main" val="22660302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99" kern="1200" dirty="0" smtClean="0">
                <a:solidFill>
                  <a:schemeClr val="tx1"/>
                </a:solidFill>
                <a:effectLst/>
                <a:latin typeface="Arial" pitchFamily="34" charset="0"/>
                <a:ea typeface="+mn-ea"/>
                <a:cs typeface="Arial" pitchFamily="34" charset="0"/>
              </a:rPr>
              <a:t>The early age strength at 2 days of the binary and ternary  sample was significant lower compared to the quaternary one</a:t>
            </a:r>
            <a:endParaRPr lang="nl-BE" dirty="0"/>
          </a:p>
        </p:txBody>
      </p:sp>
      <p:sp>
        <p:nvSpPr>
          <p:cNvPr id="4" name="Slide Number Placeholder 3"/>
          <p:cNvSpPr>
            <a:spLocks noGrp="1"/>
          </p:cNvSpPr>
          <p:nvPr>
            <p:ph type="sldNum" sz="quarter" idx="10"/>
          </p:nvPr>
        </p:nvSpPr>
        <p:spPr/>
        <p:txBody>
          <a:bodyPr/>
          <a:lstStyle/>
          <a:p>
            <a:fld id="{17C257C2-8D60-4760-88CB-024AF3EEC641}" type="slidenum">
              <a:rPr lang="nl-BE" smtClean="0"/>
              <a:pPr/>
              <a:t>23</a:t>
            </a:fld>
            <a:endParaRPr lang="nl-BE"/>
          </a:p>
        </p:txBody>
      </p:sp>
    </p:spTree>
    <p:extLst>
      <p:ext uri="{BB962C8B-B14F-4D97-AF65-F5344CB8AC3E}">
        <p14:creationId xmlns:p14="http://schemas.microsoft.com/office/powerpoint/2010/main" val="26195625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99" kern="1200" dirty="0" smtClean="0">
                <a:solidFill>
                  <a:schemeClr val="tx1"/>
                </a:solidFill>
                <a:effectLst/>
                <a:latin typeface="Arial" pitchFamily="34" charset="0"/>
                <a:ea typeface="+mn-ea"/>
                <a:cs typeface="Arial" pitchFamily="34" charset="0"/>
              </a:rPr>
              <a:t>The 7 days strength was 8, 39 and 41 MPa, indicating a large strength increase of the ternary and quaternary samples. position on strength development</a:t>
            </a:r>
            <a:endParaRPr lang="nl-BE" dirty="0"/>
          </a:p>
        </p:txBody>
      </p:sp>
      <p:sp>
        <p:nvSpPr>
          <p:cNvPr id="4" name="Slide Number Placeholder 3"/>
          <p:cNvSpPr>
            <a:spLocks noGrp="1"/>
          </p:cNvSpPr>
          <p:nvPr>
            <p:ph type="sldNum" sz="quarter" idx="10"/>
          </p:nvPr>
        </p:nvSpPr>
        <p:spPr/>
        <p:txBody>
          <a:bodyPr/>
          <a:lstStyle/>
          <a:p>
            <a:fld id="{17C257C2-8D60-4760-88CB-024AF3EEC641}" type="slidenum">
              <a:rPr lang="nl-BE" smtClean="0"/>
              <a:pPr/>
              <a:t>25</a:t>
            </a:fld>
            <a:endParaRPr lang="nl-BE"/>
          </a:p>
        </p:txBody>
      </p:sp>
    </p:spTree>
    <p:extLst>
      <p:ext uri="{BB962C8B-B14F-4D97-AF65-F5344CB8AC3E}">
        <p14:creationId xmlns:p14="http://schemas.microsoft.com/office/powerpoint/2010/main" val="1596356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99" kern="1200" dirty="0" smtClean="0">
                <a:solidFill>
                  <a:schemeClr val="tx1"/>
                </a:solidFill>
                <a:effectLst/>
                <a:latin typeface="Arial" pitchFamily="34" charset="0"/>
                <a:ea typeface="+mn-ea"/>
                <a:cs typeface="Arial" pitchFamily="34" charset="0"/>
              </a:rPr>
              <a:t>The later age strength at 28 days showed again a significant strength increase with respect to the earlier strengths for these two samples while the strength of the binary sample remains quite low. From these results we can really see the influence of the composition on strength development</a:t>
            </a:r>
            <a:endParaRPr lang="nl-BE" dirty="0"/>
          </a:p>
        </p:txBody>
      </p:sp>
      <p:sp>
        <p:nvSpPr>
          <p:cNvPr id="4" name="Slide Number Placeholder 3"/>
          <p:cNvSpPr>
            <a:spLocks noGrp="1"/>
          </p:cNvSpPr>
          <p:nvPr>
            <p:ph type="sldNum" sz="quarter" idx="10"/>
          </p:nvPr>
        </p:nvSpPr>
        <p:spPr/>
        <p:txBody>
          <a:bodyPr/>
          <a:lstStyle/>
          <a:p>
            <a:fld id="{17C257C2-8D60-4760-88CB-024AF3EEC641}" type="slidenum">
              <a:rPr lang="nl-BE" smtClean="0"/>
              <a:pPr/>
              <a:t>26</a:t>
            </a:fld>
            <a:endParaRPr lang="nl-BE"/>
          </a:p>
        </p:txBody>
      </p:sp>
    </p:spTree>
    <p:extLst>
      <p:ext uri="{BB962C8B-B14F-4D97-AF65-F5344CB8AC3E}">
        <p14:creationId xmlns:p14="http://schemas.microsoft.com/office/powerpoint/2010/main" val="26575293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Sn tin, antimony Sb</a:t>
            </a:r>
            <a:endParaRPr lang="nl-BE" dirty="0"/>
          </a:p>
        </p:txBody>
      </p:sp>
      <p:sp>
        <p:nvSpPr>
          <p:cNvPr id="4" name="Slide Number Placeholder 3"/>
          <p:cNvSpPr>
            <a:spLocks noGrp="1"/>
          </p:cNvSpPr>
          <p:nvPr>
            <p:ph type="sldNum" sz="quarter" idx="10"/>
          </p:nvPr>
        </p:nvSpPr>
        <p:spPr/>
        <p:txBody>
          <a:bodyPr/>
          <a:lstStyle/>
          <a:p>
            <a:fld id="{17C257C2-8D60-4760-88CB-024AF3EEC641}" type="slidenum">
              <a:rPr lang="nl-BE" smtClean="0"/>
              <a:pPr/>
              <a:t>33</a:t>
            </a:fld>
            <a:endParaRPr lang="nl-BE"/>
          </a:p>
        </p:txBody>
      </p:sp>
    </p:spTree>
    <p:extLst>
      <p:ext uri="{BB962C8B-B14F-4D97-AF65-F5344CB8AC3E}">
        <p14:creationId xmlns:p14="http://schemas.microsoft.com/office/powerpoint/2010/main" val="41489522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a:p>
        </p:txBody>
      </p:sp>
      <p:sp>
        <p:nvSpPr>
          <p:cNvPr id="4" name="Slide Number Placeholder 3"/>
          <p:cNvSpPr>
            <a:spLocks noGrp="1"/>
          </p:cNvSpPr>
          <p:nvPr>
            <p:ph type="sldNum" sz="quarter" idx="10"/>
          </p:nvPr>
        </p:nvSpPr>
        <p:spPr/>
        <p:txBody>
          <a:bodyPr/>
          <a:lstStyle/>
          <a:p>
            <a:fld id="{17C257C2-8D60-4760-88CB-024AF3EEC641}" type="slidenum">
              <a:rPr lang="nl-BE" smtClean="0"/>
              <a:pPr/>
              <a:t>2</a:t>
            </a:fld>
            <a:endParaRPr lang="nl-BE"/>
          </a:p>
        </p:txBody>
      </p:sp>
    </p:spTree>
    <p:extLst>
      <p:ext uri="{BB962C8B-B14F-4D97-AF65-F5344CB8AC3E}">
        <p14:creationId xmlns:p14="http://schemas.microsoft.com/office/powerpoint/2010/main" val="16157831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99" kern="1200" dirty="0" smtClean="0">
                <a:solidFill>
                  <a:schemeClr val="tx1"/>
                </a:solidFill>
                <a:effectLst/>
                <a:latin typeface="Arial" pitchFamily="34" charset="0"/>
                <a:ea typeface="+mn-ea"/>
                <a:cs typeface="Arial" pitchFamily="34" charset="0"/>
              </a:rPr>
              <a:t>Potential of using Fe-rich silicate sources</a:t>
            </a:r>
            <a:r>
              <a:rPr lang="en-US" sz="1199" kern="1200" baseline="0" dirty="0" smtClean="0">
                <a:solidFill>
                  <a:schemeClr val="tx1"/>
                </a:solidFill>
                <a:effectLst/>
                <a:latin typeface="Arial" pitchFamily="34" charset="0"/>
                <a:ea typeface="+mn-ea"/>
                <a:cs typeface="Arial" pitchFamily="34" charset="0"/>
              </a:rPr>
              <a:t> as precursors. </a:t>
            </a:r>
            <a:r>
              <a:rPr lang="en-US" sz="1199" kern="1200" dirty="0" smtClean="0">
                <a:solidFill>
                  <a:schemeClr val="tx1"/>
                </a:solidFill>
                <a:effectLst/>
                <a:latin typeface="Arial" pitchFamily="34" charset="0"/>
                <a:ea typeface="+mn-ea"/>
                <a:cs typeface="Arial" pitchFamily="34" charset="0"/>
              </a:rPr>
              <a:t>from sources such volcanic ashes, </a:t>
            </a:r>
            <a:r>
              <a:rPr lang="en-US" sz="1199" kern="1200" dirty="0" err="1" smtClean="0">
                <a:solidFill>
                  <a:schemeClr val="tx1"/>
                </a:solidFill>
                <a:effectLst/>
                <a:latin typeface="Arial" pitchFamily="34" charset="0"/>
                <a:ea typeface="+mn-ea"/>
                <a:cs typeface="Arial" pitchFamily="34" charset="0"/>
              </a:rPr>
              <a:t>fe</a:t>
            </a:r>
            <a:r>
              <a:rPr lang="en-US" sz="1199" kern="1200" dirty="0" smtClean="0">
                <a:solidFill>
                  <a:schemeClr val="tx1"/>
                </a:solidFill>
                <a:effectLst/>
                <a:latin typeface="Arial" pitchFamily="34" charset="0"/>
                <a:ea typeface="+mn-ea"/>
                <a:cs typeface="Arial" pitchFamily="34" charset="0"/>
              </a:rPr>
              <a:t>-rich soils, waste incinerator ashes and metallurgical by products</a:t>
            </a:r>
            <a:endParaRPr lang="nl-BE" dirty="0"/>
          </a:p>
        </p:txBody>
      </p:sp>
      <p:sp>
        <p:nvSpPr>
          <p:cNvPr id="4" name="Slide Number Placeholder 3"/>
          <p:cNvSpPr>
            <a:spLocks noGrp="1"/>
          </p:cNvSpPr>
          <p:nvPr>
            <p:ph type="sldNum" sz="quarter" idx="10"/>
          </p:nvPr>
        </p:nvSpPr>
        <p:spPr/>
        <p:txBody>
          <a:bodyPr/>
          <a:lstStyle/>
          <a:p>
            <a:fld id="{17C257C2-8D60-4760-88CB-024AF3EEC641}" type="slidenum">
              <a:rPr lang="nl-BE" smtClean="0"/>
              <a:pPr/>
              <a:t>3</a:t>
            </a:fld>
            <a:endParaRPr lang="nl-BE"/>
          </a:p>
        </p:txBody>
      </p:sp>
    </p:spTree>
    <p:extLst>
      <p:ext uri="{BB962C8B-B14F-4D97-AF65-F5344CB8AC3E}">
        <p14:creationId xmlns:p14="http://schemas.microsoft.com/office/powerpoint/2010/main" val="28920125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99" kern="1200" dirty="0" smtClean="0">
                <a:solidFill>
                  <a:schemeClr val="tx1"/>
                </a:solidFill>
                <a:effectLst/>
                <a:latin typeface="Arial" pitchFamily="34" charset="0"/>
                <a:ea typeface="+mn-ea"/>
                <a:cs typeface="Arial" pitchFamily="34" charset="0"/>
              </a:rPr>
              <a:t>Specifically, the non-ferrous metallurgical industries generate large volumes of industrial process by products.</a:t>
            </a:r>
            <a:r>
              <a:rPr lang="en-US" sz="1199" kern="1200" baseline="0" dirty="0" smtClean="0">
                <a:solidFill>
                  <a:schemeClr val="tx1"/>
                </a:solidFill>
                <a:effectLst/>
                <a:latin typeface="Arial" pitchFamily="34" charset="0"/>
                <a:ea typeface="+mn-ea"/>
                <a:cs typeface="Arial" pitchFamily="34" charset="0"/>
              </a:rPr>
              <a:t> As an example only in Europe we have </a:t>
            </a:r>
            <a:r>
              <a:rPr lang="en-US" sz="1199" kern="1200" baseline="0" dirty="0" err="1" smtClean="0">
                <a:solidFill>
                  <a:schemeClr val="tx1"/>
                </a:solidFill>
                <a:effectLst/>
                <a:latin typeface="Arial" pitchFamily="34" charset="0"/>
                <a:ea typeface="+mn-ea"/>
                <a:cs typeface="Arial" pitchFamily="34" charset="0"/>
              </a:rPr>
              <a:t>aprox</a:t>
            </a:r>
            <a:r>
              <a:rPr lang="en-US" sz="1199" kern="1200" baseline="0" dirty="0" smtClean="0">
                <a:solidFill>
                  <a:schemeClr val="tx1"/>
                </a:solidFill>
                <a:effectLst/>
                <a:latin typeface="Arial" pitchFamily="34" charset="0"/>
                <a:ea typeface="+mn-ea"/>
                <a:cs typeface="Arial" pitchFamily="34" charset="0"/>
              </a:rPr>
              <a:t>. 9Mtons produced per year .</a:t>
            </a:r>
            <a:endParaRPr lang="nl-BE" dirty="0"/>
          </a:p>
        </p:txBody>
      </p:sp>
      <p:sp>
        <p:nvSpPr>
          <p:cNvPr id="4" name="Slide Number Placeholder 3"/>
          <p:cNvSpPr>
            <a:spLocks noGrp="1"/>
          </p:cNvSpPr>
          <p:nvPr>
            <p:ph type="sldNum" sz="quarter" idx="10"/>
          </p:nvPr>
        </p:nvSpPr>
        <p:spPr/>
        <p:txBody>
          <a:bodyPr/>
          <a:lstStyle/>
          <a:p>
            <a:fld id="{17C257C2-8D60-4760-88CB-024AF3EEC641}" type="slidenum">
              <a:rPr lang="nl-BE" smtClean="0"/>
              <a:pPr/>
              <a:t>4</a:t>
            </a:fld>
            <a:endParaRPr lang="nl-BE"/>
          </a:p>
        </p:txBody>
      </p:sp>
    </p:spTree>
    <p:extLst>
      <p:ext uri="{BB962C8B-B14F-4D97-AF65-F5344CB8AC3E}">
        <p14:creationId xmlns:p14="http://schemas.microsoft.com/office/powerpoint/2010/main" val="2897132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a:t>
            </a:r>
            <a:r>
              <a:rPr lang="en-US" baseline="0" dirty="0" smtClean="0"/>
              <a:t> order to be able to tune the chemistry and the mineralogy of the precursors according to our needs, we decided to explore these Fe-rich systems with chemistries similar to non-ferrous metallurgy slags.</a:t>
            </a:r>
            <a:endParaRPr lang="nl-BE" dirty="0"/>
          </a:p>
        </p:txBody>
      </p:sp>
      <p:sp>
        <p:nvSpPr>
          <p:cNvPr id="4" name="Slide Number Placeholder 3"/>
          <p:cNvSpPr>
            <a:spLocks noGrp="1"/>
          </p:cNvSpPr>
          <p:nvPr>
            <p:ph type="sldNum" sz="quarter" idx="10"/>
          </p:nvPr>
        </p:nvSpPr>
        <p:spPr/>
        <p:txBody>
          <a:bodyPr/>
          <a:lstStyle/>
          <a:p>
            <a:fld id="{17C257C2-8D60-4760-88CB-024AF3EEC641}" type="slidenum">
              <a:rPr lang="nl-BE" smtClean="0"/>
              <a:pPr/>
              <a:t>5</a:t>
            </a:fld>
            <a:endParaRPr lang="nl-BE"/>
          </a:p>
        </p:txBody>
      </p:sp>
    </p:spTree>
    <p:extLst>
      <p:ext uri="{BB962C8B-B14F-4D97-AF65-F5344CB8AC3E}">
        <p14:creationId xmlns:p14="http://schemas.microsoft.com/office/powerpoint/2010/main" val="42090634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299" rtl="0" eaLnBrk="1" fontAlgn="auto" latinLnBrk="0" hangingPunct="1">
              <a:lnSpc>
                <a:spcPct val="100000"/>
              </a:lnSpc>
              <a:spcBef>
                <a:spcPts val="0"/>
              </a:spcBef>
              <a:spcAft>
                <a:spcPts val="0"/>
              </a:spcAft>
              <a:buClrTx/>
              <a:buSzTx/>
              <a:buFontTx/>
              <a:buNone/>
              <a:tabLst/>
              <a:defRPr/>
            </a:pPr>
            <a:r>
              <a:rPr lang="en-US" sz="1200" baseline="0" dirty="0" smtClean="0">
                <a:solidFill>
                  <a:schemeClr val="bg2"/>
                </a:solidFill>
              </a:rPr>
              <a:t>0-25 </a:t>
            </a:r>
            <a:r>
              <a:rPr lang="en-US" sz="1200" baseline="0" dirty="0" err="1" smtClean="0">
                <a:solidFill>
                  <a:schemeClr val="bg2"/>
                </a:solidFill>
              </a:rPr>
              <a:t>wt</a:t>
            </a:r>
            <a:r>
              <a:rPr lang="en-US" sz="1200" baseline="0" smtClean="0">
                <a:solidFill>
                  <a:schemeClr val="bg2"/>
                </a:solidFill>
              </a:rPr>
              <a:t>% CaO, </a:t>
            </a:r>
            <a:r>
              <a:rPr lang="en-US" sz="1200" baseline="0" dirty="0" smtClean="0">
                <a:solidFill>
                  <a:schemeClr val="bg2"/>
                </a:solidFill>
              </a:rPr>
              <a:t>15-50 </a:t>
            </a:r>
            <a:r>
              <a:rPr lang="en-US" sz="1200" baseline="0" dirty="0" err="1" smtClean="0">
                <a:solidFill>
                  <a:schemeClr val="bg2"/>
                </a:solidFill>
              </a:rPr>
              <a:t>wt</a:t>
            </a:r>
            <a:r>
              <a:rPr lang="en-US" sz="1200" baseline="0" smtClean="0">
                <a:solidFill>
                  <a:schemeClr val="bg2"/>
                </a:solidFill>
              </a:rPr>
              <a:t>% FeO, </a:t>
            </a:r>
            <a:r>
              <a:rPr lang="en-US" sz="1200" baseline="0" dirty="0" smtClean="0">
                <a:solidFill>
                  <a:schemeClr val="bg2"/>
                </a:solidFill>
              </a:rPr>
              <a:t>25-45 </a:t>
            </a:r>
            <a:r>
              <a:rPr lang="en-US" sz="1200" baseline="0" dirty="0" err="1" smtClean="0">
                <a:solidFill>
                  <a:schemeClr val="bg2"/>
                </a:solidFill>
              </a:rPr>
              <a:t>wt</a:t>
            </a:r>
            <a:r>
              <a:rPr lang="en-US" sz="1200" baseline="0" dirty="0" smtClean="0">
                <a:solidFill>
                  <a:schemeClr val="bg2"/>
                </a:solidFill>
              </a:rPr>
              <a:t>% SiO</a:t>
            </a:r>
            <a:r>
              <a:rPr lang="en-US" sz="1200" dirty="0" smtClean="0">
                <a:solidFill>
                  <a:schemeClr val="bg2"/>
                </a:solidFill>
              </a:rPr>
              <a:t>2</a:t>
            </a:r>
            <a:r>
              <a:rPr lang="en-US" sz="1200" baseline="0" dirty="0" smtClean="0">
                <a:solidFill>
                  <a:schemeClr val="bg2"/>
                </a:solidFill>
              </a:rPr>
              <a:t> </a:t>
            </a:r>
          </a:p>
        </p:txBody>
      </p:sp>
      <p:sp>
        <p:nvSpPr>
          <p:cNvPr id="4" name="Slide Number Placeholder 3"/>
          <p:cNvSpPr>
            <a:spLocks noGrp="1"/>
          </p:cNvSpPr>
          <p:nvPr>
            <p:ph type="sldNum" sz="quarter" idx="10"/>
          </p:nvPr>
        </p:nvSpPr>
        <p:spPr/>
        <p:txBody>
          <a:bodyPr/>
          <a:lstStyle/>
          <a:p>
            <a:fld id="{17C257C2-8D60-4760-88CB-024AF3EEC641}" type="slidenum">
              <a:rPr lang="nl-BE" smtClean="0"/>
              <a:pPr/>
              <a:t>6</a:t>
            </a:fld>
            <a:endParaRPr lang="nl-BE"/>
          </a:p>
        </p:txBody>
      </p:sp>
    </p:spTree>
    <p:extLst>
      <p:ext uri="{BB962C8B-B14F-4D97-AF65-F5344CB8AC3E}">
        <p14:creationId xmlns:p14="http://schemas.microsoft.com/office/powerpoint/2010/main" val="9797528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 will focus on three different parts.</a:t>
            </a:r>
            <a:endParaRPr lang="nl-BE" dirty="0"/>
          </a:p>
        </p:txBody>
      </p:sp>
      <p:sp>
        <p:nvSpPr>
          <p:cNvPr id="4" name="Slide Number Placeholder 3"/>
          <p:cNvSpPr>
            <a:spLocks noGrp="1"/>
          </p:cNvSpPr>
          <p:nvPr>
            <p:ph type="sldNum" sz="quarter" idx="10"/>
          </p:nvPr>
        </p:nvSpPr>
        <p:spPr/>
        <p:txBody>
          <a:bodyPr/>
          <a:lstStyle/>
          <a:p>
            <a:fld id="{17C257C2-8D60-4760-88CB-024AF3EEC641}" type="slidenum">
              <a:rPr lang="nl-BE" smtClean="0"/>
              <a:pPr/>
              <a:t>7</a:t>
            </a:fld>
            <a:endParaRPr lang="nl-BE"/>
          </a:p>
        </p:txBody>
      </p:sp>
    </p:spTree>
    <p:extLst>
      <p:ext uri="{BB962C8B-B14F-4D97-AF65-F5344CB8AC3E}">
        <p14:creationId xmlns:p14="http://schemas.microsoft.com/office/powerpoint/2010/main" val="6721668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a:t>
            </a:r>
            <a:r>
              <a:rPr lang="en-US" baseline="0" dirty="0" smtClean="0"/>
              <a:t> evaluating the oxidation state, the magnetic properties etc. We actually measure the absorption of the g rays by the sample as a function of energy. This absorption is a function of the surroundings of the </a:t>
            </a:r>
            <a:r>
              <a:rPr lang="en-US" baseline="0" dirty="0" err="1" smtClean="0"/>
              <a:t>nucleous</a:t>
            </a:r>
            <a:r>
              <a:rPr lang="en-US" baseline="0" dirty="0" smtClean="0"/>
              <a:t>. These surroundings are </a:t>
            </a:r>
            <a:r>
              <a:rPr lang="en-US" baseline="0" dirty="0" err="1" smtClean="0"/>
              <a:t>quatified</a:t>
            </a:r>
            <a:r>
              <a:rPr lang="en-US" baseline="0" dirty="0" smtClean="0"/>
              <a:t> in 3 different ways. </a:t>
            </a:r>
            <a:endParaRPr lang="nl-BE" dirty="0"/>
          </a:p>
        </p:txBody>
      </p:sp>
      <p:sp>
        <p:nvSpPr>
          <p:cNvPr id="4" name="Slide Number Placeholder 3"/>
          <p:cNvSpPr>
            <a:spLocks noGrp="1"/>
          </p:cNvSpPr>
          <p:nvPr>
            <p:ph type="sldNum" sz="quarter" idx="10"/>
          </p:nvPr>
        </p:nvSpPr>
        <p:spPr/>
        <p:txBody>
          <a:bodyPr/>
          <a:lstStyle/>
          <a:p>
            <a:fld id="{17C257C2-8D60-4760-88CB-024AF3EEC641}" type="slidenum">
              <a:rPr lang="nl-BE" smtClean="0"/>
              <a:pPr/>
              <a:t>12</a:t>
            </a:fld>
            <a:endParaRPr lang="nl-BE"/>
          </a:p>
        </p:txBody>
      </p:sp>
    </p:spTree>
    <p:extLst>
      <p:ext uri="{BB962C8B-B14F-4D97-AF65-F5344CB8AC3E}">
        <p14:creationId xmlns:p14="http://schemas.microsoft.com/office/powerpoint/2010/main" val="39524417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299" rtl="0" eaLnBrk="1" fontAlgn="auto" latinLnBrk="0" hangingPunct="1">
              <a:lnSpc>
                <a:spcPct val="100000"/>
              </a:lnSpc>
              <a:spcBef>
                <a:spcPts val="0"/>
              </a:spcBef>
              <a:spcAft>
                <a:spcPts val="0"/>
              </a:spcAft>
              <a:buClrTx/>
              <a:buSzTx/>
              <a:buFontTx/>
              <a:buNone/>
              <a:tabLst/>
              <a:defRPr/>
            </a:pPr>
            <a:r>
              <a:rPr lang="en-US" baseline="0" dirty="0" smtClean="0"/>
              <a:t>The IS which is related to the electron density in the </a:t>
            </a:r>
            <a:r>
              <a:rPr lang="en-US" baseline="0" dirty="0" err="1" smtClean="0"/>
              <a:t>nucleous</a:t>
            </a:r>
            <a:r>
              <a:rPr lang="en-US" baseline="0" dirty="0" smtClean="0"/>
              <a:t> changing the energy levels. In the spectrum can be seen as a shift of the peak. </a:t>
            </a:r>
            <a:endParaRPr lang="nl-BE" dirty="0" smtClean="0"/>
          </a:p>
          <a:p>
            <a:endParaRPr lang="nl-BE" dirty="0"/>
          </a:p>
        </p:txBody>
      </p:sp>
      <p:sp>
        <p:nvSpPr>
          <p:cNvPr id="4" name="Slide Number Placeholder 3"/>
          <p:cNvSpPr>
            <a:spLocks noGrp="1"/>
          </p:cNvSpPr>
          <p:nvPr>
            <p:ph type="sldNum" sz="quarter" idx="10"/>
          </p:nvPr>
        </p:nvSpPr>
        <p:spPr/>
        <p:txBody>
          <a:bodyPr/>
          <a:lstStyle/>
          <a:p>
            <a:fld id="{17C257C2-8D60-4760-88CB-024AF3EEC641}" type="slidenum">
              <a:rPr lang="nl-BE" smtClean="0"/>
              <a:pPr/>
              <a:t>13</a:t>
            </a:fld>
            <a:endParaRPr lang="nl-BE"/>
          </a:p>
        </p:txBody>
      </p:sp>
    </p:spTree>
    <p:extLst>
      <p:ext uri="{BB962C8B-B14F-4D97-AF65-F5344CB8AC3E}">
        <p14:creationId xmlns:p14="http://schemas.microsoft.com/office/powerpoint/2010/main" val="335731691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dia">
    <p:spTree>
      <p:nvGrpSpPr>
        <p:cNvPr id="1" name=""/>
        <p:cNvGrpSpPr/>
        <p:nvPr/>
      </p:nvGrpSpPr>
      <p:grpSpPr>
        <a:xfrm>
          <a:off x="0" y="0"/>
          <a:ext cx="0" cy="0"/>
          <a:chOff x="0" y="0"/>
          <a:chExt cx="0" cy="0"/>
        </a:xfrm>
      </p:grpSpPr>
      <p:sp>
        <p:nvSpPr>
          <p:cNvPr id="13" name="Rechthoek 12"/>
          <p:cNvSpPr/>
          <p:nvPr userDrawn="1"/>
        </p:nvSpPr>
        <p:spPr>
          <a:xfrm>
            <a:off x="1" y="648000"/>
            <a:ext cx="10080625" cy="622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BE" sz="1984"/>
          </a:p>
        </p:txBody>
      </p:sp>
      <p:sp>
        <p:nvSpPr>
          <p:cNvPr id="9" name="Titel 1"/>
          <p:cNvSpPr>
            <a:spLocks noGrp="1"/>
          </p:cNvSpPr>
          <p:nvPr>
            <p:ph type="ctrTitle" hasCustomPrompt="1"/>
          </p:nvPr>
        </p:nvSpPr>
        <p:spPr>
          <a:xfrm>
            <a:off x="3413125" y="2088000"/>
            <a:ext cx="6151563" cy="1800000"/>
          </a:xfrm>
        </p:spPr>
        <p:txBody>
          <a:bodyPr>
            <a:noAutofit/>
          </a:bodyPr>
          <a:lstStyle>
            <a:lvl1pPr>
              <a:defRPr sz="4410">
                <a:solidFill>
                  <a:schemeClr val="bg1"/>
                </a:solidFill>
              </a:defRPr>
            </a:lvl1pPr>
          </a:lstStyle>
          <a:p>
            <a:r>
              <a:rPr lang="nl-NL" dirty="0" smtClean="0"/>
              <a:t>Klik en typ de titel van de presentatie</a:t>
            </a:r>
            <a:endParaRPr lang="nl-BE" dirty="0"/>
          </a:p>
        </p:txBody>
      </p:sp>
      <p:sp>
        <p:nvSpPr>
          <p:cNvPr id="10" name="Ondertitel 2"/>
          <p:cNvSpPr>
            <a:spLocks noGrp="1"/>
          </p:cNvSpPr>
          <p:nvPr>
            <p:ph type="subTitle" idx="1" hasCustomPrompt="1"/>
          </p:nvPr>
        </p:nvSpPr>
        <p:spPr>
          <a:xfrm>
            <a:off x="3413125" y="4193675"/>
            <a:ext cx="6151563" cy="1080000"/>
          </a:xfrm>
        </p:spPr>
        <p:txBody>
          <a:bodyPr/>
          <a:lstStyle>
            <a:lvl1pPr marL="0" indent="0" algn="l">
              <a:spcBef>
                <a:spcPts val="0"/>
              </a:spcBef>
              <a:buNone/>
              <a:defRPr baseline="0">
                <a:solidFill>
                  <a:schemeClr val="bg1"/>
                </a:solidFill>
              </a:defRPr>
            </a:lvl1pPr>
            <a:lvl2pPr marL="504026" indent="0" algn="ctr">
              <a:buNone/>
              <a:defRPr>
                <a:solidFill>
                  <a:schemeClr val="tx1">
                    <a:tint val="75000"/>
                  </a:schemeClr>
                </a:solidFill>
              </a:defRPr>
            </a:lvl2pPr>
            <a:lvl3pPr marL="1008051" indent="0" algn="ctr">
              <a:buNone/>
              <a:defRPr>
                <a:solidFill>
                  <a:schemeClr val="tx1">
                    <a:tint val="75000"/>
                  </a:schemeClr>
                </a:solidFill>
              </a:defRPr>
            </a:lvl3pPr>
            <a:lvl4pPr marL="1512077" indent="0" algn="ctr">
              <a:buNone/>
              <a:defRPr>
                <a:solidFill>
                  <a:schemeClr val="tx1">
                    <a:tint val="75000"/>
                  </a:schemeClr>
                </a:solidFill>
              </a:defRPr>
            </a:lvl4pPr>
            <a:lvl5pPr marL="2016104" indent="0" algn="ctr">
              <a:buNone/>
              <a:defRPr>
                <a:solidFill>
                  <a:schemeClr val="tx1">
                    <a:tint val="75000"/>
                  </a:schemeClr>
                </a:solidFill>
              </a:defRPr>
            </a:lvl5pPr>
            <a:lvl6pPr marL="2520129" indent="0" algn="ctr">
              <a:buNone/>
              <a:defRPr>
                <a:solidFill>
                  <a:schemeClr val="tx1">
                    <a:tint val="75000"/>
                  </a:schemeClr>
                </a:solidFill>
              </a:defRPr>
            </a:lvl6pPr>
            <a:lvl7pPr marL="3024155" indent="0" algn="ctr">
              <a:buNone/>
              <a:defRPr>
                <a:solidFill>
                  <a:schemeClr val="tx1">
                    <a:tint val="75000"/>
                  </a:schemeClr>
                </a:solidFill>
              </a:defRPr>
            </a:lvl7pPr>
            <a:lvl8pPr marL="3528181" indent="0" algn="ctr">
              <a:buNone/>
              <a:defRPr>
                <a:solidFill>
                  <a:schemeClr val="tx1">
                    <a:tint val="75000"/>
                  </a:schemeClr>
                </a:solidFill>
              </a:defRPr>
            </a:lvl8pPr>
            <a:lvl9pPr marL="4032206" indent="0" algn="ctr">
              <a:buNone/>
              <a:defRPr>
                <a:solidFill>
                  <a:schemeClr val="tx1">
                    <a:tint val="75000"/>
                  </a:schemeClr>
                </a:solidFill>
              </a:defRPr>
            </a:lvl9pPr>
          </a:lstStyle>
          <a:p>
            <a:r>
              <a:rPr lang="nl-NL" dirty="0" smtClean="0"/>
              <a:t>Klik en typ de subtitel van de presentatie</a:t>
            </a:r>
            <a:endParaRPr lang="nl-BE" dirty="0"/>
          </a:p>
        </p:txBody>
      </p:sp>
      <p:pic>
        <p:nvPicPr>
          <p:cNvPr id="12" name="Afbeelding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74688" y="1800000"/>
            <a:ext cx="2028527" cy="4294442"/>
          </a:xfrm>
          <a:prstGeom prst="rect">
            <a:avLst/>
          </a:prstGeom>
        </p:spPr>
      </p:pic>
      <p:pic>
        <p:nvPicPr>
          <p:cNvPr id="11" name="Afbeelding 10"/>
          <p:cNvPicPr>
            <a:picLocks noChangeAspect="1"/>
          </p:cNvPicPr>
          <p:nvPr userDrawn="1"/>
        </p:nvPicPr>
        <p:blipFill>
          <a:blip r:embed="rId3" cstate="print"/>
          <a:stretch>
            <a:fillRect/>
          </a:stretch>
        </p:blipFill>
        <p:spPr>
          <a:xfrm>
            <a:off x="9132094" y="5706000"/>
            <a:ext cx="472281" cy="720000"/>
          </a:xfrm>
          <a:prstGeom prst="rect">
            <a:avLst/>
          </a:prstGeom>
        </p:spPr>
      </p:pic>
      <p:pic>
        <p:nvPicPr>
          <p:cNvPr id="3" name="Afbeelding 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96875" y="360008"/>
            <a:ext cx="2221102" cy="719329"/>
          </a:xfrm>
          <a:prstGeom prst="rect">
            <a:avLst/>
          </a:prstGeom>
        </p:spPr>
      </p:pic>
    </p:spTree>
    <p:extLst>
      <p:ext uri="{BB962C8B-B14F-4D97-AF65-F5344CB8AC3E}">
        <p14:creationId xmlns:p14="http://schemas.microsoft.com/office/powerpoint/2010/main" val="3413924998"/>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eldia">
    <p:spTree>
      <p:nvGrpSpPr>
        <p:cNvPr id="1" name=""/>
        <p:cNvGrpSpPr/>
        <p:nvPr/>
      </p:nvGrpSpPr>
      <p:grpSpPr>
        <a:xfrm>
          <a:off x="0" y="0"/>
          <a:ext cx="0" cy="0"/>
          <a:chOff x="0" y="0"/>
          <a:chExt cx="0" cy="0"/>
        </a:xfrm>
      </p:grpSpPr>
      <p:sp>
        <p:nvSpPr>
          <p:cNvPr id="13" name="Rechthoek 12"/>
          <p:cNvSpPr/>
          <p:nvPr userDrawn="1"/>
        </p:nvSpPr>
        <p:spPr>
          <a:xfrm>
            <a:off x="1" y="648000"/>
            <a:ext cx="10080625" cy="622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BE" sz="1984"/>
          </a:p>
        </p:txBody>
      </p:sp>
      <p:sp>
        <p:nvSpPr>
          <p:cNvPr id="9" name="Titel 1"/>
          <p:cNvSpPr>
            <a:spLocks noGrp="1"/>
          </p:cNvSpPr>
          <p:nvPr>
            <p:ph type="ctrTitle" hasCustomPrompt="1"/>
          </p:nvPr>
        </p:nvSpPr>
        <p:spPr>
          <a:xfrm>
            <a:off x="3413125" y="2088000"/>
            <a:ext cx="6151563" cy="1800000"/>
          </a:xfrm>
        </p:spPr>
        <p:txBody>
          <a:bodyPr>
            <a:noAutofit/>
          </a:bodyPr>
          <a:lstStyle>
            <a:lvl1pPr>
              <a:defRPr sz="4410">
                <a:solidFill>
                  <a:schemeClr val="bg1"/>
                </a:solidFill>
              </a:defRPr>
            </a:lvl1pPr>
          </a:lstStyle>
          <a:p>
            <a:r>
              <a:rPr lang="nl-NL" dirty="0" smtClean="0"/>
              <a:t>Klik en typ de titel van de presentatie</a:t>
            </a:r>
            <a:endParaRPr lang="nl-BE" dirty="0"/>
          </a:p>
        </p:txBody>
      </p:sp>
      <p:sp>
        <p:nvSpPr>
          <p:cNvPr id="10" name="Ondertitel 2"/>
          <p:cNvSpPr>
            <a:spLocks noGrp="1"/>
          </p:cNvSpPr>
          <p:nvPr>
            <p:ph type="subTitle" idx="1" hasCustomPrompt="1"/>
          </p:nvPr>
        </p:nvSpPr>
        <p:spPr>
          <a:xfrm>
            <a:off x="3413125" y="4193675"/>
            <a:ext cx="6151563" cy="1080000"/>
          </a:xfrm>
        </p:spPr>
        <p:txBody>
          <a:bodyPr/>
          <a:lstStyle>
            <a:lvl1pPr marL="0" indent="0" algn="l">
              <a:spcBef>
                <a:spcPts val="0"/>
              </a:spcBef>
              <a:buNone/>
              <a:defRPr baseline="0">
                <a:solidFill>
                  <a:schemeClr val="bg1"/>
                </a:solidFill>
              </a:defRPr>
            </a:lvl1pPr>
            <a:lvl2pPr marL="504026" indent="0" algn="ctr">
              <a:buNone/>
              <a:defRPr>
                <a:solidFill>
                  <a:schemeClr val="tx1">
                    <a:tint val="75000"/>
                  </a:schemeClr>
                </a:solidFill>
              </a:defRPr>
            </a:lvl2pPr>
            <a:lvl3pPr marL="1008051" indent="0" algn="ctr">
              <a:buNone/>
              <a:defRPr>
                <a:solidFill>
                  <a:schemeClr val="tx1">
                    <a:tint val="75000"/>
                  </a:schemeClr>
                </a:solidFill>
              </a:defRPr>
            </a:lvl3pPr>
            <a:lvl4pPr marL="1512077" indent="0" algn="ctr">
              <a:buNone/>
              <a:defRPr>
                <a:solidFill>
                  <a:schemeClr val="tx1">
                    <a:tint val="75000"/>
                  </a:schemeClr>
                </a:solidFill>
              </a:defRPr>
            </a:lvl4pPr>
            <a:lvl5pPr marL="2016104" indent="0" algn="ctr">
              <a:buNone/>
              <a:defRPr>
                <a:solidFill>
                  <a:schemeClr val="tx1">
                    <a:tint val="75000"/>
                  </a:schemeClr>
                </a:solidFill>
              </a:defRPr>
            </a:lvl5pPr>
            <a:lvl6pPr marL="2520129" indent="0" algn="ctr">
              <a:buNone/>
              <a:defRPr>
                <a:solidFill>
                  <a:schemeClr val="tx1">
                    <a:tint val="75000"/>
                  </a:schemeClr>
                </a:solidFill>
              </a:defRPr>
            </a:lvl6pPr>
            <a:lvl7pPr marL="3024155" indent="0" algn="ctr">
              <a:buNone/>
              <a:defRPr>
                <a:solidFill>
                  <a:schemeClr val="tx1">
                    <a:tint val="75000"/>
                  </a:schemeClr>
                </a:solidFill>
              </a:defRPr>
            </a:lvl7pPr>
            <a:lvl8pPr marL="3528181" indent="0" algn="ctr">
              <a:buNone/>
              <a:defRPr>
                <a:solidFill>
                  <a:schemeClr val="tx1">
                    <a:tint val="75000"/>
                  </a:schemeClr>
                </a:solidFill>
              </a:defRPr>
            </a:lvl8pPr>
            <a:lvl9pPr marL="4032206" indent="0" algn="ctr">
              <a:buNone/>
              <a:defRPr>
                <a:solidFill>
                  <a:schemeClr val="tx1">
                    <a:tint val="75000"/>
                  </a:schemeClr>
                </a:solidFill>
              </a:defRPr>
            </a:lvl9pPr>
          </a:lstStyle>
          <a:p>
            <a:r>
              <a:rPr lang="nl-NL" dirty="0" smtClean="0"/>
              <a:t>Klik en typ de subtitel van de presentatie</a:t>
            </a:r>
            <a:endParaRPr lang="nl-BE" dirty="0"/>
          </a:p>
        </p:txBody>
      </p:sp>
      <p:pic>
        <p:nvPicPr>
          <p:cNvPr id="12" name="Afbeelding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74688" y="1800000"/>
            <a:ext cx="2028527" cy="4294442"/>
          </a:xfrm>
          <a:prstGeom prst="rect">
            <a:avLst/>
          </a:prstGeom>
        </p:spPr>
      </p:pic>
      <p:pic>
        <p:nvPicPr>
          <p:cNvPr id="11" name="Afbeelding 10"/>
          <p:cNvPicPr>
            <a:picLocks noChangeAspect="1"/>
          </p:cNvPicPr>
          <p:nvPr userDrawn="1"/>
        </p:nvPicPr>
        <p:blipFill>
          <a:blip r:embed="rId3" cstate="print"/>
          <a:stretch>
            <a:fillRect/>
          </a:stretch>
        </p:blipFill>
        <p:spPr>
          <a:xfrm>
            <a:off x="9132094" y="5706000"/>
            <a:ext cx="472281" cy="720000"/>
          </a:xfrm>
          <a:prstGeom prst="rect">
            <a:avLst/>
          </a:prstGeom>
        </p:spPr>
      </p:pic>
      <p:pic>
        <p:nvPicPr>
          <p:cNvPr id="3" name="Afbeelding 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96875" y="360008"/>
            <a:ext cx="2221102" cy="719329"/>
          </a:xfrm>
          <a:prstGeom prst="rect">
            <a:avLst/>
          </a:prstGeom>
        </p:spPr>
      </p:pic>
    </p:spTree>
    <p:extLst>
      <p:ext uri="{BB962C8B-B14F-4D97-AF65-F5344CB8AC3E}">
        <p14:creationId xmlns:p14="http://schemas.microsoft.com/office/powerpoint/2010/main" val="540046709"/>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lang="nl-BE" dirty="0"/>
            </a:lvl1pPr>
          </a:lstStyle>
          <a:p>
            <a:r>
              <a:rPr lang="nl-NL" dirty="0" smtClean="0"/>
              <a:t>Klik en typ de titel</a:t>
            </a:r>
            <a:endParaRPr lang="nl-BE" dirty="0"/>
          </a:p>
        </p:txBody>
      </p:sp>
      <p:sp>
        <p:nvSpPr>
          <p:cNvPr id="3" name="Tijdelijke aanduiding voor datum 2"/>
          <p:cNvSpPr>
            <a:spLocks noGrp="1"/>
          </p:cNvSpPr>
          <p:nvPr>
            <p:ph type="dt" sz="half" idx="10"/>
          </p:nvPr>
        </p:nvSpPr>
        <p:spPr/>
        <p:txBody>
          <a:bodyPr/>
          <a:lstStyle/>
          <a:p>
            <a:fld id="{AF1288A0-5290-406F-B43D-2262EFBD1499}" type="datetime1">
              <a:rPr lang="nl-BE" smtClean="0"/>
              <a:t>3/04/2019</a:t>
            </a:fld>
            <a:endParaRPr lang="nl-BE" dirty="0"/>
          </a:p>
        </p:txBody>
      </p:sp>
      <p:sp>
        <p:nvSpPr>
          <p:cNvPr id="4" name="Tijdelijke aanduiding voor voettekst 3"/>
          <p:cNvSpPr>
            <a:spLocks noGrp="1"/>
          </p:cNvSpPr>
          <p:nvPr>
            <p:ph type="ftr" sz="quarter" idx="11"/>
          </p:nvPr>
        </p:nvSpPr>
        <p:spPr/>
        <p:txBody>
          <a:bodyPr/>
          <a:lstStyle/>
          <a:p>
            <a:endParaRPr lang="nl-BE" dirty="0"/>
          </a:p>
        </p:txBody>
      </p:sp>
      <p:sp>
        <p:nvSpPr>
          <p:cNvPr id="5" name="Tijdelijke aanduiding voor dianummer 4"/>
          <p:cNvSpPr>
            <a:spLocks noGrp="1"/>
          </p:cNvSpPr>
          <p:nvPr>
            <p:ph type="sldNum" sz="quarter" idx="12"/>
          </p:nvPr>
        </p:nvSpPr>
        <p:spPr/>
        <p:txBody>
          <a:bodyPr/>
          <a:lstStyle/>
          <a:p>
            <a:fld id="{F35D8031-C8E5-48F8-A3B6-81643B27A3AF}" type="slidenum">
              <a:rPr lang="nl-BE" smtClean="0"/>
              <a:pPr/>
              <a:t>‹#›</a:t>
            </a:fld>
            <a:endParaRPr lang="nl-BE" dirty="0"/>
          </a:p>
        </p:txBody>
      </p:sp>
      <p:sp>
        <p:nvSpPr>
          <p:cNvPr id="6" name="Tijdelijke aanduiding voor tekst 2"/>
          <p:cNvSpPr>
            <a:spLocks noGrp="1"/>
          </p:cNvSpPr>
          <p:nvPr>
            <p:ph idx="1" hasCustomPrompt="1"/>
          </p:nvPr>
        </p:nvSpPr>
        <p:spPr>
          <a:xfrm>
            <a:off x="595313" y="1349999"/>
            <a:ext cx="9187656" cy="4428000"/>
          </a:xfrm>
          <a:prstGeom prst="rect">
            <a:avLst/>
          </a:prstGeom>
        </p:spPr>
        <p:txBody>
          <a:bodyPr vert="horz" lIns="0" tIns="0" rIns="0" bIns="0" rtlCol="0">
            <a:noAutofit/>
          </a:bodyPr>
          <a:lstStyle>
            <a:lvl1pPr>
              <a:defRPr lang="nl-NL" dirty="0" smtClean="0"/>
            </a:lvl1pPr>
            <a:lvl2pPr>
              <a:defRPr lang="nl-NL" dirty="0" smtClean="0"/>
            </a:lvl2pPr>
            <a:lvl3pPr>
              <a:defRPr lang="nl-NL" dirty="0" smtClean="0"/>
            </a:lvl3pPr>
            <a:lvl4pPr>
              <a:defRPr lang="nl-NL" dirty="0" smtClean="0"/>
            </a:lvl4pPr>
            <a:lvl5pPr>
              <a:defRPr lang="nl-BE" dirty="0"/>
            </a:lvl5pPr>
          </a:lstStyle>
          <a:p>
            <a:pPr lvl="0"/>
            <a:r>
              <a:rPr lang="nl-NL" dirty="0" smtClean="0"/>
              <a:t>Klik en typ de tekst</a:t>
            </a:r>
          </a:p>
          <a:p>
            <a:pPr lvl="1"/>
            <a:r>
              <a:rPr lang="nl-NL" dirty="0" smtClean="0"/>
              <a:t>Tweede niveau</a:t>
            </a:r>
          </a:p>
          <a:p>
            <a:pPr lvl="2"/>
            <a:r>
              <a:rPr lang="nl-NL" dirty="0" smtClean="0"/>
              <a:t>Derde niveau</a:t>
            </a:r>
          </a:p>
          <a:p>
            <a:pPr lvl="3"/>
            <a:r>
              <a:rPr lang="nl-NL" dirty="0" smtClean="0"/>
              <a:t>Vierde niveau</a:t>
            </a:r>
          </a:p>
          <a:p>
            <a:pPr lvl="4"/>
            <a:r>
              <a:rPr lang="nl-NL" dirty="0" smtClean="0"/>
              <a:t>Vijfde niveau</a:t>
            </a:r>
            <a:endParaRPr lang="nl-BE" dirty="0"/>
          </a:p>
        </p:txBody>
      </p:sp>
    </p:spTree>
    <p:extLst>
      <p:ext uri="{BB962C8B-B14F-4D97-AF65-F5344CB8AC3E}">
        <p14:creationId xmlns:p14="http://schemas.microsoft.com/office/powerpoint/2010/main" val="2853669965"/>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ekop">
    <p:spTree>
      <p:nvGrpSpPr>
        <p:cNvPr id="1" name=""/>
        <p:cNvGrpSpPr/>
        <p:nvPr/>
      </p:nvGrpSpPr>
      <p:grpSpPr>
        <a:xfrm>
          <a:off x="0" y="0"/>
          <a:ext cx="0" cy="0"/>
          <a:chOff x="0" y="0"/>
          <a:chExt cx="0" cy="0"/>
        </a:xfrm>
      </p:grpSpPr>
      <p:sp>
        <p:nvSpPr>
          <p:cNvPr id="13" name="Rechthoek 12"/>
          <p:cNvSpPr/>
          <p:nvPr userDrawn="1"/>
        </p:nvSpPr>
        <p:spPr>
          <a:xfrm>
            <a:off x="1" y="0"/>
            <a:ext cx="10080625" cy="637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BE" sz="1984"/>
          </a:p>
        </p:txBody>
      </p:sp>
      <p:sp>
        <p:nvSpPr>
          <p:cNvPr id="9" name="Titel 1"/>
          <p:cNvSpPr>
            <a:spLocks noGrp="1"/>
          </p:cNvSpPr>
          <p:nvPr>
            <p:ph type="ctrTitle" hasCustomPrompt="1"/>
          </p:nvPr>
        </p:nvSpPr>
        <p:spPr>
          <a:xfrm>
            <a:off x="4167188" y="2304001"/>
            <a:ext cx="5615781" cy="1800200"/>
          </a:xfrm>
        </p:spPr>
        <p:txBody>
          <a:bodyPr>
            <a:noAutofit/>
          </a:bodyPr>
          <a:lstStyle>
            <a:lvl1pPr>
              <a:defRPr sz="4410">
                <a:solidFill>
                  <a:schemeClr val="bg1"/>
                </a:solidFill>
              </a:defRPr>
            </a:lvl1pPr>
          </a:lstStyle>
          <a:p>
            <a:r>
              <a:rPr lang="nl-NL" dirty="0" smtClean="0"/>
              <a:t>Klik en typ de titel van de sectie</a:t>
            </a:r>
            <a:endParaRPr lang="nl-BE" dirty="0"/>
          </a:p>
        </p:txBody>
      </p:sp>
      <p:sp>
        <p:nvSpPr>
          <p:cNvPr id="10" name="Ondertitel 2"/>
          <p:cNvSpPr>
            <a:spLocks noGrp="1"/>
          </p:cNvSpPr>
          <p:nvPr>
            <p:ph type="subTitle" idx="1" hasCustomPrompt="1"/>
          </p:nvPr>
        </p:nvSpPr>
        <p:spPr>
          <a:xfrm>
            <a:off x="4167188" y="4419108"/>
            <a:ext cx="5615781" cy="1080000"/>
          </a:xfrm>
        </p:spPr>
        <p:txBody>
          <a:bodyPr anchor="t" anchorCtr="0"/>
          <a:lstStyle>
            <a:lvl1pPr marL="0" indent="0" algn="l">
              <a:spcBef>
                <a:spcPts val="0"/>
              </a:spcBef>
              <a:buNone/>
              <a:defRPr baseline="0">
                <a:solidFill>
                  <a:schemeClr val="bg1"/>
                </a:solidFill>
              </a:defRPr>
            </a:lvl1pPr>
            <a:lvl2pPr marL="504026" indent="0" algn="ctr">
              <a:buNone/>
              <a:defRPr>
                <a:solidFill>
                  <a:schemeClr val="tx1">
                    <a:tint val="75000"/>
                  </a:schemeClr>
                </a:solidFill>
              </a:defRPr>
            </a:lvl2pPr>
            <a:lvl3pPr marL="1008051" indent="0" algn="ctr">
              <a:buNone/>
              <a:defRPr>
                <a:solidFill>
                  <a:schemeClr val="tx1">
                    <a:tint val="75000"/>
                  </a:schemeClr>
                </a:solidFill>
              </a:defRPr>
            </a:lvl3pPr>
            <a:lvl4pPr marL="1512077" indent="0" algn="ctr">
              <a:buNone/>
              <a:defRPr>
                <a:solidFill>
                  <a:schemeClr val="tx1">
                    <a:tint val="75000"/>
                  </a:schemeClr>
                </a:solidFill>
              </a:defRPr>
            </a:lvl4pPr>
            <a:lvl5pPr marL="2016104" indent="0" algn="ctr">
              <a:buNone/>
              <a:defRPr>
                <a:solidFill>
                  <a:schemeClr val="tx1">
                    <a:tint val="75000"/>
                  </a:schemeClr>
                </a:solidFill>
              </a:defRPr>
            </a:lvl5pPr>
            <a:lvl6pPr marL="2520129" indent="0" algn="ctr">
              <a:buNone/>
              <a:defRPr>
                <a:solidFill>
                  <a:schemeClr val="tx1">
                    <a:tint val="75000"/>
                  </a:schemeClr>
                </a:solidFill>
              </a:defRPr>
            </a:lvl6pPr>
            <a:lvl7pPr marL="3024155" indent="0" algn="ctr">
              <a:buNone/>
              <a:defRPr>
                <a:solidFill>
                  <a:schemeClr val="tx1">
                    <a:tint val="75000"/>
                  </a:schemeClr>
                </a:solidFill>
              </a:defRPr>
            </a:lvl7pPr>
            <a:lvl8pPr marL="3528181" indent="0" algn="ctr">
              <a:buNone/>
              <a:defRPr>
                <a:solidFill>
                  <a:schemeClr val="tx1">
                    <a:tint val="75000"/>
                  </a:schemeClr>
                </a:solidFill>
              </a:defRPr>
            </a:lvl8pPr>
            <a:lvl9pPr marL="4032206" indent="0" algn="ctr">
              <a:buNone/>
              <a:defRPr>
                <a:solidFill>
                  <a:schemeClr val="tx1">
                    <a:tint val="75000"/>
                  </a:schemeClr>
                </a:solidFill>
              </a:defRPr>
            </a:lvl9pPr>
          </a:lstStyle>
          <a:p>
            <a:r>
              <a:rPr lang="nl-NL" dirty="0" smtClean="0"/>
              <a:t>Klik en typ de subtitel van de sectie</a:t>
            </a:r>
            <a:endParaRPr lang="nl-BE" dirty="0"/>
          </a:p>
        </p:txBody>
      </p:sp>
      <p:pic>
        <p:nvPicPr>
          <p:cNvPr id="17" name="Afbeelding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16095" y="6048000"/>
            <a:ext cx="1667382" cy="540000"/>
          </a:xfrm>
          <a:prstGeom prst="rect">
            <a:avLst/>
          </a:prstGeom>
        </p:spPr>
      </p:pic>
      <p:pic>
        <p:nvPicPr>
          <p:cNvPr id="4" name="Afbeelding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 y="3150007"/>
            <a:ext cx="3639113" cy="3209551"/>
          </a:xfrm>
          <a:prstGeom prst="rect">
            <a:avLst/>
          </a:prstGeom>
        </p:spPr>
      </p:pic>
    </p:spTree>
    <p:extLst>
      <p:ext uri="{BB962C8B-B14F-4D97-AF65-F5344CB8AC3E}">
        <p14:creationId xmlns:p14="http://schemas.microsoft.com/office/powerpoint/2010/main" val="48359079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nl-NL" dirty="0" smtClean="0"/>
              <a:t>Klik en typ de titel</a:t>
            </a:r>
            <a:endParaRPr lang="nl-BE" dirty="0"/>
          </a:p>
        </p:txBody>
      </p:sp>
      <p:sp>
        <p:nvSpPr>
          <p:cNvPr id="3" name="Tijdelijke aanduiding voor inhoud 2"/>
          <p:cNvSpPr>
            <a:spLocks noGrp="1"/>
          </p:cNvSpPr>
          <p:nvPr>
            <p:ph sz="half" idx="1" hasCustomPrompt="1"/>
          </p:nvPr>
        </p:nvSpPr>
        <p:spPr>
          <a:xfrm>
            <a:off x="595312" y="1350000"/>
            <a:ext cx="4452276" cy="4428000"/>
          </a:xfrm>
        </p:spPr>
        <p:txBody>
          <a:bodyPr/>
          <a:lstStyle>
            <a:lvl1pPr>
              <a:defRPr lang="nl-NL" dirty="0" smtClean="0"/>
            </a:lvl1pPr>
            <a:lvl2pPr>
              <a:defRPr lang="nl-NL" dirty="0" smtClean="0"/>
            </a:lvl2pPr>
            <a:lvl3pPr>
              <a:defRPr lang="nl-NL" dirty="0" smtClean="0"/>
            </a:lvl3pPr>
            <a:lvl4pPr>
              <a:defRPr lang="nl-NL" dirty="0" smtClean="0"/>
            </a:lvl4pPr>
            <a:lvl5pPr marL="1582082" indent="-252013">
              <a:buFont typeface="Arial" pitchFamily="34" charset="0"/>
              <a:buChar char="-"/>
              <a:defRPr lang="nl-BE" dirty="0"/>
            </a:lvl5pPr>
            <a:lvl6pPr>
              <a:defRPr sz="1984"/>
            </a:lvl6pPr>
            <a:lvl7pPr>
              <a:defRPr sz="1984"/>
            </a:lvl7pPr>
            <a:lvl8pPr>
              <a:defRPr sz="1984"/>
            </a:lvl8pPr>
            <a:lvl9pPr>
              <a:defRPr sz="1984"/>
            </a:lvl9pPr>
          </a:lstStyle>
          <a:p>
            <a:pPr lvl="0"/>
            <a:r>
              <a:rPr lang="nl-NL" dirty="0" smtClean="0"/>
              <a:t>Klik en typ de tekst</a:t>
            </a:r>
          </a:p>
          <a:p>
            <a:pPr lvl="1"/>
            <a:r>
              <a:rPr lang="nl-NL" dirty="0" smtClean="0"/>
              <a:t>Tweede niveau</a:t>
            </a:r>
          </a:p>
          <a:p>
            <a:pPr lvl="2"/>
            <a:r>
              <a:rPr lang="nl-NL" dirty="0" smtClean="0"/>
              <a:t>Derde niveau</a:t>
            </a:r>
          </a:p>
          <a:p>
            <a:pPr lvl="3"/>
            <a:r>
              <a:rPr lang="nl-NL" dirty="0" smtClean="0"/>
              <a:t>Vierde niveau</a:t>
            </a:r>
          </a:p>
          <a:p>
            <a:pPr lvl="4"/>
            <a:r>
              <a:rPr lang="nl-NL" dirty="0" smtClean="0"/>
              <a:t>Vijfde niveau</a:t>
            </a:r>
            <a:endParaRPr lang="nl-BE" dirty="0"/>
          </a:p>
        </p:txBody>
      </p:sp>
      <p:sp>
        <p:nvSpPr>
          <p:cNvPr id="4" name="Tijdelijke aanduiding voor inhoud 3"/>
          <p:cNvSpPr>
            <a:spLocks noGrp="1"/>
          </p:cNvSpPr>
          <p:nvPr>
            <p:ph sz="half" idx="2" hasCustomPrompt="1"/>
          </p:nvPr>
        </p:nvSpPr>
        <p:spPr>
          <a:xfrm>
            <a:off x="5330692" y="1350000"/>
            <a:ext cx="4452276" cy="4428000"/>
          </a:xfrm>
        </p:spPr>
        <p:txBody>
          <a:bodyPr/>
          <a:lstStyle>
            <a:lvl1pPr>
              <a:defRPr lang="nl-NL" dirty="0" smtClean="0"/>
            </a:lvl1pPr>
            <a:lvl2pPr>
              <a:defRPr lang="nl-NL" dirty="0" smtClean="0"/>
            </a:lvl2pPr>
            <a:lvl3pPr>
              <a:defRPr lang="nl-NL" dirty="0" smtClean="0"/>
            </a:lvl3pPr>
            <a:lvl4pPr>
              <a:defRPr lang="nl-NL" dirty="0" smtClean="0"/>
            </a:lvl4pPr>
            <a:lvl5pPr marL="1582082" indent="-252013">
              <a:buFont typeface="Arial" pitchFamily="34" charset="0"/>
              <a:buChar char="-"/>
              <a:defRPr lang="nl-BE" dirty="0"/>
            </a:lvl5pPr>
            <a:lvl6pPr>
              <a:defRPr sz="1984"/>
            </a:lvl6pPr>
            <a:lvl7pPr>
              <a:defRPr sz="1984"/>
            </a:lvl7pPr>
            <a:lvl8pPr>
              <a:defRPr sz="1984"/>
            </a:lvl8pPr>
            <a:lvl9pPr>
              <a:defRPr sz="1984"/>
            </a:lvl9pPr>
          </a:lstStyle>
          <a:p>
            <a:pPr lvl="0"/>
            <a:r>
              <a:rPr lang="nl-NL" dirty="0" smtClean="0"/>
              <a:t>Klik en typ de tekst</a:t>
            </a:r>
          </a:p>
          <a:p>
            <a:pPr lvl="1"/>
            <a:r>
              <a:rPr lang="nl-NL" dirty="0" smtClean="0"/>
              <a:t>Tweede niveau</a:t>
            </a:r>
          </a:p>
          <a:p>
            <a:pPr lvl="2"/>
            <a:r>
              <a:rPr lang="nl-NL" dirty="0" smtClean="0"/>
              <a:t>Derde niveau</a:t>
            </a:r>
          </a:p>
          <a:p>
            <a:pPr lvl="3"/>
            <a:r>
              <a:rPr lang="nl-NL" dirty="0" smtClean="0"/>
              <a:t>Vierde niveau</a:t>
            </a:r>
          </a:p>
          <a:p>
            <a:pPr lvl="4"/>
            <a:r>
              <a:rPr lang="nl-NL" dirty="0" smtClean="0"/>
              <a:t>Vijfde niveau</a:t>
            </a:r>
            <a:endParaRPr lang="nl-BE" dirty="0"/>
          </a:p>
        </p:txBody>
      </p:sp>
      <p:sp>
        <p:nvSpPr>
          <p:cNvPr id="5" name="Tijdelijke aanduiding voor datum 4"/>
          <p:cNvSpPr>
            <a:spLocks noGrp="1"/>
          </p:cNvSpPr>
          <p:nvPr>
            <p:ph type="dt" sz="half" idx="10"/>
          </p:nvPr>
        </p:nvSpPr>
        <p:spPr/>
        <p:txBody>
          <a:bodyPr/>
          <a:lstStyle/>
          <a:p>
            <a:fld id="{AD7B0F7B-2116-48B1-8A42-85205A38B281}" type="datetime1">
              <a:rPr lang="nl-BE" smtClean="0"/>
              <a:t>3/04/2019</a:t>
            </a:fld>
            <a:endParaRPr lang="nl-BE"/>
          </a:p>
        </p:txBody>
      </p:sp>
      <p:sp>
        <p:nvSpPr>
          <p:cNvPr id="6" name="Tijdelijke aanduiding voor voettekst 5"/>
          <p:cNvSpPr>
            <a:spLocks noGrp="1"/>
          </p:cNvSpPr>
          <p:nvPr>
            <p:ph type="ftr" sz="quarter" idx="11"/>
          </p:nvPr>
        </p:nvSpPr>
        <p:spPr/>
        <p:txBody>
          <a:bodyPr/>
          <a:lstStyle/>
          <a:p>
            <a:endParaRPr lang="nl-BE"/>
          </a:p>
        </p:txBody>
      </p:sp>
      <p:sp>
        <p:nvSpPr>
          <p:cNvPr id="7" name="Tijdelijke aanduiding voor dianummer 6"/>
          <p:cNvSpPr>
            <a:spLocks noGrp="1"/>
          </p:cNvSpPr>
          <p:nvPr>
            <p:ph type="sldNum" sz="quarter" idx="12"/>
          </p:nvPr>
        </p:nvSpPr>
        <p:spPr/>
        <p:txBody>
          <a:bodyPr/>
          <a:lstStyle/>
          <a:p>
            <a:fld id="{F35D8031-C8E5-48F8-A3B6-81643B27A3AF}" type="slidenum">
              <a:rPr lang="nl-BE" smtClean="0"/>
              <a:pPr/>
              <a:t>‹#›</a:t>
            </a:fld>
            <a:endParaRPr lang="nl-BE"/>
          </a:p>
        </p:txBody>
      </p:sp>
    </p:spTree>
    <p:extLst>
      <p:ext uri="{BB962C8B-B14F-4D97-AF65-F5344CB8AC3E}">
        <p14:creationId xmlns:p14="http://schemas.microsoft.com/office/powerpoint/2010/main" val="2625954518"/>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nl-NL" dirty="0" smtClean="0"/>
              <a:t>Klik en typ de titel</a:t>
            </a:r>
            <a:endParaRPr lang="nl-BE" dirty="0"/>
          </a:p>
        </p:txBody>
      </p:sp>
      <p:sp>
        <p:nvSpPr>
          <p:cNvPr id="3" name="Tijdelijke aanduiding voor tekst 2"/>
          <p:cNvSpPr>
            <a:spLocks noGrp="1"/>
          </p:cNvSpPr>
          <p:nvPr>
            <p:ph type="body" idx="1" hasCustomPrompt="1"/>
          </p:nvPr>
        </p:nvSpPr>
        <p:spPr>
          <a:xfrm>
            <a:off x="595313" y="1350001"/>
            <a:ext cx="4454026" cy="639762"/>
          </a:xfrm>
        </p:spPr>
        <p:txBody>
          <a:bodyPr anchor="b"/>
          <a:lstStyle>
            <a:lvl1pPr marL="0" indent="0">
              <a:buNone/>
              <a:defRPr sz="2647" b="1">
                <a:solidFill>
                  <a:srgbClr val="00407A"/>
                </a:solidFill>
              </a:defRPr>
            </a:lvl1pPr>
            <a:lvl2pPr marL="504026" indent="0">
              <a:buNone/>
              <a:defRPr sz="2205" b="1"/>
            </a:lvl2pPr>
            <a:lvl3pPr marL="1008051" indent="0">
              <a:buNone/>
              <a:defRPr sz="1984" b="1"/>
            </a:lvl3pPr>
            <a:lvl4pPr marL="1512077" indent="0">
              <a:buNone/>
              <a:defRPr sz="1764" b="1"/>
            </a:lvl4pPr>
            <a:lvl5pPr marL="2016104" indent="0">
              <a:buNone/>
              <a:defRPr sz="1764" b="1"/>
            </a:lvl5pPr>
            <a:lvl6pPr marL="2520129" indent="0">
              <a:buNone/>
              <a:defRPr sz="1764" b="1"/>
            </a:lvl6pPr>
            <a:lvl7pPr marL="3024155" indent="0">
              <a:buNone/>
              <a:defRPr sz="1764" b="1"/>
            </a:lvl7pPr>
            <a:lvl8pPr marL="3528181" indent="0">
              <a:buNone/>
              <a:defRPr sz="1764" b="1"/>
            </a:lvl8pPr>
            <a:lvl9pPr marL="4032206" indent="0">
              <a:buNone/>
              <a:defRPr sz="1764" b="1"/>
            </a:lvl9pPr>
          </a:lstStyle>
          <a:p>
            <a:pPr lvl="0"/>
            <a:r>
              <a:rPr lang="nl-NL" dirty="0" smtClean="0"/>
              <a:t>Klik en typ de tekst</a:t>
            </a:r>
          </a:p>
        </p:txBody>
      </p:sp>
      <p:sp>
        <p:nvSpPr>
          <p:cNvPr id="4" name="Tijdelijke aanduiding voor inhoud 3"/>
          <p:cNvSpPr>
            <a:spLocks noGrp="1"/>
          </p:cNvSpPr>
          <p:nvPr>
            <p:ph sz="half" idx="2" hasCustomPrompt="1"/>
          </p:nvPr>
        </p:nvSpPr>
        <p:spPr>
          <a:xfrm>
            <a:off x="595313" y="1991922"/>
            <a:ext cx="4454026" cy="3798000"/>
          </a:xfrm>
        </p:spPr>
        <p:txBody>
          <a:bodyPr/>
          <a:lstStyle>
            <a:lvl1pPr>
              <a:defRPr lang="nl-NL" dirty="0" smtClean="0"/>
            </a:lvl1pPr>
            <a:lvl2pPr>
              <a:defRPr lang="nl-NL" dirty="0" smtClean="0"/>
            </a:lvl2pPr>
            <a:lvl3pPr>
              <a:defRPr lang="nl-NL" dirty="0" smtClean="0"/>
            </a:lvl3pPr>
            <a:lvl4pPr>
              <a:defRPr lang="nl-NL" dirty="0" smtClean="0"/>
            </a:lvl4pPr>
            <a:lvl5pPr marL="1582082" indent="-198436">
              <a:buFont typeface="Arial" pitchFamily="34" charset="0"/>
              <a:buChar char="-"/>
              <a:defRPr lang="nl-BE" dirty="0"/>
            </a:lvl5pPr>
            <a:lvl6pPr>
              <a:defRPr sz="1764"/>
            </a:lvl6pPr>
            <a:lvl7pPr>
              <a:defRPr sz="1764"/>
            </a:lvl7pPr>
            <a:lvl8pPr>
              <a:defRPr sz="1764"/>
            </a:lvl8pPr>
            <a:lvl9pPr>
              <a:defRPr sz="1764"/>
            </a:lvl9pPr>
          </a:lstStyle>
          <a:p>
            <a:pPr lvl="0"/>
            <a:r>
              <a:rPr lang="nl-NL" dirty="0" smtClean="0"/>
              <a:t>Klik en typ de tekst</a:t>
            </a:r>
          </a:p>
          <a:p>
            <a:pPr lvl="1"/>
            <a:r>
              <a:rPr lang="nl-NL" dirty="0" smtClean="0"/>
              <a:t>Tweede niveau</a:t>
            </a:r>
          </a:p>
          <a:p>
            <a:pPr lvl="2"/>
            <a:r>
              <a:rPr lang="nl-NL" dirty="0" smtClean="0"/>
              <a:t>Derde niveau</a:t>
            </a:r>
          </a:p>
          <a:p>
            <a:pPr lvl="3"/>
            <a:r>
              <a:rPr lang="nl-NL" dirty="0" smtClean="0"/>
              <a:t>Vierde niveau</a:t>
            </a:r>
          </a:p>
          <a:p>
            <a:pPr lvl="4"/>
            <a:r>
              <a:rPr lang="nl-NL" dirty="0" smtClean="0"/>
              <a:t>Vijfde niveau</a:t>
            </a:r>
            <a:endParaRPr lang="nl-BE" dirty="0"/>
          </a:p>
        </p:txBody>
      </p:sp>
      <p:sp>
        <p:nvSpPr>
          <p:cNvPr id="5" name="Tijdelijke aanduiding voor tekst 4"/>
          <p:cNvSpPr>
            <a:spLocks noGrp="1"/>
          </p:cNvSpPr>
          <p:nvPr>
            <p:ph type="body" sz="quarter" idx="3" hasCustomPrompt="1"/>
          </p:nvPr>
        </p:nvSpPr>
        <p:spPr>
          <a:xfrm>
            <a:off x="5318125" y="1350001"/>
            <a:ext cx="4452938" cy="639762"/>
          </a:xfrm>
        </p:spPr>
        <p:txBody>
          <a:bodyPr anchor="b"/>
          <a:lstStyle>
            <a:lvl1pPr marL="0" indent="0">
              <a:buNone/>
              <a:defRPr sz="2647" b="1"/>
            </a:lvl1pPr>
            <a:lvl2pPr marL="504026" indent="0">
              <a:buNone/>
              <a:defRPr sz="2205" b="1"/>
            </a:lvl2pPr>
            <a:lvl3pPr marL="1008051" indent="0">
              <a:buNone/>
              <a:defRPr sz="1984" b="1"/>
            </a:lvl3pPr>
            <a:lvl4pPr marL="1512077" indent="0">
              <a:buNone/>
              <a:defRPr sz="1764" b="1"/>
            </a:lvl4pPr>
            <a:lvl5pPr marL="2016104" indent="0">
              <a:buNone/>
              <a:defRPr sz="1764" b="1"/>
            </a:lvl5pPr>
            <a:lvl6pPr marL="2520129" indent="0">
              <a:buNone/>
              <a:defRPr sz="1764" b="1"/>
            </a:lvl6pPr>
            <a:lvl7pPr marL="3024155" indent="0">
              <a:buNone/>
              <a:defRPr sz="1764" b="1"/>
            </a:lvl7pPr>
            <a:lvl8pPr marL="3528181" indent="0">
              <a:buNone/>
              <a:defRPr sz="1764" b="1"/>
            </a:lvl8pPr>
            <a:lvl9pPr marL="4032206" indent="0">
              <a:buNone/>
              <a:defRPr sz="1764" b="1"/>
            </a:lvl9pPr>
          </a:lstStyle>
          <a:p>
            <a:pPr lvl="0"/>
            <a:r>
              <a:rPr lang="nl-NL" dirty="0" smtClean="0"/>
              <a:t>Klik en typ de tekst</a:t>
            </a:r>
          </a:p>
        </p:txBody>
      </p:sp>
      <p:sp>
        <p:nvSpPr>
          <p:cNvPr id="6" name="Tijdelijke aanduiding voor inhoud 5"/>
          <p:cNvSpPr>
            <a:spLocks noGrp="1"/>
          </p:cNvSpPr>
          <p:nvPr>
            <p:ph sz="quarter" idx="4" hasCustomPrompt="1"/>
          </p:nvPr>
        </p:nvSpPr>
        <p:spPr>
          <a:xfrm>
            <a:off x="5318125" y="1991922"/>
            <a:ext cx="4452938" cy="3798000"/>
          </a:xfrm>
        </p:spPr>
        <p:txBody>
          <a:bodyPr/>
          <a:lstStyle>
            <a:lvl1pPr>
              <a:defRPr lang="nl-NL" dirty="0" smtClean="0"/>
            </a:lvl1pPr>
            <a:lvl2pPr>
              <a:defRPr lang="nl-NL" dirty="0" smtClean="0"/>
            </a:lvl2pPr>
            <a:lvl3pPr>
              <a:defRPr lang="nl-NL" dirty="0" smtClean="0"/>
            </a:lvl3pPr>
            <a:lvl4pPr>
              <a:defRPr lang="nl-NL" dirty="0" smtClean="0"/>
            </a:lvl4pPr>
            <a:lvl5pPr marL="1746589" indent="-315018">
              <a:buFont typeface="Arial" pitchFamily="34" charset="0"/>
              <a:buChar char="-"/>
              <a:defRPr lang="nl-BE" dirty="0"/>
            </a:lvl5pPr>
            <a:lvl6pPr>
              <a:defRPr sz="1764"/>
            </a:lvl6pPr>
            <a:lvl7pPr>
              <a:defRPr sz="1764"/>
            </a:lvl7pPr>
            <a:lvl8pPr>
              <a:defRPr sz="1764"/>
            </a:lvl8pPr>
            <a:lvl9pPr>
              <a:defRPr sz="1764"/>
            </a:lvl9pPr>
          </a:lstStyle>
          <a:p>
            <a:pPr lvl="0"/>
            <a:r>
              <a:rPr lang="nl-NL" dirty="0" smtClean="0"/>
              <a:t>Klik en typ de tekst</a:t>
            </a:r>
          </a:p>
          <a:p>
            <a:pPr lvl="1"/>
            <a:r>
              <a:rPr lang="nl-NL" dirty="0" smtClean="0"/>
              <a:t>Tweede niveau</a:t>
            </a:r>
          </a:p>
          <a:p>
            <a:pPr lvl="2"/>
            <a:r>
              <a:rPr lang="nl-NL" dirty="0" smtClean="0"/>
              <a:t>Derde niveau</a:t>
            </a:r>
          </a:p>
          <a:p>
            <a:pPr lvl="3"/>
            <a:r>
              <a:rPr lang="nl-NL" dirty="0" smtClean="0"/>
              <a:t>Vierde niveau</a:t>
            </a:r>
          </a:p>
          <a:p>
            <a:pPr lvl="4"/>
            <a:r>
              <a:rPr lang="nl-NL" dirty="0" smtClean="0"/>
              <a:t>Vijfde niveau</a:t>
            </a:r>
            <a:endParaRPr lang="nl-BE" dirty="0"/>
          </a:p>
        </p:txBody>
      </p:sp>
      <p:sp>
        <p:nvSpPr>
          <p:cNvPr id="7" name="Tijdelijke aanduiding voor datum 6"/>
          <p:cNvSpPr>
            <a:spLocks noGrp="1"/>
          </p:cNvSpPr>
          <p:nvPr>
            <p:ph type="dt" sz="half" idx="10"/>
          </p:nvPr>
        </p:nvSpPr>
        <p:spPr/>
        <p:txBody>
          <a:bodyPr/>
          <a:lstStyle/>
          <a:p>
            <a:fld id="{1ED0BE20-6B3D-493D-A055-540DAF678BF0}" type="datetime1">
              <a:rPr lang="nl-BE" smtClean="0"/>
              <a:t>3/04/2019</a:t>
            </a:fld>
            <a:endParaRPr lang="nl-BE"/>
          </a:p>
        </p:txBody>
      </p:sp>
      <p:sp>
        <p:nvSpPr>
          <p:cNvPr id="8" name="Tijdelijke aanduiding voor voettekst 7"/>
          <p:cNvSpPr>
            <a:spLocks noGrp="1"/>
          </p:cNvSpPr>
          <p:nvPr>
            <p:ph type="ftr" sz="quarter" idx="11"/>
          </p:nvPr>
        </p:nvSpPr>
        <p:spPr/>
        <p:txBody>
          <a:bodyPr/>
          <a:lstStyle/>
          <a:p>
            <a:endParaRPr lang="nl-BE" dirty="0"/>
          </a:p>
        </p:txBody>
      </p:sp>
      <p:sp>
        <p:nvSpPr>
          <p:cNvPr id="9" name="Tijdelijke aanduiding voor dianummer 8"/>
          <p:cNvSpPr>
            <a:spLocks noGrp="1"/>
          </p:cNvSpPr>
          <p:nvPr>
            <p:ph type="sldNum" sz="quarter" idx="12"/>
          </p:nvPr>
        </p:nvSpPr>
        <p:spPr/>
        <p:txBody>
          <a:bodyPr/>
          <a:lstStyle/>
          <a:p>
            <a:fld id="{F35D8031-C8E5-48F8-A3B6-81643B27A3AF}" type="slidenum">
              <a:rPr lang="nl-BE" smtClean="0"/>
              <a:pPr/>
              <a:t>‹#›</a:t>
            </a:fld>
            <a:endParaRPr lang="nl-BE" dirty="0"/>
          </a:p>
        </p:txBody>
      </p:sp>
    </p:spTree>
    <p:extLst>
      <p:ext uri="{BB962C8B-B14F-4D97-AF65-F5344CB8AC3E}">
        <p14:creationId xmlns:p14="http://schemas.microsoft.com/office/powerpoint/2010/main" val="632639640"/>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nl-NL" dirty="0" smtClean="0"/>
              <a:t>Klik en typ de titel</a:t>
            </a:r>
            <a:endParaRPr lang="nl-BE" dirty="0"/>
          </a:p>
        </p:txBody>
      </p:sp>
      <p:sp>
        <p:nvSpPr>
          <p:cNvPr id="3" name="Tijdelijke aanduiding voor datum 2"/>
          <p:cNvSpPr>
            <a:spLocks noGrp="1"/>
          </p:cNvSpPr>
          <p:nvPr>
            <p:ph type="dt" sz="half" idx="10"/>
          </p:nvPr>
        </p:nvSpPr>
        <p:spPr/>
        <p:txBody>
          <a:bodyPr/>
          <a:lstStyle/>
          <a:p>
            <a:fld id="{E3FD6269-3A36-4837-B2AD-48314340472B}" type="datetime1">
              <a:rPr lang="nl-BE" smtClean="0"/>
              <a:t>3/04/2019</a:t>
            </a:fld>
            <a:endParaRPr lang="nl-BE"/>
          </a:p>
        </p:txBody>
      </p:sp>
      <p:sp>
        <p:nvSpPr>
          <p:cNvPr id="4" name="Tijdelijke aanduiding voor voettekst 3"/>
          <p:cNvSpPr>
            <a:spLocks noGrp="1"/>
          </p:cNvSpPr>
          <p:nvPr>
            <p:ph type="ftr" sz="quarter" idx="11"/>
          </p:nvPr>
        </p:nvSpPr>
        <p:spPr/>
        <p:txBody>
          <a:bodyPr/>
          <a:lstStyle/>
          <a:p>
            <a:endParaRPr lang="nl-BE" dirty="0"/>
          </a:p>
        </p:txBody>
      </p:sp>
      <p:sp>
        <p:nvSpPr>
          <p:cNvPr id="5" name="Tijdelijke aanduiding voor dianummer 4"/>
          <p:cNvSpPr>
            <a:spLocks noGrp="1"/>
          </p:cNvSpPr>
          <p:nvPr>
            <p:ph type="sldNum" sz="quarter" idx="12"/>
          </p:nvPr>
        </p:nvSpPr>
        <p:spPr/>
        <p:txBody>
          <a:bodyPr/>
          <a:lstStyle/>
          <a:p>
            <a:fld id="{F35D8031-C8E5-48F8-A3B6-81643B27A3AF}" type="slidenum">
              <a:rPr lang="nl-BE" smtClean="0"/>
              <a:pPr/>
              <a:t>‹#›</a:t>
            </a:fld>
            <a:endParaRPr lang="nl-BE"/>
          </a:p>
        </p:txBody>
      </p:sp>
    </p:spTree>
    <p:extLst>
      <p:ext uri="{BB962C8B-B14F-4D97-AF65-F5344CB8AC3E}">
        <p14:creationId xmlns:p14="http://schemas.microsoft.com/office/powerpoint/2010/main" val="260134505"/>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86981713-380B-429C-8E1D-9C17B81ED1E2}" type="datetime1">
              <a:rPr lang="nl-BE" smtClean="0"/>
              <a:t>3/04/2019</a:t>
            </a:fld>
            <a:endParaRPr lang="nl-BE"/>
          </a:p>
        </p:txBody>
      </p:sp>
      <p:sp>
        <p:nvSpPr>
          <p:cNvPr id="3" name="Tijdelijke aanduiding voor voettekst 2"/>
          <p:cNvSpPr>
            <a:spLocks noGrp="1"/>
          </p:cNvSpPr>
          <p:nvPr>
            <p:ph type="ftr" sz="quarter" idx="11"/>
          </p:nvPr>
        </p:nvSpPr>
        <p:spPr/>
        <p:txBody>
          <a:bodyPr/>
          <a:lstStyle/>
          <a:p>
            <a:endParaRPr lang="nl-BE" dirty="0"/>
          </a:p>
        </p:txBody>
      </p:sp>
      <p:sp>
        <p:nvSpPr>
          <p:cNvPr id="4" name="Tijdelijke aanduiding voor dianummer 3"/>
          <p:cNvSpPr>
            <a:spLocks noGrp="1"/>
          </p:cNvSpPr>
          <p:nvPr>
            <p:ph type="sldNum" sz="quarter" idx="12"/>
          </p:nvPr>
        </p:nvSpPr>
        <p:spPr/>
        <p:txBody>
          <a:bodyPr/>
          <a:lstStyle/>
          <a:p>
            <a:fld id="{F35D8031-C8E5-48F8-A3B6-81643B27A3AF}" type="slidenum">
              <a:rPr lang="nl-BE" smtClean="0"/>
              <a:pPr/>
              <a:t>‹#›</a:t>
            </a:fld>
            <a:endParaRPr lang="nl-BE"/>
          </a:p>
        </p:txBody>
      </p:sp>
    </p:spTree>
    <p:extLst>
      <p:ext uri="{BB962C8B-B14F-4D97-AF65-F5344CB8AC3E}">
        <p14:creationId xmlns:p14="http://schemas.microsoft.com/office/powerpoint/2010/main" val="4181974577"/>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595316" y="540001"/>
            <a:ext cx="3316457" cy="895100"/>
          </a:xfrm>
        </p:spPr>
        <p:txBody>
          <a:bodyPr anchor="t" anchorCtr="0"/>
          <a:lstStyle>
            <a:lvl1pPr algn="l">
              <a:defRPr sz="2205" b="1"/>
            </a:lvl1pPr>
          </a:lstStyle>
          <a:p>
            <a:r>
              <a:rPr lang="nl-NL" dirty="0" smtClean="0"/>
              <a:t>Klik en typ de titel</a:t>
            </a:r>
            <a:endParaRPr lang="nl-BE" dirty="0"/>
          </a:p>
        </p:txBody>
      </p:sp>
      <p:sp>
        <p:nvSpPr>
          <p:cNvPr id="3" name="Tijdelijke aanduiding voor inhoud 2"/>
          <p:cNvSpPr>
            <a:spLocks noGrp="1"/>
          </p:cNvSpPr>
          <p:nvPr>
            <p:ph idx="1" hasCustomPrompt="1"/>
          </p:nvPr>
        </p:nvSpPr>
        <p:spPr>
          <a:xfrm>
            <a:off x="4147246" y="540000"/>
            <a:ext cx="5628061" cy="5256000"/>
          </a:xfrm>
        </p:spPr>
        <p:txBody>
          <a:bodyPr/>
          <a:lstStyle>
            <a:lvl1pPr>
              <a:defRPr sz="2647"/>
            </a:lvl1pPr>
            <a:lvl2pPr>
              <a:defRPr sz="2647"/>
            </a:lvl2pPr>
            <a:lvl3pPr>
              <a:defRPr sz="2205"/>
            </a:lvl3pPr>
            <a:lvl4pPr>
              <a:defRPr sz="1764"/>
            </a:lvl4pPr>
            <a:lvl5pPr marL="1582082" indent="-252013">
              <a:buFont typeface="Arial" pitchFamily="34" charset="0"/>
              <a:buChar char="-"/>
              <a:tabLst/>
              <a:defRPr sz="1764">
                <a:solidFill>
                  <a:srgbClr val="00407A"/>
                </a:solidFill>
              </a:defRPr>
            </a:lvl5pPr>
            <a:lvl6pPr>
              <a:defRPr sz="2205"/>
            </a:lvl6pPr>
            <a:lvl7pPr>
              <a:defRPr sz="2205"/>
            </a:lvl7pPr>
            <a:lvl8pPr>
              <a:defRPr sz="2205"/>
            </a:lvl8pPr>
            <a:lvl9pPr>
              <a:defRPr sz="2205"/>
            </a:lvl9pPr>
          </a:lstStyle>
          <a:p>
            <a:pPr lvl="0"/>
            <a:r>
              <a:rPr lang="nl-NL" dirty="0" smtClean="0"/>
              <a:t>Klik en typ de tekst</a:t>
            </a:r>
          </a:p>
          <a:p>
            <a:pPr lvl="1"/>
            <a:r>
              <a:rPr lang="nl-NL" dirty="0" smtClean="0"/>
              <a:t>Tweede niveau</a:t>
            </a:r>
          </a:p>
          <a:p>
            <a:pPr lvl="2"/>
            <a:r>
              <a:rPr lang="nl-NL" dirty="0" smtClean="0"/>
              <a:t>Derde niveau</a:t>
            </a:r>
          </a:p>
          <a:p>
            <a:pPr lvl="3"/>
            <a:r>
              <a:rPr lang="nl-NL" dirty="0" smtClean="0"/>
              <a:t>Vierde niveau</a:t>
            </a:r>
          </a:p>
          <a:p>
            <a:pPr lvl="4"/>
            <a:r>
              <a:rPr lang="nl-NL" dirty="0" smtClean="0"/>
              <a:t>Vijfde niveau</a:t>
            </a:r>
            <a:endParaRPr lang="nl-BE" dirty="0"/>
          </a:p>
        </p:txBody>
      </p:sp>
      <p:sp>
        <p:nvSpPr>
          <p:cNvPr id="4" name="Tijdelijke aanduiding voor tekst 3"/>
          <p:cNvSpPr>
            <a:spLocks noGrp="1"/>
          </p:cNvSpPr>
          <p:nvPr>
            <p:ph type="body" sz="half" idx="2" hasCustomPrompt="1"/>
          </p:nvPr>
        </p:nvSpPr>
        <p:spPr>
          <a:xfrm>
            <a:off x="594819" y="1435102"/>
            <a:ext cx="3316457" cy="4356000"/>
          </a:xfrm>
        </p:spPr>
        <p:txBody>
          <a:bodyPr/>
          <a:lstStyle>
            <a:lvl1pPr marL="0" indent="0">
              <a:buNone/>
              <a:defRPr sz="1543"/>
            </a:lvl1pPr>
            <a:lvl2pPr marL="504026" indent="0">
              <a:buNone/>
              <a:defRPr sz="1322"/>
            </a:lvl2pPr>
            <a:lvl3pPr marL="1008051" indent="0">
              <a:buNone/>
              <a:defRPr sz="1102"/>
            </a:lvl3pPr>
            <a:lvl4pPr marL="1512077" indent="0">
              <a:buNone/>
              <a:defRPr sz="991"/>
            </a:lvl4pPr>
            <a:lvl5pPr marL="2016104" indent="0">
              <a:buNone/>
              <a:defRPr sz="991"/>
            </a:lvl5pPr>
            <a:lvl6pPr marL="2520129" indent="0">
              <a:buNone/>
              <a:defRPr sz="991"/>
            </a:lvl6pPr>
            <a:lvl7pPr marL="3024155" indent="0">
              <a:buNone/>
              <a:defRPr sz="991"/>
            </a:lvl7pPr>
            <a:lvl8pPr marL="3528181" indent="0">
              <a:buNone/>
              <a:defRPr sz="991"/>
            </a:lvl8pPr>
            <a:lvl9pPr marL="4032206" indent="0">
              <a:buNone/>
              <a:defRPr sz="991"/>
            </a:lvl9pPr>
          </a:lstStyle>
          <a:p>
            <a:pPr lvl="0"/>
            <a:r>
              <a:rPr lang="nl-NL" dirty="0" smtClean="0"/>
              <a:t>Klik en typ de tekst</a:t>
            </a:r>
          </a:p>
        </p:txBody>
      </p:sp>
      <p:sp>
        <p:nvSpPr>
          <p:cNvPr id="5" name="Tijdelijke aanduiding voor datum 4"/>
          <p:cNvSpPr>
            <a:spLocks noGrp="1"/>
          </p:cNvSpPr>
          <p:nvPr>
            <p:ph type="dt" sz="half" idx="10"/>
          </p:nvPr>
        </p:nvSpPr>
        <p:spPr/>
        <p:txBody>
          <a:bodyPr/>
          <a:lstStyle/>
          <a:p>
            <a:fld id="{9D2D9F50-162C-4E28-990D-B73A5FA8A2BD}" type="datetime1">
              <a:rPr lang="nl-BE" smtClean="0"/>
              <a:t>3/04/2019</a:t>
            </a:fld>
            <a:endParaRPr lang="nl-BE"/>
          </a:p>
        </p:txBody>
      </p:sp>
      <p:sp>
        <p:nvSpPr>
          <p:cNvPr id="6" name="Tijdelijke aanduiding voor voettekst 5"/>
          <p:cNvSpPr>
            <a:spLocks noGrp="1"/>
          </p:cNvSpPr>
          <p:nvPr>
            <p:ph type="ftr" sz="quarter" idx="11"/>
          </p:nvPr>
        </p:nvSpPr>
        <p:spPr/>
        <p:txBody>
          <a:bodyPr/>
          <a:lstStyle/>
          <a:p>
            <a:endParaRPr lang="nl-BE"/>
          </a:p>
        </p:txBody>
      </p:sp>
      <p:sp>
        <p:nvSpPr>
          <p:cNvPr id="7" name="Tijdelijke aanduiding voor dianummer 6"/>
          <p:cNvSpPr>
            <a:spLocks noGrp="1"/>
          </p:cNvSpPr>
          <p:nvPr>
            <p:ph type="sldNum" sz="quarter" idx="12"/>
          </p:nvPr>
        </p:nvSpPr>
        <p:spPr/>
        <p:txBody>
          <a:bodyPr/>
          <a:lstStyle/>
          <a:p>
            <a:fld id="{F35D8031-C8E5-48F8-A3B6-81643B27A3AF}" type="slidenum">
              <a:rPr lang="nl-BE" smtClean="0"/>
              <a:pPr/>
              <a:t>‹#›</a:t>
            </a:fld>
            <a:endParaRPr lang="nl-BE"/>
          </a:p>
        </p:txBody>
      </p:sp>
    </p:spTree>
    <p:extLst>
      <p:ext uri="{BB962C8B-B14F-4D97-AF65-F5344CB8AC3E}">
        <p14:creationId xmlns:p14="http://schemas.microsoft.com/office/powerpoint/2010/main" val="2725346978"/>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595313" y="4788000"/>
            <a:ext cx="9187656" cy="540000"/>
          </a:xfrm>
        </p:spPr>
        <p:txBody>
          <a:bodyPr anchor="t" anchorCtr="0">
            <a:noAutofit/>
          </a:bodyPr>
          <a:lstStyle>
            <a:lvl1pPr algn="l">
              <a:defRPr sz="2205" b="1"/>
            </a:lvl1pPr>
          </a:lstStyle>
          <a:p>
            <a:r>
              <a:rPr lang="nl-NL" dirty="0" smtClean="0"/>
              <a:t>Klik en typ de tekst</a:t>
            </a:r>
            <a:endParaRPr lang="nl-BE" dirty="0"/>
          </a:p>
        </p:txBody>
      </p:sp>
      <p:sp>
        <p:nvSpPr>
          <p:cNvPr id="3" name="Tijdelijke aanduiding voor afbeelding 2"/>
          <p:cNvSpPr>
            <a:spLocks noGrp="1"/>
          </p:cNvSpPr>
          <p:nvPr>
            <p:ph type="pic" idx="1"/>
          </p:nvPr>
        </p:nvSpPr>
        <p:spPr>
          <a:xfrm>
            <a:off x="595313" y="540000"/>
            <a:ext cx="9187656" cy="4114800"/>
          </a:xfrm>
        </p:spPr>
        <p:txBody>
          <a:bodyPr/>
          <a:lstStyle>
            <a:lvl1pPr marL="0" indent="0">
              <a:buNone/>
              <a:defRPr sz="3528"/>
            </a:lvl1pPr>
            <a:lvl2pPr marL="504026" indent="0">
              <a:buNone/>
              <a:defRPr sz="3086"/>
            </a:lvl2pPr>
            <a:lvl3pPr marL="1008051" indent="0">
              <a:buNone/>
              <a:defRPr sz="2647"/>
            </a:lvl3pPr>
            <a:lvl4pPr marL="1512077" indent="0">
              <a:buNone/>
              <a:defRPr sz="2205"/>
            </a:lvl4pPr>
            <a:lvl5pPr marL="2016104" indent="0">
              <a:buNone/>
              <a:defRPr sz="2205"/>
            </a:lvl5pPr>
            <a:lvl6pPr marL="2520129" indent="0">
              <a:buNone/>
              <a:defRPr sz="2205"/>
            </a:lvl6pPr>
            <a:lvl7pPr marL="3024155" indent="0">
              <a:buNone/>
              <a:defRPr sz="2205"/>
            </a:lvl7pPr>
            <a:lvl8pPr marL="3528181" indent="0">
              <a:buNone/>
              <a:defRPr sz="2205"/>
            </a:lvl8pPr>
            <a:lvl9pPr marL="4032206" indent="0">
              <a:buNone/>
              <a:defRPr sz="2205"/>
            </a:lvl9pPr>
          </a:lstStyle>
          <a:p>
            <a:endParaRPr lang="nl-BE" dirty="0"/>
          </a:p>
        </p:txBody>
      </p:sp>
      <p:sp>
        <p:nvSpPr>
          <p:cNvPr id="4" name="Tijdelijke aanduiding voor tekst 3"/>
          <p:cNvSpPr>
            <a:spLocks noGrp="1"/>
          </p:cNvSpPr>
          <p:nvPr>
            <p:ph type="body" sz="half" idx="2" hasCustomPrompt="1"/>
          </p:nvPr>
        </p:nvSpPr>
        <p:spPr>
          <a:xfrm>
            <a:off x="595313" y="5445224"/>
            <a:ext cx="9187656" cy="360000"/>
          </a:xfrm>
        </p:spPr>
        <p:txBody>
          <a:bodyPr/>
          <a:lstStyle>
            <a:lvl1pPr marL="0" indent="0">
              <a:buNone/>
              <a:defRPr sz="1543"/>
            </a:lvl1pPr>
            <a:lvl2pPr marL="504026" indent="0">
              <a:buNone/>
              <a:defRPr sz="1322"/>
            </a:lvl2pPr>
            <a:lvl3pPr marL="1008051" indent="0">
              <a:buNone/>
              <a:defRPr sz="1102"/>
            </a:lvl3pPr>
            <a:lvl4pPr marL="1512077" indent="0">
              <a:buNone/>
              <a:defRPr sz="991"/>
            </a:lvl4pPr>
            <a:lvl5pPr marL="2016104" indent="0">
              <a:buNone/>
              <a:defRPr sz="991"/>
            </a:lvl5pPr>
            <a:lvl6pPr marL="2520129" indent="0">
              <a:buNone/>
              <a:defRPr sz="991"/>
            </a:lvl6pPr>
            <a:lvl7pPr marL="3024155" indent="0">
              <a:buNone/>
              <a:defRPr sz="991"/>
            </a:lvl7pPr>
            <a:lvl8pPr marL="3528181" indent="0">
              <a:buNone/>
              <a:defRPr sz="991"/>
            </a:lvl8pPr>
            <a:lvl9pPr marL="4032206" indent="0">
              <a:buNone/>
              <a:defRPr sz="991"/>
            </a:lvl9pPr>
          </a:lstStyle>
          <a:p>
            <a:pPr lvl="0"/>
            <a:r>
              <a:rPr lang="nl-NL" dirty="0" smtClean="0"/>
              <a:t>Klik en typ de tekst</a:t>
            </a:r>
          </a:p>
        </p:txBody>
      </p:sp>
      <p:sp>
        <p:nvSpPr>
          <p:cNvPr id="7" name="Tijdelijke aanduiding voor dianummer 6"/>
          <p:cNvSpPr>
            <a:spLocks noGrp="1"/>
          </p:cNvSpPr>
          <p:nvPr>
            <p:ph type="sldNum" sz="quarter" idx="12"/>
          </p:nvPr>
        </p:nvSpPr>
        <p:spPr/>
        <p:txBody>
          <a:bodyPr/>
          <a:lstStyle/>
          <a:p>
            <a:fld id="{F35D8031-C8E5-48F8-A3B6-81643B27A3AF}" type="slidenum">
              <a:rPr lang="nl-BE" smtClean="0"/>
              <a:pPr/>
              <a:t>‹#›</a:t>
            </a:fld>
            <a:endParaRPr lang="nl-BE" dirty="0"/>
          </a:p>
        </p:txBody>
      </p:sp>
      <p:sp>
        <p:nvSpPr>
          <p:cNvPr id="8" name="Tijdelijke aanduiding voor voettekst 3"/>
          <p:cNvSpPr>
            <a:spLocks noGrp="1"/>
          </p:cNvSpPr>
          <p:nvPr>
            <p:ph type="ftr" sz="quarter" idx="11"/>
          </p:nvPr>
        </p:nvSpPr>
        <p:spPr>
          <a:xfrm>
            <a:off x="1726408" y="6048000"/>
            <a:ext cx="2182812" cy="288000"/>
          </a:xfrm>
        </p:spPr>
        <p:txBody>
          <a:bodyPr/>
          <a:lstStyle/>
          <a:p>
            <a:endParaRPr lang="nl-BE" dirty="0"/>
          </a:p>
        </p:txBody>
      </p:sp>
      <p:sp>
        <p:nvSpPr>
          <p:cNvPr id="9" name="Tijdelijke aanduiding voor datum 4"/>
          <p:cNvSpPr>
            <a:spLocks noGrp="1"/>
          </p:cNvSpPr>
          <p:nvPr>
            <p:ph type="dt" sz="half" idx="10"/>
          </p:nvPr>
        </p:nvSpPr>
        <p:spPr>
          <a:xfrm>
            <a:off x="595312" y="6048000"/>
            <a:ext cx="1031875" cy="288000"/>
          </a:xfrm>
        </p:spPr>
        <p:txBody>
          <a:bodyPr/>
          <a:lstStyle/>
          <a:p>
            <a:fld id="{6B4A6446-6B1B-4445-901B-837F4BB83739}" type="datetime1">
              <a:rPr lang="nl-BE" smtClean="0"/>
              <a:t>3/04/2019</a:t>
            </a:fld>
            <a:endParaRPr lang="nl-BE" dirty="0"/>
          </a:p>
        </p:txBody>
      </p:sp>
    </p:spTree>
    <p:extLst>
      <p:ext uri="{BB962C8B-B14F-4D97-AF65-F5344CB8AC3E}">
        <p14:creationId xmlns:p14="http://schemas.microsoft.com/office/powerpoint/2010/main" val="2273489008"/>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lang="nl-BE" dirty="0"/>
            </a:lvl1pPr>
          </a:lstStyle>
          <a:p>
            <a:r>
              <a:rPr lang="nl-NL" dirty="0" smtClean="0"/>
              <a:t>Klik en typ de titel</a:t>
            </a:r>
            <a:endParaRPr lang="nl-BE" dirty="0"/>
          </a:p>
        </p:txBody>
      </p:sp>
      <p:sp>
        <p:nvSpPr>
          <p:cNvPr id="3" name="Tijdelijke aanduiding voor datum 2"/>
          <p:cNvSpPr>
            <a:spLocks noGrp="1"/>
          </p:cNvSpPr>
          <p:nvPr>
            <p:ph type="dt" sz="half" idx="10"/>
          </p:nvPr>
        </p:nvSpPr>
        <p:spPr/>
        <p:txBody>
          <a:bodyPr/>
          <a:lstStyle/>
          <a:p>
            <a:fld id="{E6885DD7-57EA-412F-903A-35A6A5AD61EC}" type="datetime1">
              <a:rPr lang="nl-BE" smtClean="0"/>
              <a:t>3/04/2019</a:t>
            </a:fld>
            <a:endParaRPr lang="nl-BE" dirty="0"/>
          </a:p>
        </p:txBody>
      </p:sp>
      <p:sp>
        <p:nvSpPr>
          <p:cNvPr id="4" name="Tijdelijke aanduiding voor voettekst 3"/>
          <p:cNvSpPr>
            <a:spLocks noGrp="1"/>
          </p:cNvSpPr>
          <p:nvPr>
            <p:ph type="ftr" sz="quarter" idx="11"/>
          </p:nvPr>
        </p:nvSpPr>
        <p:spPr/>
        <p:txBody>
          <a:bodyPr/>
          <a:lstStyle/>
          <a:p>
            <a:endParaRPr lang="nl-BE" dirty="0"/>
          </a:p>
        </p:txBody>
      </p:sp>
      <p:sp>
        <p:nvSpPr>
          <p:cNvPr id="5" name="Tijdelijke aanduiding voor dianummer 4"/>
          <p:cNvSpPr>
            <a:spLocks noGrp="1"/>
          </p:cNvSpPr>
          <p:nvPr>
            <p:ph type="sldNum" sz="quarter" idx="12"/>
          </p:nvPr>
        </p:nvSpPr>
        <p:spPr/>
        <p:txBody>
          <a:bodyPr/>
          <a:lstStyle/>
          <a:p>
            <a:fld id="{F35D8031-C8E5-48F8-A3B6-81643B27A3AF}" type="slidenum">
              <a:rPr lang="nl-BE" smtClean="0"/>
              <a:pPr/>
              <a:t>‹#›</a:t>
            </a:fld>
            <a:endParaRPr lang="nl-BE" dirty="0"/>
          </a:p>
        </p:txBody>
      </p:sp>
      <p:sp>
        <p:nvSpPr>
          <p:cNvPr id="6" name="Tijdelijke aanduiding voor tekst 2"/>
          <p:cNvSpPr>
            <a:spLocks noGrp="1"/>
          </p:cNvSpPr>
          <p:nvPr>
            <p:ph idx="1" hasCustomPrompt="1"/>
          </p:nvPr>
        </p:nvSpPr>
        <p:spPr>
          <a:xfrm>
            <a:off x="595313" y="1349999"/>
            <a:ext cx="9187656" cy="4428000"/>
          </a:xfrm>
          <a:prstGeom prst="rect">
            <a:avLst/>
          </a:prstGeom>
        </p:spPr>
        <p:txBody>
          <a:bodyPr vert="horz" lIns="0" tIns="0" rIns="0" bIns="0" rtlCol="0">
            <a:noAutofit/>
          </a:bodyPr>
          <a:lstStyle>
            <a:lvl1pPr>
              <a:defRPr lang="nl-NL" dirty="0" smtClean="0"/>
            </a:lvl1pPr>
            <a:lvl2pPr>
              <a:defRPr lang="nl-NL" dirty="0" smtClean="0"/>
            </a:lvl2pPr>
            <a:lvl3pPr>
              <a:defRPr lang="nl-NL" dirty="0" smtClean="0"/>
            </a:lvl3pPr>
            <a:lvl4pPr>
              <a:defRPr lang="nl-NL" dirty="0" smtClean="0"/>
            </a:lvl4pPr>
            <a:lvl5pPr>
              <a:defRPr lang="nl-BE" dirty="0"/>
            </a:lvl5pPr>
          </a:lstStyle>
          <a:p>
            <a:pPr lvl="0"/>
            <a:r>
              <a:rPr lang="nl-NL" dirty="0" smtClean="0"/>
              <a:t>Klik en typ de tekst</a:t>
            </a:r>
          </a:p>
          <a:p>
            <a:pPr lvl="1"/>
            <a:r>
              <a:rPr lang="nl-NL" dirty="0" smtClean="0"/>
              <a:t>Tweede niveau</a:t>
            </a:r>
          </a:p>
          <a:p>
            <a:pPr lvl="2"/>
            <a:r>
              <a:rPr lang="nl-NL" dirty="0" smtClean="0"/>
              <a:t>Derde niveau</a:t>
            </a:r>
          </a:p>
          <a:p>
            <a:pPr lvl="3"/>
            <a:r>
              <a:rPr lang="nl-NL" dirty="0" smtClean="0"/>
              <a:t>Vierde niveau</a:t>
            </a:r>
          </a:p>
          <a:p>
            <a:pPr lvl="4"/>
            <a:r>
              <a:rPr lang="nl-NL" dirty="0" smtClean="0"/>
              <a:t>Vijfde niveau</a:t>
            </a:r>
            <a:endParaRPr lang="nl-BE" dirty="0"/>
          </a:p>
        </p:txBody>
      </p:sp>
    </p:spTree>
    <p:extLst>
      <p:ext uri="{BB962C8B-B14F-4D97-AF65-F5344CB8AC3E}">
        <p14:creationId xmlns:p14="http://schemas.microsoft.com/office/powerpoint/2010/main" val="2416900341"/>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ekop">
    <p:spTree>
      <p:nvGrpSpPr>
        <p:cNvPr id="1" name=""/>
        <p:cNvGrpSpPr/>
        <p:nvPr/>
      </p:nvGrpSpPr>
      <p:grpSpPr>
        <a:xfrm>
          <a:off x="0" y="0"/>
          <a:ext cx="0" cy="0"/>
          <a:chOff x="0" y="0"/>
          <a:chExt cx="0" cy="0"/>
        </a:xfrm>
      </p:grpSpPr>
      <p:sp>
        <p:nvSpPr>
          <p:cNvPr id="13" name="Rechthoek 12"/>
          <p:cNvSpPr/>
          <p:nvPr userDrawn="1"/>
        </p:nvSpPr>
        <p:spPr>
          <a:xfrm>
            <a:off x="1" y="0"/>
            <a:ext cx="10080625" cy="637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BE" sz="1984"/>
          </a:p>
        </p:txBody>
      </p:sp>
      <p:sp>
        <p:nvSpPr>
          <p:cNvPr id="9" name="Titel 1"/>
          <p:cNvSpPr>
            <a:spLocks noGrp="1"/>
          </p:cNvSpPr>
          <p:nvPr>
            <p:ph type="ctrTitle" hasCustomPrompt="1"/>
          </p:nvPr>
        </p:nvSpPr>
        <p:spPr>
          <a:xfrm>
            <a:off x="4167188" y="2304001"/>
            <a:ext cx="5615781" cy="1800200"/>
          </a:xfrm>
        </p:spPr>
        <p:txBody>
          <a:bodyPr>
            <a:noAutofit/>
          </a:bodyPr>
          <a:lstStyle>
            <a:lvl1pPr>
              <a:defRPr sz="4410">
                <a:solidFill>
                  <a:schemeClr val="bg1"/>
                </a:solidFill>
              </a:defRPr>
            </a:lvl1pPr>
          </a:lstStyle>
          <a:p>
            <a:r>
              <a:rPr lang="nl-NL" dirty="0" smtClean="0"/>
              <a:t>Klik en typ de titel van de sectie</a:t>
            </a:r>
            <a:endParaRPr lang="nl-BE" dirty="0"/>
          </a:p>
        </p:txBody>
      </p:sp>
      <p:sp>
        <p:nvSpPr>
          <p:cNvPr id="10" name="Ondertitel 2"/>
          <p:cNvSpPr>
            <a:spLocks noGrp="1"/>
          </p:cNvSpPr>
          <p:nvPr>
            <p:ph type="subTitle" idx="1" hasCustomPrompt="1"/>
          </p:nvPr>
        </p:nvSpPr>
        <p:spPr>
          <a:xfrm>
            <a:off x="4167188" y="4419108"/>
            <a:ext cx="5615781" cy="1080000"/>
          </a:xfrm>
        </p:spPr>
        <p:txBody>
          <a:bodyPr anchor="t" anchorCtr="0"/>
          <a:lstStyle>
            <a:lvl1pPr marL="0" indent="0" algn="l">
              <a:spcBef>
                <a:spcPts val="0"/>
              </a:spcBef>
              <a:buNone/>
              <a:defRPr baseline="0">
                <a:solidFill>
                  <a:schemeClr val="bg1"/>
                </a:solidFill>
              </a:defRPr>
            </a:lvl1pPr>
            <a:lvl2pPr marL="504026" indent="0" algn="ctr">
              <a:buNone/>
              <a:defRPr>
                <a:solidFill>
                  <a:schemeClr val="tx1">
                    <a:tint val="75000"/>
                  </a:schemeClr>
                </a:solidFill>
              </a:defRPr>
            </a:lvl2pPr>
            <a:lvl3pPr marL="1008051" indent="0" algn="ctr">
              <a:buNone/>
              <a:defRPr>
                <a:solidFill>
                  <a:schemeClr val="tx1">
                    <a:tint val="75000"/>
                  </a:schemeClr>
                </a:solidFill>
              </a:defRPr>
            </a:lvl3pPr>
            <a:lvl4pPr marL="1512077" indent="0" algn="ctr">
              <a:buNone/>
              <a:defRPr>
                <a:solidFill>
                  <a:schemeClr val="tx1">
                    <a:tint val="75000"/>
                  </a:schemeClr>
                </a:solidFill>
              </a:defRPr>
            </a:lvl4pPr>
            <a:lvl5pPr marL="2016104" indent="0" algn="ctr">
              <a:buNone/>
              <a:defRPr>
                <a:solidFill>
                  <a:schemeClr val="tx1">
                    <a:tint val="75000"/>
                  </a:schemeClr>
                </a:solidFill>
              </a:defRPr>
            </a:lvl5pPr>
            <a:lvl6pPr marL="2520129" indent="0" algn="ctr">
              <a:buNone/>
              <a:defRPr>
                <a:solidFill>
                  <a:schemeClr val="tx1">
                    <a:tint val="75000"/>
                  </a:schemeClr>
                </a:solidFill>
              </a:defRPr>
            </a:lvl6pPr>
            <a:lvl7pPr marL="3024155" indent="0" algn="ctr">
              <a:buNone/>
              <a:defRPr>
                <a:solidFill>
                  <a:schemeClr val="tx1">
                    <a:tint val="75000"/>
                  </a:schemeClr>
                </a:solidFill>
              </a:defRPr>
            </a:lvl7pPr>
            <a:lvl8pPr marL="3528181" indent="0" algn="ctr">
              <a:buNone/>
              <a:defRPr>
                <a:solidFill>
                  <a:schemeClr val="tx1">
                    <a:tint val="75000"/>
                  </a:schemeClr>
                </a:solidFill>
              </a:defRPr>
            </a:lvl8pPr>
            <a:lvl9pPr marL="4032206" indent="0" algn="ctr">
              <a:buNone/>
              <a:defRPr>
                <a:solidFill>
                  <a:schemeClr val="tx1">
                    <a:tint val="75000"/>
                  </a:schemeClr>
                </a:solidFill>
              </a:defRPr>
            </a:lvl9pPr>
          </a:lstStyle>
          <a:p>
            <a:r>
              <a:rPr lang="nl-NL" dirty="0" smtClean="0"/>
              <a:t>Klik en typ de subtitel van de sectie</a:t>
            </a:r>
            <a:endParaRPr lang="nl-BE" dirty="0"/>
          </a:p>
        </p:txBody>
      </p:sp>
      <p:pic>
        <p:nvPicPr>
          <p:cNvPr id="17" name="Afbeelding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16095" y="6048000"/>
            <a:ext cx="1667382" cy="540000"/>
          </a:xfrm>
          <a:prstGeom prst="rect">
            <a:avLst/>
          </a:prstGeom>
        </p:spPr>
      </p:pic>
      <p:pic>
        <p:nvPicPr>
          <p:cNvPr id="4" name="Afbeelding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 y="3150007"/>
            <a:ext cx="3639113" cy="3209551"/>
          </a:xfrm>
          <a:prstGeom prst="rect">
            <a:avLst/>
          </a:prstGeom>
        </p:spPr>
      </p:pic>
    </p:spTree>
    <p:extLst>
      <p:ext uri="{BB962C8B-B14F-4D97-AF65-F5344CB8AC3E}">
        <p14:creationId xmlns:p14="http://schemas.microsoft.com/office/powerpoint/2010/main" val="3965196124"/>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lang="nl-BE" dirty="0"/>
            </a:lvl1pPr>
          </a:lstStyle>
          <a:p>
            <a:r>
              <a:rPr lang="nl-NL" dirty="0" smtClean="0"/>
              <a:t>Klik en typ de titel</a:t>
            </a:r>
            <a:endParaRPr lang="nl-BE" dirty="0"/>
          </a:p>
        </p:txBody>
      </p:sp>
      <p:sp>
        <p:nvSpPr>
          <p:cNvPr id="3" name="Tijdelijke aanduiding voor inhoud 2"/>
          <p:cNvSpPr>
            <a:spLocks noGrp="1"/>
          </p:cNvSpPr>
          <p:nvPr>
            <p:ph sz="half" idx="1" hasCustomPrompt="1"/>
          </p:nvPr>
        </p:nvSpPr>
        <p:spPr>
          <a:xfrm>
            <a:off x="595312" y="1350000"/>
            <a:ext cx="4452276" cy="4428000"/>
          </a:xfrm>
        </p:spPr>
        <p:txBody>
          <a:bodyPr/>
          <a:lstStyle>
            <a:lvl1pPr>
              <a:defRPr lang="nl-NL" dirty="0" smtClean="0"/>
            </a:lvl1pPr>
            <a:lvl2pPr>
              <a:defRPr lang="nl-NL" dirty="0" smtClean="0"/>
            </a:lvl2pPr>
            <a:lvl3pPr>
              <a:defRPr lang="nl-NL" dirty="0" smtClean="0"/>
            </a:lvl3pPr>
            <a:lvl4pPr>
              <a:defRPr lang="nl-NL" dirty="0" smtClean="0"/>
            </a:lvl4pPr>
            <a:lvl5pPr marL="1582082" indent="-252013">
              <a:buFont typeface="Arial" pitchFamily="34" charset="0"/>
              <a:buChar char="-"/>
              <a:defRPr lang="nl-BE" dirty="0"/>
            </a:lvl5pPr>
            <a:lvl6pPr>
              <a:defRPr sz="1984"/>
            </a:lvl6pPr>
            <a:lvl7pPr>
              <a:defRPr sz="1984"/>
            </a:lvl7pPr>
            <a:lvl8pPr>
              <a:defRPr sz="1984"/>
            </a:lvl8pPr>
            <a:lvl9pPr>
              <a:defRPr sz="1984"/>
            </a:lvl9pPr>
          </a:lstStyle>
          <a:p>
            <a:pPr lvl="0"/>
            <a:r>
              <a:rPr lang="nl-NL" dirty="0" smtClean="0"/>
              <a:t>Klik en typ de tekst</a:t>
            </a:r>
          </a:p>
          <a:p>
            <a:pPr lvl="1"/>
            <a:r>
              <a:rPr lang="nl-NL" dirty="0" smtClean="0"/>
              <a:t>Tweede niveau</a:t>
            </a:r>
          </a:p>
          <a:p>
            <a:pPr lvl="2"/>
            <a:r>
              <a:rPr lang="nl-NL" dirty="0" smtClean="0"/>
              <a:t>Derde niveau</a:t>
            </a:r>
          </a:p>
          <a:p>
            <a:pPr lvl="3"/>
            <a:r>
              <a:rPr lang="nl-NL" dirty="0" smtClean="0"/>
              <a:t>Vierde niveau</a:t>
            </a:r>
          </a:p>
          <a:p>
            <a:pPr lvl="4"/>
            <a:r>
              <a:rPr lang="nl-NL" dirty="0" smtClean="0"/>
              <a:t>Vijfde niveau</a:t>
            </a:r>
            <a:endParaRPr lang="nl-BE" dirty="0"/>
          </a:p>
        </p:txBody>
      </p:sp>
      <p:sp>
        <p:nvSpPr>
          <p:cNvPr id="4" name="Tijdelijke aanduiding voor inhoud 3"/>
          <p:cNvSpPr>
            <a:spLocks noGrp="1"/>
          </p:cNvSpPr>
          <p:nvPr>
            <p:ph sz="half" idx="2" hasCustomPrompt="1"/>
          </p:nvPr>
        </p:nvSpPr>
        <p:spPr>
          <a:xfrm>
            <a:off x="5330692" y="1350000"/>
            <a:ext cx="4452276" cy="4428000"/>
          </a:xfrm>
        </p:spPr>
        <p:txBody>
          <a:bodyPr/>
          <a:lstStyle>
            <a:lvl1pPr>
              <a:defRPr lang="nl-NL" dirty="0" smtClean="0"/>
            </a:lvl1pPr>
            <a:lvl2pPr>
              <a:defRPr lang="nl-NL" dirty="0" smtClean="0"/>
            </a:lvl2pPr>
            <a:lvl3pPr>
              <a:defRPr lang="nl-NL" dirty="0" smtClean="0"/>
            </a:lvl3pPr>
            <a:lvl4pPr>
              <a:defRPr lang="nl-NL" dirty="0" smtClean="0"/>
            </a:lvl4pPr>
            <a:lvl5pPr marL="1582082" indent="-252013">
              <a:buFont typeface="Arial" pitchFamily="34" charset="0"/>
              <a:buChar char="-"/>
              <a:defRPr lang="nl-BE" dirty="0"/>
            </a:lvl5pPr>
            <a:lvl6pPr>
              <a:defRPr sz="1984"/>
            </a:lvl6pPr>
            <a:lvl7pPr>
              <a:defRPr sz="1984"/>
            </a:lvl7pPr>
            <a:lvl8pPr>
              <a:defRPr sz="1984"/>
            </a:lvl8pPr>
            <a:lvl9pPr>
              <a:defRPr sz="1984"/>
            </a:lvl9pPr>
          </a:lstStyle>
          <a:p>
            <a:pPr lvl="0"/>
            <a:r>
              <a:rPr lang="nl-NL" dirty="0" smtClean="0"/>
              <a:t>Klik en typ de tekst</a:t>
            </a:r>
          </a:p>
          <a:p>
            <a:pPr lvl="1"/>
            <a:r>
              <a:rPr lang="nl-NL" dirty="0" smtClean="0"/>
              <a:t>Tweede niveau</a:t>
            </a:r>
          </a:p>
          <a:p>
            <a:pPr lvl="2"/>
            <a:r>
              <a:rPr lang="nl-NL" dirty="0" smtClean="0"/>
              <a:t>Derde niveau</a:t>
            </a:r>
          </a:p>
          <a:p>
            <a:pPr lvl="3"/>
            <a:r>
              <a:rPr lang="nl-NL" dirty="0" smtClean="0"/>
              <a:t>Vierde niveau</a:t>
            </a:r>
          </a:p>
          <a:p>
            <a:pPr lvl="4"/>
            <a:r>
              <a:rPr lang="nl-NL" dirty="0" smtClean="0"/>
              <a:t>Vijfde niveau</a:t>
            </a:r>
            <a:endParaRPr lang="nl-BE" dirty="0"/>
          </a:p>
        </p:txBody>
      </p:sp>
      <p:sp>
        <p:nvSpPr>
          <p:cNvPr id="5" name="Tijdelijke aanduiding voor datum 4"/>
          <p:cNvSpPr>
            <a:spLocks noGrp="1"/>
          </p:cNvSpPr>
          <p:nvPr>
            <p:ph type="dt" sz="half" idx="10"/>
          </p:nvPr>
        </p:nvSpPr>
        <p:spPr/>
        <p:txBody>
          <a:bodyPr/>
          <a:lstStyle/>
          <a:p>
            <a:fld id="{EFF559EB-E055-44DD-B87F-8FCEA3AE630B}" type="datetime1">
              <a:rPr lang="nl-BE" smtClean="0"/>
              <a:t>3/04/2019</a:t>
            </a:fld>
            <a:endParaRPr lang="nl-BE"/>
          </a:p>
        </p:txBody>
      </p:sp>
      <p:sp>
        <p:nvSpPr>
          <p:cNvPr id="6" name="Tijdelijke aanduiding voor voettekst 5"/>
          <p:cNvSpPr>
            <a:spLocks noGrp="1"/>
          </p:cNvSpPr>
          <p:nvPr>
            <p:ph type="ftr" sz="quarter" idx="11"/>
          </p:nvPr>
        </p:nvSpPr>
        <p:spPr/>
        <p:txBody>
          <a:bodyPr/>
          <a:lstStyle/>
          <a:p>
            <a:endParaRPr lang="nl-BE"/>
          </a:p>
        </p:txBody>
      </p:sp>
      <p:sp>
        <p:nvSpPr>
          <p:cNvPr id="7" name="Tijdelijke aanduiding voor dianummer 6"/>
          <p:cNvSpPr>
            <a:spLocks noGrp="1"/>
          </p:cNvSpPr>
          <p:nvPr>
            <p:ph type="sldNum" sz="quarter" idx="12"/>
          </p:nvPr>
        </p:nvSpPr>
        <p:spPr/>
        <p:txBody>
          <a:bodyPr/>
          <a:lstStyle/>
          <a:p>
            <a:fld id="{F35D8031-C8E5-48F8-A3B6-81643B27A3AF}" type="slidenum">
              <a:rPr lang="nl-BE" smtClean="0"/>
              <a:pPr/>
              <a:t>‹#›</a:t>
            </a:fld>
            <a:endParaRPr lang="nl-BE"/>
          </a:p>
        </p:txBody>
      </p:sp>
    </p:spTree>
    <p:extLst>
      <p:ext uri="{BB962C8B-B14F-4D97-AF65-F5344CB8AC3E}">
        <p14:creationId xmlns:p14="http://schemas.microsoft.com/office/powerpoint/2010/main" val="4198030128"/>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nl-NL" dirty="0" smtClean="0"/>
              <a:t>Klik en typ de titel</a:t>
            </a:r>
            <a:endParaRPr lang="nl-BE" dirty="0"/>
          </a:p>
        </p:txBody>
      </p:sp>
      <p:sp>
        <p:nvSpPr>
          <p:cNvPr id="3" name="Tijdelijke aanduiding voor tekst 2"/>
          <p:cNvSpPr>
            <a:spLocks noGrp="1"/>
          </p:cNvSpPr>
          <p:nvPr>
            <p:ph type="body" idx="1" hasCustomPrompt="1"/>
          </p:nvPr>
        </p:nvSpPr>
        <p:spPr>
          <a:xfrm>
            <a:off x="595313" y="1350001"/>
            <a:ext cx="4454026" cy="639762"/>
          </a:xfrm>
        </p:spPr>
        <p:txBody>
          <a:bodyPr anchor="b"/>
          <a:lstStyle>
            <a:lvl1pPr marL="0" indent="0">
              <a:buNone/>
              <a:defRPr sz="2647" b="1">
                <a:solidFill>
                  <a:srgbClr val="00407A"/>
                </a:solidFill>
              </a:defRPr>
            </a:lvl1pPr>
            <a:lvl2pPr marL="504026" indent="0">
              <a:buNone/>
              <a:defRPr sz="2205" b="1"/>
            </a:lvl2pPr>
            <a:lvl3pPr marL="1008051" indent="0">
              <a:buNone/>
              <a:defRPr sz="1984" b="1"/>
            </a:lvl3pPr>
            <a:lvl4pPr marL="1512077" indent="0">
              <a:buNone/>
              <a:defRPr sz="1764" b="1"/>
            </a:lvl4pPr>
            <a:lvl5pPr marL="2016104" indent="0">
              <a:buNone/>
              <a:defRPr sz="1764" b="1"/>
            </a:lvl5pPr>
            <a:lvl6pPr marL="2520129" indent="0">
              <a:buNone/>
              <a:defRPr sz="1764" b="1"/>
            </a:lvl6pPr>
            <a:lvl7pPr marL="3024155" indent="0">
              <a:buNone/>
              <a:defRPr sz="1764" b="1"/>
            </a:lvl7pPr>
            <a:lvl8pPr marL="3528181" indent="0">
              <a:buNone/>
              <a:defRPr sz="1764" b="1"/>
            </a:lvl8pPr>
            <a:lvl9pPr marL="4032206" indent="0">
              <a:buNone/>
              <a:defRPr sz="1764" b="1"/>
            </a:lvl9pPr>
          </a:lstStyle>
          <a:p>
            <a:pPr lvl="0"/>
            <a:r>
              <a:rPr lang="nl-NL" dirty="0" smtClean="0"/>
              <a:t>Klik en typ de tekst</a:t>
            </a:r>
          </a:p>
        </p:txBody>
      </p:sp>
      <p:sp>
        <p:nvSpPr>
          <p:cNvPr id="4" name="Tijdelijke aanduiding voor inhoud 3"/>
          <p:cNvSpPr>
            <a:spLocks noGrp="1"/>
          </p:cNvSpPr>
          <p:nvPr>
            <p:ph sz="half" idx="2" hasCustomPrompt="1"/>
          </p:nvPr>
        </p:nvSpPr>
        <p:spPr>
          <a:xfrm>
            <a:off x="595313" y="1991922"/>
            <a:ext cx="4454026" cy="3798000"/>
          </a:xfrm>
        </p:spPr>
        <p:txBody>
          <a:bodyPr/>
          <a:lstStyle>
            <a:lvl1pPr>
              <a:defRPr lang="nl-NL" dirty="0" smtClean="0"/>
            </a:lvl1pPr>
            <a:lvl2pPr>
              <a:defRPr lang="nl-NL" dirty="0" smtClean="0"/>
            </a:lvl2pPr>
            <a:lvl3pPr>
              <a:defRPr lang="nl-NL" dirty="0" smtClean="0"/>
            </a:lvl3pPr>
            <a:lvl4pPr>
              <a:defRPr lang="nl-NL" dirty="0" smtClean="0"/>
            </a:lvl4pPr>
            <a:lvl5pPr marL="1582082" indent="-198436">
              <a:buFont typeface="Arial" pitchFamily="34" charset="0"/>
              <a:buChar char="-"/>
              <a:defRPr lang="nl-BE" dirty="0"/>
            </a:lvl5pPr>
            <a:lvl6pPr>
              <a:defRPr sz="1764"/>
            </a:lvl6pPr>
            <a:lvl7pPr>
              <a:defRPr sz="1764"/>
            </a:lvl7pPr>
            <a:lvl8pPr>
              <a:defRPr sz="1764"/>
            </a:lvl8pPr>
            <a:lvl9pPr>
              <a:defRPr sz="1764"/>
            </a:lvl9pPr>
          </a:lstStyle>
          <a:p>
            <a:pPr lvl="0"/>
            <a:r>
              <a:rPr lang="nl-NL" dirty="0" smtClean="0"/>
              <a:t>Klik en typ de tekst</a:t>
            </a:r>
          </a:p>
          <a:p>
            <a:pPr lvl="1"/>
            <a:r>
              <a:rPr lang="nl-NL" dirty="0" smtClean="0"/>
              <a:t>Tweede niveau</a:t>
            </a:r>
          </a:p>
          <a:p>
            <a:pPr lvl="2"/>
            <a:r>
              <a:rPr lang="nl-NL" dirty="0" smtClean="0"/>
              <a:t>Derde niveau</a:t>
            </a:r>
          </a:p>
          <a:p>
            <a:pPr lvl="3"/>
            <a:r>
              <a:rPr lang="nl-NL" dirty="0" smtClean="0"/>
              <a:t>Vierde niveau</a:t>
            </a:r>
          </a:p>
          <a:p>
            <a:pPr lvl="4"/>
            <a:r>
              <a:rPr lang="nl-NL" dirty="0" smtClean="0"/>
              <a:t>Vijfde niveau</a:t>
            </a:r>
            <a:endParaRPr lang="nl-BE" dirty="0"/>
          </a:p>
        </p:txBody>
      </p:sp>
      <p:sp>
        <p:nvSpPr>
          <p:cNvPr id="5" name="Tijdelijke aanduiding voor tekst 4"/>
          <p:cNvSpPr>
            <a:spLocks noGrp="1"/>
          </p:cNvSpPr>
          <p:nvPr>
            <p:ph type="body" sz="quarter" idx="3" hasCustomPrompt="1"/>
          </p:nvPr>
        </p:nvSpPr>
        <p:spPr>
          <a:xfrm>
            <a:off x="5318125" y="1350001"/>
            <a:ext cx="4452938" cy="639762"/>
          </a:xfrm>
        </p:spPr>
        <p:txBody>
          <a:bodyPr anchor="b"/>
          <a:lstStyle>
            <a:lvl1pPr marL="0" indent="0">
              <a:buNone/>
              <a:defRPr sz="2647" b="1"/>
            </a:lvl1pPr>
            <a:lvl2pPr marL="504026" indent="0">
              <a:buNone/>
              <a:defRPr sz="2205" b="1"/>
            </a:lvl2pPr>
            <a:lvl3pPr marL="1008051" indent="0">
              <a:buNone/>
              <a:defRPr sz="1984" b="1"/>
            </a:lvl3pPr>
            <a:lvl4pPr marL="1512077" indent="0">
              <a:buNone/>
              <a:defRPr sz="1764" b="1"/>
            </a:lvl4pPr>
            <a:lvl5pPr marL="2016104" indent="0">
              <a:buNone/>
              <a:defRPr sz="1764" b="1"/>
            </a:lvl5pPr>
            <a:lvl6pPr marL="2520129" indent="0">
              <a:buNone/>
              <a:defRPr sz="1764" b="1"/>
            </a:lvl6pPr>
            <a:lvl7pPr marL="3024155" indent="0">
              <a:buNone/>
              <a:defRPr sz="1764" b="1"/>
            </a:lvl7pPr>
            <a:lvl8pPr marL="3528181" indent="0">
              <a:buNone/>
              <a:defRPr sz="1764" b="1"/>
            </a:lvl8pPr>
            <a:lvl9pPr marL="4032206" indent="0">
              <a:buNone/>
              <a:defRPr sz="1764" b="1"/>
            </a:lvl9pPr>
          </a:lstStyle>
          <a:p>
            <a:pPr lvl="0"/>
            <a:r>
              <a:rPr lang="nl-NL" dirty="0" smtClean="0"/>
              <a:t>Klik en typ de tekst</a:t>
            </a:r>
          </a:p>
        </p:txBody>
      </p:sp>
      <p:sp>
        <p:nvSpPr>
          <p:cNvPr id="6" name="Tijdelijke aanduiding voor inhoud 5"/>
          <p:cNvSpPr>
            <a:spLocks noGrp="1"/>
          </p:cNvSpPr>
          <p:nvPr>
            <p:ph sz="quarter" idx="4" hasCustomPrompt="1"/>
          </p:nvPr>
        </p:nvSpPr>
        <p:spPr>
          <a:xfrm>
            <a:off x="5318125" y="1991922"/>
            <a:ext cx="4452938" cy="3798000"/>
          </a:xfrm>
        </p:spPr>
        <p:txBody>
          <a:bodyPr/>
          <a:lstStyle>
            <a:lvl1pPr>
              <a:defRPr lang="nl-NL" dirty="0" smtClean="0"/>
            </a:lvl1pPr>
            <a:lvl2pPr>
              <a:defRPr lang="nl-NL" dirty="0" smtClean="0"/>
            </a:lvl2pPr>
            <a:lvl3pPr>
              <a:defRPr lang="nl-NL" dirty="0" smtClean="0"/>
            </a:lvl3pPr>
            <a:lvl4pPr>
              <a:defRPr lang="nl-NL" dirty="0" smtClean="0"/>
            </a:lvl4pPr>
            <a:lvl5pPr marL="1746589" indent="-315018">
              <a:buFont typeface="Arial" pitchFamily="34" charset="0"/>
              <a:buChar char="-"/>
              <a:defRPr lang="nl-BE" dirty="0"/>
            </a:lvl5pPr>
            <a:lvl6pPr>
              <a:defRPr sz="1764"/>
            </a:lvl6pPr>
            <a:lvl7pPr>
              <a:defRPr sz="1764"/>
            </a:lvl7pPr>
            <a:lvl8pPr>
              <a:defRPr sz="1764"/>
            </a:lvl8pPr>
            <a:lvl9pPr>
              <a:defRPr sz="1764"/>
            </a:lvl9pPr>
          </a:lstStyle>
          <a:p>
            <a:pPr lvl="0"/>
            <a:r>
              <a:rPr lang="nl-NL" dirty="0" smtClean="0"/>
              <a:t>Klik en typ de tekst</a:t>
            </a:r>
          </a:p>
          <a:p>
            <a:pPr lvl="1"/>
            <a:r>
              <a:rPr lang="nl-NL" dirty="0" smtClean="0"/>
              <a:t>Tweede niveau</a:t>
            </a:r>
          </a:p>
          <a:p>
            <a:pPr lvl="2"/>
            <a:r>
              <a:rPr lang="nl-NL" dirty="0" smtClean="0"/>
              <a:t>Derde niveau</a:t>
            </a:r>
          </a:p>
          <a:p>
            <a:pPr lvl="3"/>
            <a:r>
              <a:rPr lang="nl-NL" dirty="0" smtClean="0"/>
              <a:t>Vierde niveau</a:t>
            </a:r>
          </a:p>
          <a:p>
            <a:pPr lvl="4"/>
            <a:r>
              <a:rPr lang="nl-NL" dirty="0" smtClean="0"/>
              <a:t>Vijfde niveau</a:t>
            </a:r>
            <a:endParaRPr lang="nl-BE" dirty="0"/>
          </a:p>
        </p:txBody>
      </p:sp>
      <p:sp>
        <p:nvSpPr>
          <p:cNvPr id="7" name="Tijdelijke aanduiding voor datum 6"/>
          <p:cNvSpPr>
            <a:spLocks noGrp="1"/>
          </p:cNvSpPr>
          <p:nvPr>
            <p:ph type="dt" sz="half" idx="10"/>
          </p:nvPr>
        </p:nvSpPr>
        <p:spPr/>
        <p:txBody>
          <a:bodyPr/>
          <a:lstStyle/>
          <a:p>
            <a:fld id="{015A3CDC-1FDA-4154-8AF3-D7EB27238582}" type="datetime1">
              <a:rPr lang="nl-BE" smtClean="0"/>
              <a:t>3/04/2019</a:t>
            </a:fld>
            <a:endParaRPr lang="nl-BE"/>
          </a:p>
        </p:txBody>
      </p:sp>
      <p:sp>
        <p:nvSpPr>
          <p:cNvPr id="8" name="Tijdelijke aanduiding voor voettekst 7"/>
          <p:cNvSpPr>
            <a:spLocks noGrp="1"/>
          </p:cNvSpPr>
          <p:nvPr>
            <p:ph type="ftr" sz="quarter" idx="11"/>
          </p:nvPr>
        </p:nvSpPr>
        <p:spPr/>
        <p:txBody>
          <a:bodyPr/>
          <a:lstStyle/>
          <a:p>
            <a:endParaRPr lang="nl-BE" dirty="0"/>
          </a:p>
        </p:txBody>
      </p:sp>
      <p:sp>
        <p:nvSpPr>
          <p:cNvPr id="9" name="Tijdelijke aanduiding voor dianummer 8"/>
          <p:cNvSpPr>
            <a:spLocks noGrp="1"/>
          </p:cNvSpPr>
          <p:nvPr>
            <p:ph type="sldNum" sz="quarter" idx="12"/>
          </p:nvPr>
        </p:nvSpPr>
        <p:spPr/>
        <p:txBody>
          <a:bodyPr/>
          <a:lstStyle/>
          <a:p>
            <a:fld id="{F35D8031-C8E5-48F8-A3B6-81643B27A3AF}" type="slidenum">
              <a:rPr lang="nl-BE" smtClean="0"/>
              <a:pPr/>
              <a:t>‹#›</a:t>
            </a:fld>
            <a:endParaRPr lang="nl-BE" dirty="0"/>
          </a:p>
        </p:txBody>
      </p:sp>
    </p:spTree>
    <p:extLst>
      <p:ext uri="{BB962C8B-B14F-4D97-AF65-F5344CB8AC3E}">
        <p14:creationId xmlns:p14="http://schemas.microsoft.com/office/powerpoint/2010/main" val="437820906"/>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nl-NL" dirty="0" smtClean="0"/>
              <a:t>Klik en typ de titel</a:t>
            </a:r>
            <a:endParaRPr lang="nl-BE" dirty="0"/>
          </a:p>
        </p:txBody>
      </p:sp>
      <p:sp>
        <p:nvSpPr>
          <p:cNvPr id="3" name="Tijdelijke aanduiding voor datum 2"/>
          <p:cNvSpPr>
            <a:spLocks noGrp="1"/>
          </p:cNvSpPr>
          <p:nvPr>
            <p:ph type="dt" sz="half" idx="10"/>
          </p:nvPr>
        </p:nvSpPr>
        <p:spPr/>
        <p:txBody>
          <a:bodyPr/>
          <a:lstStyle/>
          <a:p>
            <a:fld id="{07C68173-9C07-46FE-970D-9E5B3D4F2BA1}" type="datetime1">
              <a:rPr lang="nl-BE" smtClean="0"/>
              <a:t>3/04/2019</a:t>
            </a:fld>
            <a:endParaRPr lang="nl-BE"/>
          </a:p>
        </p:txBody>
      </p:sp>
      <p:sp>
        <p:nvSpPr>
          <p:cNvPr id="4" name="Tijdelijke aanduiding voor voettekst 3"/>
          <p:cNvSpPr>
            <a:spLocks noGrp="1"/>
          </p:cNvSpPr>
          <p:nvPr>
            <p:ph type="ftr" sz="quarter" idx="11"/>
          </p:nvPr>
        </p:nvSpPr>
        <p:spPr/>
        <p:txBody>
          <a:bodyPr/>
          <a:lstStyle/>
          <a:p>
            <a:endParaRPr lang="nl-BE" dirty="0"/>
          </a:p>
        </p:txBody>
      </p:sp>
      <p:sp>
        <p:nvSpPr>
          <p:cNvPr id="5" name="Tijdelijke aanduiding voor dianummer 4"/>
          <p:cNvSpPr>
            <a:spLocks noGrp="1"/>
          </p:cNvSpPr>
          <p:nvPr>
            <p:ph type="sldNum" sz="quarter" idx="12"/>
          </p:nvPr>
        </p:nvSpPr>
        <p:spPr/>
        <p:txBody>
          <a:bodyPr/>
          <a:lstStyle/>
          <a:p>
            <a:fld id="{F35D8031-C8E5-48F8-A3B6-81643B27A3AF}" type="slidenum">
              <a:rPr lang="nl-BE" smtClean="0"/>
              <a:pPr/>
              <a:t>‹#›</a:t>
            </a:fld>
            <a:endParaRPr lang="nl-BE"/>
          </a:p>
        </p:txBody>
      </p:sp>
    </p:spTree>
    <p:extLst>
      <p:ext uri="{BB962C8B-B14F-4D97-AF65-F5344CB8AC3E}">
        <p14:creationId xmlns:p14="http://schemas.microsoft.com/office/powerpoint/2010/main" val="4161822411"/>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2E484CD6-4249-46A2-9355-EFD4EE911744}" type="datetime1">
              <a:rPr lang="nl-BE" smtClean="0"/>
              <a:t>3/04/2019</a:t>
            </a:fld>
            <a:endParaRPr lang="nl-BE"/>
          </a:p>
        </p:txBody>
      </p:sp>
      <p:sp>
        <p:nvSpPr>
          <p:cNvPr id="3" name="Tijdelijke aanduiding voor voettekst 2"/>
          <p:cNvSpPr>
            <a:spLocks noGrp="1"/>
          </p:cNvSpPr>
          <p:nvPr>
            <p:ph type="ftr" sz="quarter" idx="11"/>
          </p:nvPr>
        </p:nvSpPr>
        <p:spPr/>
        <p:txBody>
          <a:bodyPr/>
          <a:lstStyle/>
          <a:p>
            <a:endParaRPr lang="nl-BE" dirty="0"/>
          </a:p>
        </p:txBody>
      </p:sp>
      <p:sp>
        <p:nvSpPr>
          <p:cNvPr id="4" name="Tijdelijke aanduiding voor dianummer 3"/>
          <p:cNvSpPr>
            <a:spLocks noGrp="1"/>
          </p:cNvSpPr>
          <p:nvPr>
            <p:ph type="sldNum" sz="quarter" idx="12"/>
          </p:nvPr>
        </p:nvSpPr>
        <p:spPr/>
        <p:txBody>
          <a:bodyPr/>
          <a:lstStyle/>
          <a:p>
            <a:fld id="{F35D8031-C8E5-48F8-A3B6-81643B27A3AF}" type="slidenum">
              <a:rPr lang="nl-BE" smtClean="0"/>
              <a:pPr/>
              <a:t>‹#›</a:t>
            </a:fld>
            <a:endParaRPr lang="nl-BE"/>
          </a:p>
        </p:txBody>
      </p:sp>
    </p:spTree>
    <p:extLst>
      <p:ext uri="{BB962C8B-B14F-4D97-AF65-F5344CB8AC3E}">
        <p14:creationId xmlns:p14="http://schemas.microsoft.com/office/powerpoint/2010/main" val="1689059206"/>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595316" y="540001"/>
            <a:ext cx="3316457" cy="895100"/>
          </a:xfrm>
        </p:spPr>
        <p:txBody>
          <a:bodyPr anchor="t" anchorCtr="0"/>
          <a:lstStyle>
            <a:lvl1pPr algn="l">
              <a:defRPr sz="2205" b="1"/>
            </a:lvl1pPr>
          </a:lstStyle>
          <a:p>
            <a:r>
              <a:rPr lang="nl-NL" dirty="0" smtClean="0"/>
              <a:t>Klik en typ de titel</a:t>
            </a:r>
            <a:endParaRPr lang="nl-BE" dirty="0"/>
          </a:p>
        </p:txBody>
      </p:sp>
      <p:sp>
        <p:nvSpPr>
          <p:cNvPr id="3" name="Tijdelijke aanduiding voor inhoud 2"/>
          <p:cNvSpPr>
            <a:spLocks noGrp="1"/>
          </p:cNvSpPr>
          <p:nvPr>
            <p:ph idx="1" hasCustomPrompt="1"/>
          </p:nvPr>
        </p:nvSpPr>
        <p:spPr>
          <a:xfrm>
            <a:off x="4147246" y="540000"/>
            <a:ext cx="5628061" cy="5256000"/>
          </a:xfrm>
        </p:spPr>
        <p:txBody>
          <a:bodyPr/>
          <a:lstStyle>
            <a:lvl1pPr>
              <a:defRPr lang="nl-NL" dirty="0" smtClean="0"/>
            </a:lvl1pPr>
            <a:lvl2pPr>
              <a:defRPr lang="nl-NL" dirty="0" smtClean="0"/>
            </a:lvl2pPr>
            <a:lvl3pPr>
              <a:defRPr lang="nl-NL" dirty="0" smtClean="0"/>
            </a:lvl3pPr>
            <a:lvl4pPr>
              <a:defRPr lang="nl-NL" dirty="0" smtClean="0"/>
            </a:lvl4pPr>
            <a:lvl5pPr marL="1582082" indent="-252013">
              <a:buFont typeface="Arial" pitchFamily="34" charset="0"/>
              <a:buChar char="-"/>
              <a:tabLst/>
              <a:defRPr lang="nl-BE" dirty="0"/>
            </a:lvl5pPr>
            <a:lvl6pPr>
              <a:defRPr sz="2205"/>
            </a:lvl6pPr>
            <a:lvl7pPr>
              <a:defRPr sz="2205"/>
            </a:lvl7pPr>
            <a:lvl8pPr>
              <a:defRPr sz="2205"/>
            </a:lvl8pPr>
            <a:lvl9pPr>
              <a:defRPr sz="2205"/>
            </a:lvl9pPr>
          </a:lstStyle>
          <a:p>
            <a:pPr lvl="0"/>
            <a:r>
              <a:rPr lang="nl-NL" dirty="0" smtClean="0"/>
              <a:t>Klik en typ de tekst</a:t>
            </a:r>
          </a:p>
          <a:p>
            <a:pPr lvl="1"/>
            <a:r>
              <a:rPr lang="nl-NL" dirty="0" smtClean="0"/>
              <a:t>Tweede niveau</a:t>
            </a:r>
          </a:p>
          <a:p>
            <a:pPr lvl="2"/>
            <a:r>
              <a:rPr lang="nl-NL" dirty="0" smtClean="0"/>
              <a:t>Derde niveau</a:t>
            </a:r>
          </a:p>
          <a:p>
            <a:pPr lvl="3"/>
            <a:r>
              <a:rPr lang="nl-NL" dirty="0" smtClean="0"/>
              <a:t>Vierde niveau</a:t>
            </a:r>
          </a:p>
          <a:p>
            <a:pPr lvl="4"/>
            <a:r>
              <a:rPr lang="nl-NL" dirty="0" smtClean="0"/>
              <a:t>Vijfde niveau</a:t>
            </a:r>
            <a:endParaRPr lang="nl-BE" dirty="0"/>
          </a:p>
        </p:txBody>
      </p:sp>
      <p:sp>
        <p:nvSpPr>
          <p:cNvPr id="4" name="Tijdelijke aanduiding voor tekst 3"/>
          <p:cNvSpPr>
            <a:spLocks noGrp="1"/>
          </p:cNvSpPr>
          <p:nvPr>
            <p:ph type="body" sz="half" idx="2" hasCustomPrompt="1"/>
          </p:nvPr>
        </p:nvSpPr>
        <p:spPr>
          <a:xfrm>
            <a:off x="594819" y="1435102"/>
            <a:ext cx="3316457" cy="4356000"/>
          </a:xfrm>
        </p:spPr>
        <p:txBody>
          <a:bodyPr/>
          <a:lstStyle>
            <a:lvl1pPr marL="0" indent="0">
              <a:buNone/>
              <a:defRPr sz="1543"/>
            </a:lvl1pPr>
            <a:lvl2pPr marL="504026" indent="0">
              <a:buNone/>
              <a:defRPr sz="1322"/>
            </a:lvl2pPr>
            <a:lvl3pPr marL="1008051" indent="0">
              <a:buNone/>
              <a:defRPr sz="1102"/>
            </a:lvl3pPr>
            <a:lvl4pPr marL="1512077" indent="0">
              <a:buNone/>
              <a:defRPr sz="991"/>
            </a:lvl4pPr>
            <a:lvl5pPr marL="2016104" indent="0">
              <a:buNone/>
              <a:defRPr sz="991"/>
            </a:lvl5pPr>
            <a:lvl6pPr marL="2520129" indent="0">
              <a:buNone/>
              <a:defRPr sz="991"/>
            </a:lvl6pPr>
            <a:lvl7pPr marL="3024155" indent="0">
              <a:buNone/>
              <a:defRPr sz="991"/>
            </a:lvl7pPr>
            <a:lvl8pPr marL="3528181" indent="0">
              <a:buNone/>
              <a:defRPr sz="991"/>
            </a:lvl8pPr>
            <a:lvl9pPr marL="4032206" indent="0">
              <a:buNone/>
              <a:defRPr sz="991"/>
            </a:lvl9pPr>
          </a:lstStyle>
          <a:p>
            <a:pPr lvl="0"/>
            <a:r>
              <a:rPr lang="nl-NL" dirty="0" smtClean="0"/>
              <a:t>Klik en typ de tekst</a:t>
            </a:r>
          </a:p>
        </p:txBody>
      </p:sp>
      <p:sp>
        <p:nvSpPr>
          <p:cNvPr id="5" name="Tijdelijke aanduiding voor datum 4"/>
          <p:cNvSpPr>
            <a:spLocks noGrp="1"/>
          </p:cNvSpPr>
          <p:nvPr>
            <p:ph type="dt" sz="half" idx="10"/>
          </p:nvPr>
        </p:nvSpPr>
        <p:spPr/>
        <p:txBody>
          <a:bodyPr/>
          <a:lstStyle/>
          <a:p>
            <a:fld id="{EDB908F5-DCC2-4184-A19F-9A006E46F717}" type="datetime1">
              <a:rPr lang="nl-BE" smtClean="0"/>
              <a:t>3/04/2019</a:t>
            </a:fld>
            <a:endParaRPr lang="nl-BE"/>
          </a:p>
        </p:txBody>
      </p:sp>
      <p:sp>
        <p:nvSpPr>
          <p:cNvPr id="6" name="Tijdelijke aanduiding voor voettekst 5"/>
          <p:cNvSpPr>
            <a:spLocks noGrp="1"/>
          </p:cNvSpPr>
          <p:nvPr>
            <p:ph type="ftr" sz="quarter" idx="11"/>
          </p:nvPr>
        </p:nvSpPr>
        <p:spPr/>
        <p:txBody>
          <a:bodyPr/>
          <a:lstStyle/>
          <a:p>
            <a:endParaRPr lang="nl-BE"/>
          </a:p>
        </p:txBody>
      </p:sp>
      <p:sp>
        <p:nvSpPr>
          <p:cNvPr id="7" name="Tijdelijke aanduiding voor dianummer 6"/>
          <p:cNvSpPr>
            <a:spLocks noGrp="1"/>
          </p:cNvSpPr>
          <p:nvPr>
            <p:ph type="sldNum" sz="quarter" idx="12"/>
          </p:nvPr>
        </p:nvSpPr>
        <p:spPr/>
        <p:txBody>
          <a:bodyPr/>
          <a:lstStyle/>
          <a:p>
            <a:fld id="{F35D8031-C8E5-48F8-A3B6-81643B27A3AF}" type="slidenum">
              <a:rPr lang="nl-BE" smtClean="0"/>
              <a:pPr/>
              <a:t>‹#›</a:t>
            </a:fld>
            <a:endParaRPr lang="nl-BE"/>
          </a:p>
        </p:txBody>
      </p:sp>
    </p:spTree>
    <p:extLst>
      <p:ext uri="{BB962C8B-B14F-4D97-AF65-F5344CB8AC3E}">
        <p14:creationId xmlns:p14="http://schemas.microsoft.com/office/powerpoint/2010/main" val="2206352839"/>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595313" y="4788000"/>
            <a:ext cx="9187656" cy="540000"/>
          </a:xfrm>
        </p:spPr>
        <p:txBody>
          <a:bodyPr anchor="t" anchorCtr="0">
            <a:noAutofit/>
          </a:bodyPr>
          <a:lstStyle>
            <a:lvl1pPr algn="l">
              <a:defRPr sz="2205" b="1"/>
            </a:lvl1pPr>
          </a:lstStyle>
          <a:p>
            <a:r>
              <a:rPr lang="nl-NL" dirty="0" smtClean="0"/>
              <a:t>Klik en typ de tekst</a:t>
            </a:r>
            <a:endParaRPr lang="nl-BE" dirty="0"/>
          </a:p>
        </p:txBody>
      </p:sp>
      <p:sp>
        <p:nvSpPr>
          <p:cNvPr id="3" name="Tijdelijke aanduiding voor afbeelding 2"/>
          <p:cNvSpPr>
            <a:spLocks noGrp="1"/>
          </p:cNvSpPr>
          <p:nvPr>
            <p:ph type="pic" idx="1"/>
          </p:nvPr>
        </p:nvSpPr>
        <p:spPr>
          <a:xfrm>
            <a:off x="595313" y="540000"/>
            <a:ext cx="9187656" cy="4114800"/>
          </a:xfrm>
        </p:spPr>
        <p:txBody>
          <a:bodyPr/>
          <a:lstStyle>
            <a:lvl1pPr marL="0" indent="0">
              <a:buNone/>
              <a:defRPr sz="3528"/>
            </a:lvl1pPr>
            <a:lvl2pPr marL="504026" indent="0">
              <a:buNone/>
              <a:defRPr sz="3086"/>
            </a:lvl2pPr>
            <a:lvl3pPr marL="1008051" indent="0">
              <a:buNone/>
              <a:defRPr sz="2647"/>
            </a:lvl3pPr>
            <a:lvl4pPr marL="1512077" indent="0">
              <a:buNone/>
              <a:defRPr sz="2205"/>
            </a:lvl4pPr>
            <a:lvl5pPr marL="2016104" indent="0">
              <a:buNone/>
              <a:defRPr sz="2205"/>
            </a:lvl5pPr>
            <a:lvl6pPr marL="2520129" indent="0">
              <a:buNone/>
              <a:defRPr sz="2205"/>
            </a:lvl6pPr>
            <a:lvl7pPr marL="3024155" indent="0">
              <a:buNone/>
              <a:defRPr sz="2205"/>
            </a:lvl7pPr>
            <a:lvl8pPr marL="3528181" indent="0">
              <a:buNone/>
              <a:defRPr sz="2205"/>
            </a:lvl8pPr>
            <a:lvl9pPr marL="4032206" indent="0">
              <a:buNone/>
              <a:defRPr sz="2205"/>
            </a:lvl9pPr>
          </a:lstStyle>
          <a:p>
            <a:r>
              <a:rPr lang="nl-NL" smtClean="0"/>
              <a:t>Klik op het pictogram als u een afbeelding wilt toevoegen</a:t>
            </a:r>
            <a:endParaRPr lang="nl-BE" dirty="0"/>
          </a:p>
        </p:txBody>
      </p:sp>
      <p:sp>
        <p:nvSpPr>
          <p:cNvPr id="4" name="Tijdelijke aanduiding voor tekst 3"/>
          <p:cNvSpPr>
            <a:spLocks noGrp="1"/>
          </p:cNvSpPr>
          <p:nvPr>
            <p:ph type="body" sz="half" idx="2" hasCustomPrompt="1"/>
          </p:nvPr>
        </p:nvSpPr>
        <p:spPr>
          <a:xfrm>
            <a:off x="595313" y="5445224"/>
            <a:ext cx="9187656" cy="360000"/>
          </a:xfrm>
        </p:spPr>
        <p:txBody>
          <a:bodyPr/>
          <a:lstStyle>
            <a:lvl1pPr marL="0" indent="0">
              <a:buNone/>
              <a:defRPr sz="1543"/>
            </a:lvl1pPr>
            <a:lvl2pPr marL="504026" indent="0">
              <a:buNone/>
              <a:defRPr sz="1322"/>
            </a:lvl2pPr>
            <a:lvl3pPr marL="1008051" indent="0">
              <a:buNone/>
              <a:defRPr sz="1102"/>
            </a:lvl3pPr>
            <a:lvl4pPr marL="1512077" indent="0">
              <a:buNone/>
              <a:defRPr sz="991"/>
            </a:lvl4pPr>
            <a:lvl5pPr marL="2016104" indent="0">
              <a:buNone/>
              <a:defRPr sz="991"/>
            </a:lvl5pPr>
            <a:lvl6pPr marL="2520129" indent="0">
              <a:buNone/>
              <a:defRPr sz="991"/>
            </a:lvl6pPr>
            <a:lvl7pPr marL="3024155" indent="0">
              <a:buNone/>
              <a:defRPr sz="991"/>
            </a:lvl7pPr>
            <a:lvl8pPr marL="3528181" indent="0">
              <a:buNone/>
              <a:defRPr sz="991"/>
            </a:lvl8pPr>
            <a:lvl9pPr marL="4032206" indent="0">
              <a:buNone/>
              <a:defRPr sz="991"/>
            </a:lvl9pPr>
          </a:lstStyle>
          <a:p>
            <a:pPr lvl="0"/>
            <a:r>
              <a:rPr lang="nl-NL" dirty="0" smtClean="0"/>
              <a:t>Klik en typ de tekst</a:t>
            </a:r>
          </a:p>
        </p:txBody>
      </p:sp>
      <p:sp>
        <p:nvSpPr>
          <p:cNvPr id="5" name="Tijdelijke aanduiding voor datum 4"/>
          <p:cNvSpPr>
            <a:spLocks noGrp="1"/>
          </p:cNvSpPr>
          <p:nvPr>
            <p:ph type="dt" sz="half" idx="10"/>
          </p:nvPr>
        </p:nvSpPr>
        <p:spPr>
          <a:xfrm>
            <a:off x="595312" y="6048000"/>
            <a:ext cx="1031875" cy="288000"/>
          </a:xfrm>
        </p:spPr>
        <p:txBody>
          <a:bodyPr/>
          <a:lstStyle/>
          <a:p>
            <a:fld id="{C2D28424-91AE-4FFB-863C-0969247A22A7}" type="datetime1">
              <a:rPr lang="nl-BE" smtClean="0"/>
              <a:t>3/04/2019</a:t>
            </a:fld>
            <a:endParaRPr lang="nl-BE" dirty="0"/>
          </a:p>
        </p:txBody>
      </p:sp>
      <p:sp>
        <p:nvSpPr>
          <p:cNvPr id="7" name="Tijdelijke aanduiding voor dianummer 6"/>
          <p:cNvSpPr>
            <a:spLocks noGrp="1"/>
          </p:cNvSpPr>
          <p:nvPr>
            <p:ph type="sldNum" sz="quarter" idx="12"/>
          </p:nvPr>
        </p:nvSpPr>
        <p:spPr/>
        <p:txBody>
          <a:bodyPr/>
          <a:lstStyle/>
          <a:p>
            <a:fld id="{F35D8031-C8E5-48F8-A3B6-81643B27A3AF}" type="slidenum">
              <a:rPr lang="nl-BE" smtClean="0"/>
              <a:pPr/>
              <a:t>‹#›</a:t>
            </a:fld>
            <a:endParaRPr lang="nl-BE" dirty="0"/>
          </a:p>
        </p:txBody>
      </p:sp>
      <p:sp>
        <p:nvSpPr>
          <p:cNvPr id="8" name="Tijdelijke aanduiding voor voettekst 3"/>
          <p:cNvSpPr>
            <a:spLocks noGrp="1"/>
          </p:cNvSpPr>
          <p:nvPr>
            <p:ph type="ftr" sz="quarter" idx="11"/>
          </p:nvPr>
        </p:nvSpPr>
        <p:spPr>
          <a:xfrm>
            <a:off x="1726408" y="6048000"/>
            <a:ext cx="2182812" cy="288000"/>
          </a:xfrm>
        </p:spPr>
        <p:txBody>
          <a:bodyPr/>
          <a:lstStyle/>
          <a:p>
            <a:endParaRPr lang="nl-BE" dirty="0"/>
          </a:p>
        </p:txBody>
      </p:sp>
    </p:spTree>
    <p:extLst>
      <p:ext uri="{BB962C8B-B14F-4D97-AF65-F5344CB8AC3E}">
        <p14:creationId xmlns:p14="http://schemas.microsoft.com/office/powerpoint/2010/main" val="4024263284"/>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image" Target="../media/image1.png"/><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image" Target="../media/image6.png"/><Relationship Id="rId5" Type="http://schemas.openxmlformats.org/officeDocument/2006/relationships/slideLayout" Target="../slideLayouts/slideLayout14.xml"/><Relationship Id="rId10" Type="http://schemas.openxmlformats.org/officeDocument/2006/relationships/theme" Target="../theme/theme2.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595313" y="180000"/>
            <a:ext cx="9187656" cy="900000"/>
          </a:xfrm>
          <a:prstGeom prst="rect">
            <a:avLst/>
          </a:prstGeom>
        </p:spPr>
        <p:txBody>
          <a:bodyPr vert="horz" lIns="0" tIns="0" rIns="0" bIns="0" rtlCol="0" anchor="b" anchorCtr="0">
            <a:normAutofit/>
          </a:bodyPr>
          <a:lstStyle/>
          <a:p>
            <a:r>
              <a:rPr lang="nl-NL" dirty="0" smtClean="0"/>
              <a:t>Klik en typ de titel</a:t>
            </a:r>
            <a:endParaRPr lang="nl-BE" dirty="0"/>
          </a:p>
        </p:txBody>
      </p:sp>
      <p:sp>
        <p:nvSpPr>
          <p:cNvPr id="3" name="Tijdelijke aanduiding voor tekst 2"/>
          <p:cNvSpPr>
            <a:spLocks noGrp="1"/>
          </p:cNvSpPr>
          <p:nvPr>
            <p:ph type="body" idx="1"/>
          </p:nvPr>
        </p:nvSpPr>
        <p:spPr>
          <a:xfrm>
            <a:off x="595313" y="1349999"/>
            <a:ext cx="9187656" cy="4428000"/>
          </a:xfrm>
          <a:prstGeom prst="rect">
            <a:avLst/>
          </a:prstGeom>
        </p:spPr>
        <p:txBody>
          <a:bodyPr vert="horz" lIns="0" tIns="0" rIns="0" bIns="0" rtlCol="0">
            <a:noAutofit/>
          </a:bodyPr>
          <a:lstStyle/>
          <a:p>
            <a:pPr lvl="0"/>
            <a:r>
              <a:rPr lang="nl-NL" dirty="0" smtClean="0"/>
              <a:t>Klik en typ de tekst</a:t>
            </a:r>
          </a:p>
          <a:p>
            <a:pPr lvl="1"/>
            <a:r>
              <a:rPr lang="nl-NL" dirty="0" smtClean="0"/>
              <a:t>Tweede niveau</a:t>
            </a:r>
          </a:p>
          <a:p>
            <a:pPr lvl="2"/>
            <a:r>
              <a:rPr lang="nl-NL" dirty="0" smtClean="0"/>
              <a:t>Derde niveau</a:t>
            </a:r>
          </a:p>
          <a:p>
            <a:pPr lvl="3"/>
            <a:r>
              <a:rPr lang="nl-NL" dirty="0" smtClean="0"/>
              <a:t>Vierde niveau</a:t>
            </a:r>
          </a:p>
          <a:p>
            <a:pPr lvl="4"/>
            <a:r>
              <a:rPr lang="nl-NL" dirty="0" smtClean="0"/>
              <a:t>Vijfde niveau</a:t>
            </a:r>
            <a:endParaRPr lang="nl-BE" dirty="0"/>
          </a:p>
        </p:txBody>
      </p:sp>
      <p:sp>
        <p:nvSpPr>
          <p:cNvPr id="4" name="Tijdelijke aanduiding voor datum 3"/>
          <p:cNvSpPr>
            <a:spLocks noGrp="1"/>
          </p:cNvSpPr>
          <p:nvPr>
            <p:ph type="dt" sz="half" idx="2"/>
          </p:nvPr>
        </p:nvSpPr>
        <p:spPr>
          <a:xfrm>
            <a:off x="594818" y="6048000"/>
            <a:ext cx="1031875" cy="288000"/>
          </a:xfrm>
          <a:prstGeom prst="rect">
            <a:avLst/>
          </a:prstGeom>
        </p:spPr>
        <p:txBody>
          <a:bodyPr vert="horz" lIns="0" tIns="0" rIns="0" bIns="0" rtlCol="0" anchor="t" anchorCtr="0"/>
          <a:lstStyle>
            <a:lvl1pPr algn="l">
              <a:defRPr sz="1102">
                <a:solidFill>
                  <a:schemeClr val="tx1"/>
                </a:solidFill>
                <a:latin typeface="Arial" pitchFamily="34" charset="0"/>
                <a:cs typeface="Arial" pitchFamily="34" charset="0"/>
              </a:defRPr>
            </a:lvl1pPr>
          </a:lstStyle>
          <a:p>
            <a:fld id="{4867A202-9A53-4DB3-9BF5-D6D4104E9799}" type="datetime1">
              <a:rPr lang="nl-BE" smtClean="0"/>
              <a:t>3/04/2019</a:t>
            </a:fld>
            <a:endParaRPr lang="nl-BE" dirty="0"/>
          </a:p>
        </p:txBody>
      </p:sp>
      <p:sp>
        <p:nvSpPr>
          <p:cNvPr id="5" name="Tijdelijke aanduiding voor voettekst 4"/>
          <p:cNvSpPr>
            <a:spLocks noGrp="1"/>
          </p:cNvSpPr>
          <p:nvPr>
            <p:ph type="ftr" sz="quarter" idx="3"/>
          </p:nvPr>
        </p:nvSpPr>
        <p:spPr>
          <a:xfrm>
            <a:off x="1726408" y="6048000"/>
            <a:ext cx="2182812" cy="288000"/>
          </a:xfrm>
          <a:prstGeom prst="rect">
            <a:avLst/>
          </a:prstGeom>
        </p:spPr>
        <p:txBody>
          <a:bodyPr vert="horz" lIns="0" tIns="0" rIns="0" bIns="0" rtlCol="0" anchor="t" anchorCtr="0"/>
          <a:lstStyle>
            <a:lvl1pPr algn="ctr">
              <a:defRPr sz="1102">
                <a:solidFill>
                  <a:schemeClr val="tx1"/>
                </a:solidFill>
                <a:latin typeface="Arial" pitchFamily="34" charset="0"/>
                <a:cs typeface="Arial" pitchFamily="34" charset="0"/>
              </a:defRPr>
            </a:lvl1pPr>
          </a:lstStyle>
          <a:p>
            <a:endParaRPr lang="nl-BE" dirty="0"/>
          </a:p>
        </p:txBody>
      </p:sp>
      <p:sp>
        <p:nvSpPr>
          <p:cNvPr id="6" name="Tijdelijke aanduiding voor dianummer 5"/>
          <p:cNvSpPr>
            <a:spLocks noGrp="1"/>
          </p:cNvSpPr>
          <p:nvPr>
            <p:ph type="sldNum" sz="quarter" idx="4"/>
          </p:nvPr>
        </p:nvSpPr>
        <p:spPr>
          <a:xfrm>
            <a:off x="4008438" y="6048000"/>
            <a:ext cx="1031875" cy="288000"/>
          </a:xfrm>
          <a:prstGeom prst="rect">
            <a:avLst/>
          </a:prstGeom>
        </p:spPr>
        <p:txBody>
          <a:bodyPr vert="horz" lIns="0" tIns="0" rIns="0" bIns="0" rtlCol="0" anchor="t" anchorCtr="0"/>
          <a:lstStyle>
            <a:lvl1pPr algn="r">
              <a:defRPr sz="1102">
                <a:solidFill>
                  <a:schemeClr val="tx1"/>
                </a:solidFill>
                <a:latin typeface="Arial" pitchFamily="34" charset="0"/>
                <a:cs typeface="Arial" pitchFamily="34" charset="0"/>
              </a:defRPr>
            </a:lvl1pPr>
          </a:lstStyle>
          <a:p>
            <a:fld id="{F35D8031-C8E5-48F8-A3B6-81643B27A3AF}" type="slidenum">
              <a:rPr lang="nl-BE" smtClean="0"/>
              <a:pPr/>
              <a:t>‹#›</a:t>
            </a:fld>
            <a:endParaRPr lang="nl-BE" dirty="0"/>
          </a:p>
        </p:txBody>
      </p:sp>
      <p:sp>
        <p:nvSpPr>
          <p:cNvPr id="7" name="Rechthoek 6"/>
          <p:cNvSpPr/>
          <p:nvPr/>
        </p:nvSpPr>
        <p:spPr>
          <a:xfrm>
            <a:off x="1" y="6372000"/>
            <a:ext cx="10080625" cy="48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BE" sz="1984"/>
          </a:p>
        </p:txBody>
      </p:sp>
      <p:pic>
        <p:nvPicPr>
          <p:cNvPr id="9" name="Afbeelding 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116095" y="6048000"/>
            <a:ext cx="1667382" cy="540000"/>
          </a:xfrm>
          <a:prstGeom prst="rect">
            <a:avLst/>
          </a:prstGeom>
        </p:spPr>
      </p:pic>
    </p:spTree>
    <p:extLst>
      <p:ext uri="{BB962C8B-B14F-4D97-AF65-F5344CB8AC3E}">
        <p14:creationId xmlns:p14="http://schemas.microsoft.com/office/powerpoint/2010/main" val="606215082"/>
      </p:ext>
    </p:extLst>
  </p:cSld>
  <p:clrMap bg1="lt1" tx1="dk1" bg2="lt2" tx2="dk2" accent1="accent1" accent2="accent2" accent3="accent3" accent4="accent4" accent5="accent5" accent6="accent6" hlink="hlink" folHlink="folHlink"/>
  <p:sldLayoutIdLst>
    <p:sldLayoutId id="2147483688" r:id="rId1"/>
    <p:sldLayoutId id="2147483709" r:id="rId2"/>
    <p:sldLayoutId id="2147483698" r:id="rId3"/>
    <p:sldLayoutId id="2147483692" r:id="rId4"/>
    <p:sldLayoutId id="2147483693" r:id="rId5"/>
    <p:sldLayoutId id="2147483694" r:id="rId6"/>
    <p:sldLayoutId id="2147483695" r:id="rId7"/>
    <p:sldLayoutId id="2147483696" r:id="rId8"/>
    <p:sldLayoutId id="2147483697" r:id="rId9"/>
  </p:sldLayoutIdLst>
  <p:timing>
    <p:tnLst>
      <p:par>
        <p:cTn id="1" dur="indefinite" restart="never" nodeType="tmRoot"/>
      </p:par>
    </p:tnLst>
  </p:timing>
  <p:hf sldNum="0" hdr="0" ftr="0" dt="0"/>
  <p:txStyles>
    <p:titleStyle>
      <a:lvl1pPr algn="l" defTabSz="1008051" rtl="0" eaLnBrk="1" latinLnBrk="0" hangingPunct="1">
        <a:spcBef>
          <a:spcPct val="0"/>
        </a:spcBef>
        <a:buNone/>
        <a:defRPr lang="nl-BE" sz="3969" kern="1200" baseline="0" dirty="0">
          <a:solidFill>
            <a:schemeClr val="tx2"/>
          </a:solidFill>
          <a:latin typeface="Arial" pitchFamily="34" charset="0"/>
          <a:ea typeface="+mj-ea"/>
          <a:cs typeface="Arial" pitchFamily="34" charset="0"/>
        </a:defRPr>
      </a:lvl1pPr>
    </p:titleStyle>
    <p:bodyStyle>
      <a:lvl1pPr marL="396871" indent="-396871" algn="l" defTabSz="1008051" rtl="0" eaLnBrk="1" latinLnBrk="0" hangingPunct="1">
        <a:spcBef>
          <a:spcPts val="640"/>
        </a:spcBef>
        <a:buSzPct val="110000"/>
        <a:buFont typeface="Arial" pitchFamily="34" charset="0"/>
        <a:buChar char="•"/>
        <a:defRPr lang="nl-NL" sz="2647" kern="1200" dirty="0" smtClean="0">
          <a:solidFill>
            <a:schemeClr val="tx1"/>
          </a:solidFill>
          <a:latin typeface="Arial" pitchFamily="34" charset="0"/>
          <a:ea typeface="+mn-ea"/>
          <a:cs typeface="Arial" pitchFamily="34" charset="0"/>
        </a:defRPr>
      </a:lvl1pPr>
      <a:lvl2pPr marL="793741" indent="-397270" algn="l" defTabSz="1008051" rtl="0" eaLnBrk="1" latinLnBrk="0" hangingPunct="1">
        <a:spcBef>
          <a:spcPts val="640"/>
        </a:spcBef>
        <a:buSzPct val="75000"/>
        <a:buFont typeface="Courier New" pitchFamily="49" charset="0"/>
        <a:buChar char="o"/>
        <a:defRPr lang="nl-NL" sz="2647" kern="1200" dirty="0" smtClean="0">
          <a:solidFill>
            <a:schemeClr val="tx1"/>
          </a:solidFill>
          <a:latin typeface="Arial" pitchFamily="34" charset="0"/>
          <a:ea typeface="+mn-ea"/>
          <a:cs typeface="Arial" pitchFamily="34" charset="0"/>
        </a:defRPr>
      </a:lvl2pPr>
      <a:lvl3pPr marL="1091394" indent="-297653" algn="l" defTabSz="1008051" rtl="0" eaLnBrk="1" latinLnBrk="0" hangingPunct="1">
        <a:spcBef>
          <a:spcPct val="20000"/>
        </a:spcBef>
        <a:buFont typeface="Arial" pitchFamily="34" charset="0"/>
        <a:buChar char="•"/>
        <a:defRPr lang="nl-NL" sz="2205" kern="1200" dirty="0" smtClean="0">
          <a:solidFill>
            <a:schemeClr val="tx1"/>
          </a:solidFill>
          <a:latin typeface="Arial" pitchFamily="34" charset="0"/>
          <a:ea typeface="+mn-ea"/>
          <a:cs typeface="Arial" pitchFamily="34" charset="0"/>
        </a:defRPr>
      </a:lvl3pPr>
      <a:lvl4pPr marL="1288067" indent="-198436" algn="l" defTabSz="1008051" rtl="0" eaLnBrk="1" latinLnBrk="0" hangingPunct="1">
        <a:spcBef>
          <a:spcPts val="419"/>
        </a:spcBef>
        <a:buSzPct val="80000"/>
        <a:buFont typeface="Arial" pitchFamily="34" charset="0"/>
        <a:buChar char="•"/>
        <a:defRPr lang="nl-NL" sz="1764" kern="1200" dirty="0" smtClean="0">
          <a:solidFill>
            <a:schemeClr val="tx1"/>
          </a:solidFill>
          <a:latin typeface="Arial" pitchFamily="34" charset="0"/>
          <a:ea typeface="+mn-ea"/>
          <a:cs typeface="Arial" pitchFamily="34" charset="0"/>
        </a:defRPr>
      </a:lvl4pPr>
      <a:lvl5pPr marL="1475326" indent="-197760" algn="l" defTabSz="1008051" rtl="0" eaLnBrk="1" latinLnBrk="0" hangingPunct="1">
        <a:spcBef>
          <a:spcPts val="419"/>
        </a:spcBef>
        <a:buFont typeface="Arial" pitchFamily="34" charset="0"/>
        <a:buChar char="-"/>
        <a:defRPr lang="nl-BE" sz="1764" kern="1200" dirty="0">
          <a:solidFill>
            <a:schemeClr val="tx1"/>
          </a:solidFill>
          <a:latin typeface="Arial" pitchFamily="34" charset="0"/>
          <a:ea typeface="+mn-ea"/>
          <a:cs typeface="Arial" pitchFamily="34" charset="0"/>
        </a:defRPr>
      </a:lvl5pPr>
      <a:lvl6pPr marL="2772141" indent="-252013" algn="l" defTabSz="1008051" rtl="0" eaLnBrk="1" latinLnBrk="0" hangingPunct="1">
        <a:spcBef>
          <a:spcPct val="20000"/>
        </a:spcBef>
        <a:buFont typeface="Arial" pitchFamily="34" charset="0"/>
        <a:buChar char="•"/>
        <a:defRPr sz="2205" kern="1200">
          <a:solidFill>
            <a:schemeClr val="tx1"/>
          </a:solidFill>
          <a:latin typeface="+mn-lt"/>
          <a:ea typeface="+mn-ea"/>
          <a:cs typeface="+mn-cs"/>
        </a:defRPr>
      </a:lvl6pPr>
      <a:lvl7pPr marL="3276169" indent="-252013" algn="l" defTabSz="1008051" rtl="0" eaLnBrk="1" latinLnBrk="0" hangingPunct="1">
        <a:spcBef>
          <a:spcPct val="20000"/>
        </a:spcBef>
        <a:buFont typeface="Arial" pitchFamily="34" charset="0"/>
        <a:buChar char="•"/>
        <a:defRPr sz="2205" kern="1200">
          <a:solidFill>
            <a:schemeClr val="tx1"/>
          </a:solidFill>
          <a:latin typeface="+mn-lt"/>
          <a:ea typeface="+mn-ea"/>
          <a:cs typeface="+mn-cs"/>
        </a:defRPr>
      </a:lvl7pPr>
      <a:lvl8pPr marL="3780193" indent="-252013" algn="l" defTabSz="1008051" rtl="0" eaLnBrk="1" latinLnBrk="0" hangingPunct="1">
        <a:spcBef>
          <a:spcPct val="20000"/>
        </a:spcBef>
        <a:buFont typeface="Arial" pitchFamily="34" charset="0"/>
        <a:buChar char="•"/>
        <a:defRPr sz="2205" kern="1200">
          <a:solidFill>
            <a:schemeClr val="tx1"/>
          </a:solidFill>
          <a:latin typeface="+mn-lt"/>
          <a:ea typeface="+mn-ea"/>
          <a:cs typeface="+mn-cs"/>
        </a:defRPr>
      </a:lvl8pPr>
      <a:lvl9pPr marL="4284220" indent="-252013" algn="l" defTabSz="1008051" rtl="0" eaLnBrk="1" latinLnBrk="0" hangingPunct="1">
        <a:spcBef>
          <a:spcPct val="20000"/>
        </a:spcBef>
        <a:buFont typeface="Arial" pitchFamily="34" charset="0"/>
        <a:buChar char="•"/>
        <a:defRPr sz="2205" kern="1200">
          <a:solidFill>
            <a:schemeClr val="tx1"/>
          </a:solidFill>
          <a:latin typeface="+mn-lt"/>
          <a:ea typeface="+mn-ea"/>
          <a:cs typeface="+mn-cs"/>
        </a:defRPr>
      </a:lvl9pPr>
    </p:bodyStyle>
    <p:otherStyle>
      <a:defPPr>
        <a:defRPr lang="nl-BE"/>
      </a:defPPr>
      <a:lvl1pPr marL="0" algn="l" defTabSz="1008051" rtl="0" eaLnBrk="1" latinLnBrk="0" hangingPunct="1">
        <a:defRPr sz="1984" kern="1200">
          <a:solidFill>
            <a:schemeClr val="tx1"/>
          </a:solidFill>
          <a:latin typeface="+mn-lt"/>
          <a:ea typeface="+mn-ea"/>
          <a:cs typeface="+mn-cs"/>
        </a:defRPr>
      </a:lvl1pPr>
      <a:lvl2pPr marL="504026" algn="l" defTabSz="1008051" rtl="0" eaLnBrk="1" latinLnBrk="0" hangingPunct="1">
        <a:defRPr sz="1984" kern="1200">
          <a:solidFill>
            <a:schemeClr val="tx1"/>
          </a:solidFill>
          <a:latin typeface="+mn-lt"/>
          <a:ea typeface="+mn-ea"/>
          <a:cs typeface="+mn-cs"/>
        </a:defRPr>
      </a:lvl2pPr>
      <a:lvl3pPr marL="1008051" algn="l" defTabSz="1008051" rtl="0" eaLnBrk="1" latinLnBrk="0" hangingPunct="1">
        <a:defRPr sz="1984" kern="1200">
          <a:solidFill>
            <a:schemeClr val="tx1"/>
          </a:solidFill>
          <a:latin typeface="+mn-lt"/>
          <a:ea typeface="+mn-ea"/>
          <a:cs typeface="+mn-cs"/>
        </a:defRPr>
      </a:lvl3pPr>
      <a:lvl4pPr marL="1512077" algn="l" defTabSz="1008051" rtl="0" eaLnBrk="1" latinLnBrk="0" hangingPunct="1">
        <a:defRPr sz="1984" kern="1200">
          <a:solidFill>
            <a:schemeClr val="tx1"/>
          </a:solidFill>
          <a:latin typeface="+mn-lt"/>
          <a:ea typeface="+mn-ea"/>
          <a:cs typeface="+mn-cs"/>
        </a:defRPr>
      </a:lvl4pPr>
      <a:lvl5pPr marL="2016104" algn="l" defTabSz="1008051" rtl="0" eaLnBrk="1" latinLnBrk="0" hangingPunct="1">
        <a:defRPr sz="1984" kern="1200">
          <a:solidFill>
            <a:schemeClr val="tx1"/>
          </a:solidFill>
          <a:latin typeface="+mn-lt"/>
          <a:ea typeface="+mn-ea"/>
          <a:cs typeface="+mn-cs"/>
        </a:defRPr>
      </a:lvl5pPr>
      <a:lvl6pPr marL="2520129" algn="l" defTabSz="1008051" rtl="0" eaLnBrk="1" latinLnBrk="0" hangingPunct="1">
        <a:defRPr sz="1984" kern="1200">
          <a:solidFill>
            <a:schemeClr val="tx1"/>
          </a:solidFill>
          <a:latin typeface="+mn-lt"/>
          <a:ea typeface="+mn-ea"/>
          <a:cs typeface="+mn-cs"/>
        </a:defRPr>
      </a:lvl6pPr>
      <a:lvl7pPr marL="3024155" algn="l" defTabSz="1008051" rtl="0" eaLnBrk="1" latinLnBrk="0" hangingPunct="1">
        <a:defRPr sz="1984" kern="1200">
          <a:solidFill>
            <a:schemeClr val="tx1"/>
          </a:solidFill>
          <a:latin typeface="+mn-lt"/>
          <a:ea typeface="+mn-ea"/>
          <a:cs typeface="+mn-cs"/>
        </a:defRPr>
      </a:lvl7pPr>
      <a:lvl8pPr marL="3528181" algn="l" defTabSz="1008051" rtl="0" eaLnBrk="1" latinLnBrk="0" hangingPunct="1">
        <a:defRPr sz="1984" kern="1200">
          <a:solidFill>
            <a:schemeClr val="tx1"/>
          </a:solidFill>
          <a:latin typeface="+mn-lt"/>
          <a:ea typeface="+mn-ea"/>
          <a:cs typeface="+mn-cs"/>
        </a:defRPr>
      </a:lvl8pPr>
      <a:lvl9pPr marL="4032206" algn="l" defTabSz="1008051" rtl="0" eaLnBrk="1" latinLnBrk="0" hangingPunct="1">
        <a:defRPr sz="1984"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Afbeelding 9"/>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0" y="3744000"/>
            <a:ext cx="3571875" cy="2668236"/>
          </a:xfrm>
          <a:prstGeom prst="rect">
            <a:avLst/>
          </a:prstGeom>
        </p:spPr>
      </p:pic>
      <p:sp>
        <p:nvSpPr>
          <p:cNvPr id="2" name="Tijdelijke aanduiding voor titel 1"/>
          <p:cNvSpPr>
            <a:spLocks noGrp="1"/>
          </p:cNvSpPr>
          <p:nvPr>
            <p:ph type="title"/>
          </p:nvPr>
        </p:nvSpPr>
        <p:spPr>
          <a:xfrm>
            <a:off x="595313" y="180000"/>
            <a:ext cx="9187656" cy="900000"/>
          </a:xfrm>
          <a:prstGeom prst="rect">
            <a:avLst/>
          </a:prstGeom>
        </p:spPr>
        <p:txBody>
          <a:bodyPr vert="horz" lIns="0" tIns="0" rIns="0" bIns="0" rtlCol="0" anchor="b" anchorCtr="0">
            <a:normAutofit/>
          </a:bodyPr>
          <a:lstStyle/>
          <a:p>
            <a:r>
              <a:rPr lang="nl-NL" dirty="0" smtClean="0"/>
              <a:t>Klik en typ de titel</a:t>
            </a:r>
            <a:endParaRPr lang="nl-BE" dirty="0"/>
          </a:p>
        </p:txBody>
      </p:sp>
      <p:sp>
        <p:nvSpPr>
          <p:cNvPr id="3" name="Tijdelijke aanduiding voor tekst 2"/>
          <p:cNvSpPr>
            <a:spLocks noGrp="1"/>
          </p:cNvSpPr>
          <p:nvPr>
            <p:ph type="body" idx="1"/>
          </p:nvPr>
        </p:nvSpPr>
        <p:spPr>
          <a:xfrm>
            <a:off x="595313" y="1349999"/>
            <a:ext cx="9187656" cy="4428000"/>
          </a:xfrm>
          <a:prstGeom prst="rect">
            <a:avLst/>
          </a:prstGeom>
        </p:spPr>
        <p:txBody>
          <a:bodyPr vert="horz" lIns="0" tIns="0" rIns="0" bIns="0" rtlCol="0">
            <a:noAutofit/>
          </a:bodyPr>
          <a:lstStyle/>
          <a:p>
            <a:pPr lvl="0"/>
            <a:r>
              <a:rPr lang="nl-NL" dirty="0" smtClean="0"/>
              <a:t>Klik en typ de tekst</a:t>
            </a:r>
          </a:p>
          <a:p>
            <a:pPr lvl="1"/>
            <a:r>
              <a:rPr lang="nl-NL" dirty="0" smtClean="0"/>
              <a:t>Tweede niveau</a:t>
            </a:r>
          </a:p>
          <a:p>
            <a:pPr lvl="2"/>
            <a:r>
              <a:rPr lang="nl-NL" dirty="0" smtClean="0"/>
              <a:t>Derde niveau</a:t>
            </a:r>
          </a:p>
          <a:p>
            <a:pPr lvl="3"/>
            <a:r>
              <a:rPr lang="nl-NL" dirty="0" smtClean="0"/>
              <a:t>Vierde niveau</a:t>
            </a:r>
          </a:p>
          <a:p>
            <a:pPr lvl="4"/>
            <a:r>
              <a:rPr lang="nl-NL" dirty="0" smtClean="0"/>
              <a:t>Vijfde niveau</a:t>
            </a:r>
            <a:endParaRPr lang="nl-BE" dirty="0"/>
          </a:p>
        </p:txBody>
      </p:sp>
      <p:sp>
        <p:nvSpPr>
          <p:cNvPr id="4" name="Tijdelijke aanduiding voor datum 3"/>
          <p:cNvSpPr>
            <a:spLocks noGrp="1"/>
          </p:cNvSpPr>
          <p:nvPr>
            <p:ph type="dt" sz="half" idx="2"/>
          </p:nvPr>
        </p:nvSpPr>
        <p:spPr>
          <a:xfrm>
            <a:off x="594818" y="6048000"/>
            <a:ext cx="1031875" cy="288000"/>
          </a:xfrm>
          <a:prstGeom prst="rect">
            <a:avLst/>
          </a:prstGeom>
        </p:spPr>
        <p:txBody>
          <a:bodyPr vert="horz" lIns="0" tIns="0" rIns="0" bIns="0" rtlCol="0" anchor="t" anchorCtr="0"/>
          <a:lstStyle>
            <a:lvl1pPr algn="l">
              <a:defRPr sz="1102">
                <a:solidFill>
                  <a:schemeClr val="tx1"/>
                </a:solidFill>
                <a:latin typeface="Arial" pitchFamily="34" charset="0"/>
                <a:cs typeface="Arial" pitchFamily="34" charset="0"/>
              </a:defRPr>
            </a:lvl1pPr>
          </a:lstStyle>
          <a:p>
            <a:fld id="{F6F95BC1-CB5E-43EE-AEA9-ABF9AE40DC60}" type="datetime1">
              <a:rPr lang="nl-BE" smtClean="0"/>
              <a:t>3/04/2019</a:t>
            </a:fld>
            <a:endParaRPr lang="nl-BE" dirty="0"/>
          </a:p>
        </p:txBody>
      </p:sp>
      <p:sp>
        <p:nvSpPr>
          <p:cNvPr id="5" name="Tijdelijke aanduiding voor voettekst 4"/>
          <p:cNvSpPr>
            <a:spLocks noGrp="1"/>
          </p:cNvSpPr>
          <p:nvPr>
            <p:ph type="ftr" sz="quarter" idx="3"/>
          </p:nvPr>
        </p:nvSpPr>
        <p:spPr>
          <a:xfrm>
            <a:off x="1726408" y="6048000"/>
            <a:ext cx="2182812" cy="288000"/>
          </a:xfrm>
          <a:prstGeom prst="rect">
            <a:avLst/>
          </a:prstGeom>
        </p:spPr>
        <p:txBody>
          <a:bodyPr vert="horz" lIns="0" tIns="0" rIns="0" bIns="0" rtlCol="0" anchor="t" anchorCtr="0"/>
          <a:lstStyle>
            <a:lvl1pPr algn="ctr">
              <a:defRPr sz="1102">
                <a:solidFill>
                  <a:schemeClr val="tx1"/>
                </a:solidFill>
                <a:latin typeface="Arial" pitchFamily="34" charset="0"/>
                <a:cs typeface="Arial" pitchFamily="34" charset="0"/>
              </a:defRPr>
            </a:lvl1pPr>
          </a:lstStyle>
          <a:p>
            <a:endParaRPr lang="nl-BE" dirty="0"/>
          </a:p>
        </p:txBody>
      </p:sp>
      <p:sp>
        <p:nvSpPr>
          <p:cNvPr id="6" name="Tijdelijke aanduiding voor dianummer 5"/>
          <p:cNvSpPr>
            <a:spLocks noGrp="1"/>
          </p:cNvSpPr>
          <p:nvPr>
            <p:ph type="sldNum" sz="quarter" idx="4"/>
          </p:nvPr>
        </p:nvSpPr>
        <p:spPr>
          <a:xfrm>
            <a:off x="4008438" y="6048000"/>
            <a:ext cx="1031875" cy="288000"/>
          </a:xfrm>
          <a:prstGeom prst="rect">
            <a:avLst/>
          </a:prstGeom>
        </p:spPr>
        <p:txBody>
          <a:bodyPr vert="horz" lIns="0" tIns="0" rIns="0" bIns="0" rtlCol="0" anchor="t" anchorCtr="0"/>
          <a:lstStyle>
            <a:lvl1pPr algn="r">
              <a:defRPr sz="1102">
                <a:solidFill>
                  <a:schemeClr val="tx1"/>
                </a:solidFill>
                <a:latin typeface="Arial" pitchFamily="34" charset="0"/>
                <a:cs typeface="Arial" pitchFamily="34" charset="0"/>
              </a:defRPr>
            </a:lvl1pPr>
          </a:lstStyle>
          <a:p>
            <a:fld id="{F35D8031-C8E5-48F8-A3B6-81643B27A3AF}" type="slidenum">
              <a:rPr lang="nl-BE" smtClean="0"/>
              <a:pPr/>
              <a:t>‹#›</a:t>
            </a:fld>
            <a:endParaRPr lang="nl-BE" dirty="0"/>
          </a:p>
        </p:txBody>
      </p:sp>
      <p:sp>
        <p:nvSpPr>
          <p:cNvPr id="7" name="Rechthoek 6"/>
          <p:cNvSpPr/>
          <p:nvPr/>
        </p:nvSpPr>
        <p:spPr>
          <a:xfrm>
            <a:off x="1" y="6372000"/>
            <a:ext cx="10080625" cy="48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BE" sz="1984"/>
          </a:p>
        </p:txBody>
      </p:sp>
      <p:pic>
        <p:nvPicPr>
          <p:cNvPr id="9" name="Afbeelding 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116095" y="6048000"/>
            <a:ext cx="1667382" cy="540000"/>
          </a:xfrm>
          <a:prstGeom prst="rect">
            <a:avLst/>
          </a:prstGeom>
        </p:spPr>
      </p:pic>
    </p:spTree>
    <p:extLst>
      <p:ext uri="{BB962C8B-B14F-4D97-AF65-F5344CB8AC3E}">
        <p14:creationId xmlns:p14="http://schemas.microsoft.com/office/powerpoint/2010/main" val="3208455040"/>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Lst>
  <p:timing>
    <p:tnLst>
      <p:par>
        <p:cTn id="1" dur="indefinite" restart="never" nodeType="tmRoot"/>
      </p:par>
    </p:tnLst>
  </p:timing>
  <p:hf sldNum="0" hdr="0" ftr="0" dt="0"/>
  <p:txStyles>
    <p:titleStyle>
      <a:lvl1pPr algn="l" defTabSz="1008051" rtl="0" eaLnBrk="1" latinLnBrk="0" hangingPunct="1">
        <a:spcBef>
          <a:spcPct val="0"/>
        </a:spcBef>
        <a:buNone/>
        <a:defRPr lang="nl-BE" sz="3969" kern="1200" baseline="0" dirty="0">
          <a:solidFill>
            <a:schemeClr val="tx2"/>
          </a:solidFill>
          <a:latin typeface="Arial" pitchFamily="34" charset="0"/>
          <a:ea typeface="+mj-ea"/>
          <a:cs typeface="Arial" pitchFamily="34" charset="0"/>
        </a:defRPr>
      </a:lvl1pPr>
    </p:titleStyle>
    <p:bodyStyle>
      <a:lvl1pPr marL="396871" indent="-396871" algn="l" defTabSz="1008051" rtl="0" eaLnBrk="1" latinLnBrk="0" hangingPunct="1">
        <a:spcBef>
          <a:spcPts val="640"/>
        </a:spcBef>
        <a:buSzPct val="110000"/>
        <a:buFont typeface="Arial" pitchFamily="34" charset="0"/>
        <a:buChar char="•"/>
        <a:defRPr lang="nl-NL" sz="2647" kern="1200" dirty="0" smtClean="0">
          <a:solidFill>
            <a:schemeClr val="tx1"/>
          </a:solidFill>
          <a:latin typeface="Arial" pitchFamily="34" charset="0"/>
          <a:ea typeface="+mn-ea"/>
          <a:cs typeface="Arial" pitchFamily="34" charset="0"/>
        </a:defRPr>
      </a:lvl1pPr>
      <a:lvl2pPr marL="793741" indent="-397270" algn="l" defTabSz="1008051" rtl="0" eaLnBrk="1" latinLnBrk="0" hangingPunct="1">
        <a:spcBef>
          <a:spcPts val="640"/>
        </a:spcBef>
        <a:buSzPct val="75000"/>
        <a:buFont typeface="Courier New" pitchFamily="49" charset="0"/>
        <a:buChar char="o"/>
        <a:defRPr lang="nl-NL" sz="2647" kern="1200" dirty="0" smtClean="0">
          <a:solidFill>
            <a:schemeClr val="tx1"/>
          </a:solidFill>
          <a:latin typeface="Arial" pitchFamily="34" charset="0"/>
          <a:ea typeface="+mn-ea"/>
          <a:cs typeface="Arial" pitchFamily="34" charset="0"/>
        </a:defRPr>
      </a:lvl2pPr>
      <a:lvl3pPr marL="1091394" indent="-297653" algn="l" defTabSz="1008051" rtl="0" eaLnBrk="1" latinLnBrk="0" hangingPunct="1">
        <a:spcBef>
          <a:spcPct val="20000"/>
        </a:spcBef>
        <a:buFont typeface="Arial" pitchFamily="34" charset="0"/>
        <a:buChar char="•"/>
        <a:defRPr lang="nl-NL" sz="2205" kern="1200" dirty="0" smtClean="0">
          <a:solidFill>
            <a:schemeClr val="tx1"/>
          </a:solidFill>
          <a:latin typeface="Arial" pitchFamily="34" charset="0"/>
          <a:ea typeface="+mn-ea"/>
          <a:cs typeface="Arial" pitchFamily="34" charset="0"/>
        </a:defRPr>
      </a:lvl3pPr>
      <a:lvl4pPr marL="1288067" indent="-198436" algn="l" defTabSz="1008051" rtl="0" eaLnBrk="1" latinLnBrk="0" hangingPunct="1">
        <a:spcBef>
          <a:spcPts val="419"/>
        </a:spcBef>
        <a:buSzPct val="80000"/>
        <a:buFont typeface="Arial" pitchFamily="34" charset="0"/>
        <a:buChar char="•"/>
        <a:defRPr lang="nl-NL" sz="1764" kern="1200" dirty="0" smtClean="0">
          <a:solidFill>
            <a:schemeClr val="tx1"/>
          </a:solidFill>
          <a:latin typeface="Arial" pitchFamily="34" charset="0"/>
          <a:ea typeface="+mn-ea"/>
          <a:cs typeface="Arial" pitchFamily="34" charset="0"/>
        </a:defRPr>
      </a:lvl4pPr>
      <a:lvl5pPr marL="1475326" indent="-197760" algn="l" defTabSz="1008051" rtl="0" eaLnBrk="1" latinLnBrk="0" hangingPunct="1">
        <a:spcBef>
          <a:spcPts val="419"/>
        </a:spcBef>
        <a:buFont typeface="Arial" pitchFamily="34" charset="0"/>
        <a:buChar char="-"/>
        <a:defRPr lang="nl-BE" sz="1764" kern="1200" dirty="0">
          <a:solidFill>
            <a:schemeClr val="tx1"/>
          </a:solidFill>
          <a:latin typeface="Arial" pitchFamily="34" charset="0"/>
          <a:ea typeface="+mn-ea"/>
          <a:cs typeface="Arial" pitchFamily="34" charset="0"/>
        </a:defRPr>
      </a:lvl5pPr>
      <a:lvl6pPr marL="2772141" indent="-252013" algn="l" defTabSz="1008051" rtl="0" eaLnBrk="1" latinLnBrk="0" hangingPunct="1">
        <a:spcBef>
          <a:spcPct val="20000"/>
        </a:spcBef>
        <a:buFont typeface="Arial" pitchFamily="34" charset="0"/>
        <a:buChar char="•"/>
        <a:defRPr sz="2205" kern="1200">
          <a:solidFill>
            <a:schemeClr val="tx1"/>
          </a:solidFill>
          <a:latin typeface="+mn-lt"/>
          <a:ea typeface="+mn-ea"/>
          <a:cs typeface="+mn-cs"/>
        </a:defRPr>
      </a:lvl6pPr>
      <a:lvl7pPr marL="3276169" indent="-252013" algn="l" defTabSz="1008051" rtl="0" eaLnBrk="1" latinLnBrk="0" hangingPunct="1">
        <a:spcBef>
          <a:spcPct val="20000"/>
        </a:spcBef>
        <a:buFont typeface="Arial" pitchFamily="34" charset="0"/>
        <a:buChar char="•"/>
        <a:defRPr sz="2205" kern="1200">
          <a:solidFill>
            <a:schemeClr val="tx1"/>
          </a:solidFill>
          <a:latin typeface="+mn-lt"/>
          <a:ea typeface="+mn-ea"/>
          <a:cs typeface="+mn-cs"/>
        </a:defRPr>
      </a:lvl7pPr>
      <a:lvl8pPr marL="3780193" indent="-252013" algn="l" defTabSz="1008051" rtl="0" eaLnBrk="1" latinLnBrk="0" hangingPunct="1">
        <a:spcBef>
          <a:spcPct val="20000"/>
        </a:spcBef>
        <a:buFont typeface="Arial" pitchFamily="34" charset="0"/>
        <a:buChar char="•"/>
        <a:defRPr sz="2205" kern="1200">
          <a:solidFill>
            <a:schemeClr val="tx1"/>
          </a:solidFill>
          <a:latin typeface="+mn-lt"/>
          <a:ea typeface="+mn-ea"/>
          <a:cs typeface="+mn-cs"/>
        </a:defRPr>
      </a:lvl8pPr>
      <a:lvl9pPr marL="4284220" indent="-252013" algn="l" defTabSz="1008051" rtl="0" eaLnBrk="1" latinLnBrk="0" hangingPunct="1">
        <a:spcBef>
          <a:spcPct val="20000"/>
        </a:spcBef>
        <a:buFont typeface="Arial" pitchFamily="34" charset="0"/>
        <a:buChar char="•"/>
        <a:defRPr sz="2205" kern="1200">
          <a:solidFill>
            <a:schemeClr val="tx1"/>
          </a:solidFill>
          <a:latin typeface="+mn-lt"/>
          <a:ea typeface="+mn-ea"/>
          <a:cs typeface="+mn-cs"/>
        </a:defRPr>
      </a:lvl9pPr>
    </p:bodyStyle>
    <p:otherStyle>
      <a:defPPr>
        <a:defRPr lang="nl-BE"/>
      </a:defPPr>
      <a:lvl1pPr marL="0" algn="l" defTabSz="1008051" rtl="0" eaLnBrk="1" latinLnBrk="0" hangingPunct="1">
        <a:defRPr sz="1984" kern="1200">
          <a:solidFill>
            <a:schemeClr val="tx1"/>
          </a:solidFill>
          <a:latin typeface="+mn-lt"/>
          <a:ea typeface="+mn-ea"/>
          <a:cs typeface="+mn-cs"/>
        </a:defRPr>
      </a:lvl1pPr>
      <a:lvl2pPr marL="504026" algn="l" defTabSz="1008051" rtl="0" eaLnBrk="1" latinLnBrk="0" hangingPunct="1">
        <a:defRPr sz="1984" kern="1200">
          <a:solidFill>
            <a:schemeClr val="tx1"/>
          </a:solidFill>
          <a:latin typeface="+mn-lt"/>
          <a:ea typeface="+mn-ea"/>
          <a:cs typeface="+mn-cs"/>
        </a:defRPr>
      </a:lvl2pPr>
      <a:lvl3pPr marL="1008051" algn="l" defTabSz="1008051" rtl="0" eaLnBrk="1" latinLnBrk="0" hangingPunct="1">
        <a:defRPr sz="1984" kern="1200">
          <a:solidFill>
            <a:schemeClr val="tx1"/>
          </a:solidFill>
          <a:latin typeface="+mn-lt"/>
          <a:ea typeface="+mn-ea"/>
          <a:cs typeface="+mn-cs"/>
        </a:defRPr>
      </a:lvl3pPr>
      <a:lvl4pPr marL="1512077" algn="l" defTabSz="1008051" rtl="0" eaLnBrk="1" latinLnBrk="0" hangingPunct="1">
        <a:defRPr sz="1984" kern="1200">
          <a:solidFill>
            <a:schemeClr val="tx1"/>
          </a:solidFill>
          <a:latin typeface="+mn-lt"/>
          <a:ea typeface="+mn-ea"/>
          <a:cs typeface="+mn-cs"/>
        </a:defRPr>
      </a:lvl4pPr>
      <a:lvl5pPr marL="2016104" algn="l" defTabSz="1008051" rtl="0" eaLnBrk="1" latinLnBrk="0" hangingPunct="1">
        <a:defRPr sz="1984" kern="1200">
          <a:solidFill>
            <a:schemeClr val="tx1"/>
          </a:solidFill>
          <a:latin typeface="+mn-lt"/>
          <a:ea typeface="+mn-ea"/>
          <a:cs typeface="+mn-cs"/>
        </a:defRPr>
      </a:lvl5pPr>
      <a:lvl6pPr marL="2520129" algn="l" defTabSz="1008051" rtl="0" eaLnBrk="1" latinLnBrk="0" hangingPunct="1">
        <a:defRPr sz="1984" kern="1200">
          <a:solidFill>
            <a:schemeClr val="tx1"/>
          </a:solidFill>
          <a:latin typeface="+mn-lt"/>
          <a:ea typeface="+mn-ea"/>
          <a:cs typeface="+mn-cs"/>
        </a:defRPr>
      </a:lvl6pPr>
      <a:lvl7pPr marL="3024155" algn="l" defTabSz="1008051" rtl="0" eaLnBrk="1" latinLnBrk="0" hangingPunct="1">
        <a:defRPr sz="1984" kern="1200">
          <a:solidFill>
            <a:schemeClr val="tx1"/>
          </a:solidFill>
          <a:latin typeface="+mn-lt"/>
          <a:ea typeface="+mn-ea"/>
          <a:cs typeface="+mn-cs"/>
        </a:defRPr>
      </a:lvl7pPr>
      <a:lvl8pPr marL="3528181" algn="l" defTabSz="1008051" rtl="0" eaLnBrk="1" latinLnBrk="0" hangingPunct="1">
        <a:defRPr sz="1984" kern="1200">
          <a:solidFill>
            <a:schemeClr val="tx1"/>
          </a:solidFill>
          <a:latin typeface="+mn-lt"/>
          <a:ea typeface="+mn-ea"/>
          <a:cs typeface="+mn-cs"/>
        </a:defRPr>
      </a:lvl8pPr>
      <a:lvl9pPr marL="4032206" algn="l" defTabSz="1008051" rtl="0" eaLnBrk="1" latinLnBrk="0" hangingPunct="1">
        <a:defRPr sz="1984"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1.jpe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22.jpg"/><Relationship Id="rId5" Type="http://schemas.openxmlformats.org/officeDocument/2006/relationships/image" Target="../media/image30.gif"/><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1.jpe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22.jpg"/><Relationship Id="rId5" Type="http://schemas.openxmlformats.org/officeDocument/2006/relationships/image" Target="../media/image30.gif"/><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32.gif"/></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32.gif"/></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image" Target="../media/image32.gif"/><Relationship Id="rId4" Type="http://schemas.openxmlformats.org/officeDocument/2006/relationships/image" Target="../media/image33.jpg"/></Relationships>
</file>

<file path=ppt/slides/_rels/slide1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slideLayout" Target="../slideLayouts/slideLayout2.xml"/><Relationship Id="rId7" Type="http://schemas.openxmlformats.org/officeDocument/2006/relationships/image" Target="../media/image10.jpeg"/><Relationship Id="rId2" Type="http://schemas.openxmlformats.org/officeDocument/2006/relationships/video" Target="file:///C:\Users\u0112817\Box%20Sync\video%20for%20conf.avi" TargetMode="External"/><Relationship Id="rId1" Type="http://schemas.microsoft.com/office/2007/relationships/media" Target="file:///C:\Users\u0112817\Box%20Sync\video%20for%20conf.avi" TargetMode="Externa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notesSlide" Target="../notesSlides/notesSlide2.xml"/><Relationship Id="rId9"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1.jpe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22.jpg"/><Relationship Id="rId5" Type="http://schemas.openxmlformats.org/officeDocument/2006/relationships/image" Target="../media/image30.gif"/><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1.jpe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22.jpg"/><Relationship Id="rId5" Type="http://schemas.openxmlformats.org/officeDocument/2006/relationships/image" Target="../media/image30.gif"/><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6.xml"/><Relationship Id="rId4" Type="http://schemas.openxmlformats.org/officeDocument/2006/relationships/image" Target="../media/image42.jpg"/></Relationships>
</file>

<file path=ppt/slides/_rels/slide3.xml.rels><?xml version="1.0" encoding="UTF-8" standalone="yes"?>
<Relationships xmlns="http://schemas.openxmlformats.org/package/2006/relationships"><Relationship Id="rId8" Type="http://schemas.openxmlformats.org/officeDocument/2006/relationships/image" Target="../media/image17.jpeg"/><Relationship Id="rId13" Type="http://schemas.openxmlformats.org/officeDocument/2006/relationships/image" Target="../media/image22.jpg"/><Relationship Id="rId3" Type="http://schemas.openxmlformats.org/officeDocument/2006/relationships/image" Target="../media/image13.jpeg"/><Relationship Id="rId7" Type="http://schemas.openxmlformats.org/officeDocument/2006/relationships/image" Target="../media/image16.jpeg"/><Relationship Id="rId12"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5.jpeg"/><Relationship Id="rId11" Type="http://schemas.openxmlformats.org/officeDocument/2006/relationships/image" Target="../media/image20.png"/><Relationship Id="rId5" Type="http://schemas.microsoft.com/office/2007/relationships/hdphoto" Target="../media/hdphoto1.wdp"/><Relationship Id="rId10" Type="http://schemas.openxmlformats.org/officeDocument/2006/relationships/image" Target="../media/image19.emf"/><Relationship Id="rId4" Type="http://schemas.openxmlformats.org/officeDocument/2006/relationships/image" Target="../media/image14.png"/><Relationship Id="rId9" Type="http://schemas.openxmlformats.org/officeDocument/2006/relationships/image" Target="../media/image18.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9.emf"/><Relationship Id="rId7"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2.jpg"/><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image" Target="../media/image24.png"/></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7.png"/><Relationship Id="rId7" Type="http://schemas.openxmlformats.org/officeDocument/2006/relationships/image" Target="../media/image22.jp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0.gif"/><Relationship Id="rId5" Type="http://schemas.openxmlformats.org/officeDocument/2006/relationships/image" Target="../media/image29.png"/><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1.jpe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22.jpg"/><Relationship Id="rId5" Type="http://schemas.openxmlformats.org/officeDocument/2006/relationships/image" Target="../media/image30.gif"/><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1.jpe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22.jpg"/><Relationship Id="rId5" Type="http://schemas.openxmlformats.org/officeDocument/2006/relationships/image" Target="../media/image30.gif"/><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580020" y="4699145"/>
            <a:ext cx="7224729" cy="892969"/>
          </a:xfrm>
        </p:spPr>
        <p:txBody>
          <a:bodyPr/>
          <a:lstStyle/>
          <a:p>
            <a:pPr algn="ctr">
              <a:lnSpc>
                <a:spcPct val="90000"/>
              </a:lnSpc>
            </a:pPr>
            <a:r>
              <a:rPr lang="en-US" altLang="en-US" sz="2000" u="sng" dirty="0"/>
              <a:t>Christina </a:t>
            </a:r>
            <a:r>
              <a:rPr lang="en-US" altLang="en-US" sz="2000" u="sng" dirty="0" err="1" smtClean="0"/>
              <a:t>Siakati</a:t>
            </a:r>
            <a:r>
              <a:rPr lang="en-US" altLang="en-US" sz="2000" dirty="0" smtClean="0"/>
              <a:t>,  </a:t>
            </a:r>
            <a:r>
              <a:rPr lang="en-US" altLang="en-US" sz="2000" dirty="0" err="1"/>
              <a:t>Alexios</a:t>
            </a:r>
            <a:r>
              <a:rPr lang="en-US" altLang="en-US" sz="2000" dirty="0"/>
              <a:t> </a:t>
            </a:r>
            <a:r>
              <a:rPr lang="en-US" altLang="en-US" sz="2000" dirty="0" err="1" smtClean="0"/>
              <a:t>Douvalis</a:t>
            </a:r>
            <a:r>
              <a:rPr lang="en-US" altLang="en-US" sz="2000" dirty="0" smtClean="0"/>
              <a:t>, </a:t>
            </a:r>
            <a:r>
              <a:rPr lang="en-US" altLang="en-US" sz="2000" dirty="0"/>
              <a:t>Arne </a:t>
            </a:r>
            <a:r>
              <a:rPr lang="en-US" altLang="en-US" sz="2000" dirty="0" err="1" smtClean="0"/>
              <a:t>Peys</a:t>
            </a:r>
            <a:r>
              <a:rPr lang="en-US" altLang="en-US" sz="2000" dirty="0" smtClean="0"/>
              <a:t>, </a:t>
            </a:r>
            <a:r>
              <a:rPr lang="en-US" altLang="en-US" sz="2000" dirty="0" err="1"/>
              <a:t>Yiannis</a:t>
            </a:r>
            <a:r>
              <a:rPr lang="en-US" altLang="en-US" sz="2000" dirty="0"/>
              <a:t> </a:t>
            </a:r>
            <a:r>
              <a:rPr lang="en-US" altLang="en-US" sz="2000" dirty="0" err="1"/>
              <a:t>Pontikes</a:t>
            </a:r>
            <a:endParaRPr lang="en-US" altLang="en-US" sz="2000" dirty="0"/>
          </a:p>
          <a:p>
            <a:pPr algn="ctr">
              <a:lnSpc>
                <a:spcPct val="90000"/>
              </a:lnSpc>
            </a:pPr>
            <a:endParaRPr lang="en-US" altLang="en-US" sz="2000" dirty="0"/>
          </a:p>
          <a:p>
            <a:pPr algn="ctr">
              <a:lnSpc>
                <a:spcPct val="90000"/>
              </a:lnSpc>
            </a:pPr>
            <a:r>
              <a:rPr lang="en-US" altLang="en-US" sz="2000" dirty="0"/>
              <a:t>KU </a:t>
            </a:r>
            <a:r>
              <a:rPr lang="en-US" altLang="en-US" sz="2000" dirty="0" smtClean="0"/>
              <a:t>Leuven, </a:t>
            </a:r>
            <a:r>
              <a:rPr lang="en-US" altLang="en-US" sz="2000" dirty="0"/>
              <a:t>Belgium</a:t>
            </a:r>
          </a:p>
          <a:p>
            <a:pPr algn="ctr"/>
            <a:endParaRPr lang="en-US" sz="3086" dirty="0"/>
          </a:p>
        </p:txBody>
      </p:sp>
      <p:pic>
        <p:nvPicPr>
          <p:cNvPr id="7" name="Picture 6"/>
          <p:cNvPicPr>
            <a:picLocks noChangeAspect="1"/>
          </p:cNvPicPr>
          <p:nvPr/>
        </p:nvPicPr>
        <p:blipFill rotWithShape="1">
          <a:blip r:embed="rId3"/>
          <a:srcRect t="24416" b="22683"/>
          <a:stretch/>
        </p:blipFill>
        <p:spPr>
          <a:xfrm>
            <a:off x="7665372" y="332656"/>
            <a:ext cx="2381514" cy="748710"/>
          </a:xfrm>
          <a:prstGeom prst="rect">
            <a:avLst/>
          </a:prstGeom>
        </p:spPr>
      </p:pic>
      <p:sp>
        <p:nvSpPr>
          <p:cNvPr id="2" name="Rectangle 1"/>
          <p:cNvSpPr/>
          <p:nvPr/>
        </p:nvSpPr>
        <p:spPr>
          <a:xfrm>
            <a:off x="2580016" y="1950961"/>
            <a:ext cx="7302713" cy="1384995"/>
          </a:xfrm>
          <a:prstGeom prst="rect">
            <a:avLst/>
          </a:prstGeom>
        </p:spPr>
        <p:txBody>
          <a:bodyPr wrap="square">
            <a:spAutoFit/>
          </a:bodyPr>
          <a:lstStyle/>
          <a:p>
            <a:pPr algn="ctr"/>
            <a:r>
              <a:rPr lang="en-GB" sz="2800" dirty="0" smtClean="0">
                <a:solidFill>
                  <a:schemeClr val="bg1"/>
                </a:solidFill>
              </a:rPr>
              <a:t>Binary, </a:t>
            </a:r>
            <a:r>
              <a:rPr lang="en-GB" sz="2800" dirty="0">
                <a:solidFill>
                  <a:schemeClr val="bg1"/>
                </a:solidFill>
              </a:rPr>
              <a:t>ternary and quaternary Fe-rich slags: influence of Fe and Si substitution by Ca and Al on the atomic structure and reactivity</a:t>
            </a:r>
            <a:endParaRPr lang="en-US" sz="2800" dirty="0"/>
          </a:p>
        </p:txBody>
      </p:sp>
    </p:spTree>
    <p:extLst>
      <p:ext uri="{BB962C8B-B14F-4D97-AF65-F5344CB8AC3E}">
        <p14:creationId xmlns:p14="http://schemas.microsoft.com/office/powerpoint/2010/main" val="360347778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702638" y="1098843"/>
            <a:ext cx="1465466" cy="1691040"/>
            <a:chOff x="672170" y="984739"/>
            <a:chExt cx="1692504" cy="2033374"/>
          </a:xfrm>
        </p:grpSpPr>
        <p:pic>
          <p:nvPicPr>
            <p:cNvPr id="3" name="Picture 2" descr="SlagToIP.PNG"/>
            <p:cNvPicPr>
              <a:picLocks noChangeAspect="1"/>
            </p:cNvPicPr>
            <p:nvPr/>
          </p:nvPicPr>
          <p:blipFill rotWithShape="1">
            <a:blip r:embed="rId2">
              <a:extLst>
                <a:ext uri="{28A0092B-C50C-407E-A947-70E740481C1C}">
                  <a14:useLocalDpi xmlns:a14="http://schemas.microsoft.com/office/drawing/2010/main" val="0"/>
                </a:ext>
              </a:extLst>
            </a:blip>
            <a:srcRect l="26682" t="17862" r="52599" b="15161"/>
            <a:stretch/>
          </p:blipFill>
          <p:spPr>
            <a:xfrm>
              <a:off x="685800" y="984739"/>
              <a:ext cx="1554226" cy="1606061"/>
            </a:xfrm>
            <a:prstGeom prst="rect">
              <a:avLst/>
            </a:prstGeom>
          </p:spPr>
        </p:pic>
        <p:sp>
          <p:nvSpPr>
            <p:cNvPr id="4" name="TextBox 3"/>
            <p:cNvSpPr txBox="1"/>
            <p:nvPr/>
          </p:nvSpPr>
          <p:spPr>
            <a:xfrm>
              <a:off x="672170" y="2648030"/>
              <a:ext cx="1692504" cy="370083"/>
            </a:xfrm>
            <a:prstGeom prst="rect">
              <a:avLst/>
            </a:prstGeom>
            <a:noFill/>
          </p:spPr>
          <p:txBody>
            <a:bodyPr wrap="none" rtlCol="0">
              <a:spAutoFit/>
            </a:bodyPr>
            <a:lstStyle/>
            <a:p>
              <a:pPr eaLnBrk="0" fontAlgn="base" hangingPunct="0">
                <a:spcBef>
                  <a:spcPct val="0"/>
                </a:spcBef>
                <a:spcAft>
                  <a:spcPct val="0"/>
                </a:spcAft>
              </a:pPr>
              <a:r>
                <a:rPr lang="en-US" sz="1400" b="1" dirty="0">
                  <a:solidFill>
                    <a:srgbClr val="000000"/>
                  </a:solidFill>
                  <a:latin typeface="Arial" panose="020B0604020202020204" pitchFamily="34" charset="0"/>
                </a:rPr>
                <a:t>Quenched slag</a:t>
              </a:r>
              <a:endParaRPr lang="nl-BE" sz="1400" b="1" dirty="0" err="1">
                <a:solidFill>
                  <a:srgbClr val="000000"/>
                </a:solidFill>
                <a:latin typeface="Arial" panose="020B0604020202020204" pitchFamily="34" charset="0"/>
              </a:endParaRPr>
            </a:p>
          </p:txBody>
        </p:sp>
      </p:grpSp>
      <p:grpSp>
        <p:nvGrpSpPr>
          <p:cNvPr id="5" name="Group 4"/>
          <p:cNvGrpSpPr/>
          <p:nvPr/>
        </p:nvGrpSpPr>
        <p:grpSpPr>
          <a:xfrm>
            <a:off x="3388962" y="1098843"/>
            <a:ext cx="1363318" cy="1711965"/>
            <a:chOff x="685800" y="908539"/>
            <a:chExt cx="1363318" cy="1711965"/>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t="3846" r="1923"/>
            <a:stretch/>
          </p:blipFill>
          <p:spPr>
            <a:xfrm>
              <a:off x="685800" y="908539"/>
              <a:ext cx="1363318" cy="1350924"/>
            </a:xfrm>
            <a:prstGeom prst="rect">
              <a:avLst/>
            </a:prstGeom>
          </p:spPr>
        </p:pic>
        <p:sp>
          <p:nvSpPr>
            <p:cNvPr id="7" name="TextBox 6"/>
            <p:cNvSpPr txBox="1"/>
            <p:nvPr/>
          </p:nvSpPr>
          <p:spPr>
            <a:xfrm>
              <a:off x="685800" y="2312727"/>
              <a:ext cx="1249060" cy="307777"/>
            </a:xfrm>
            <a:prstGeom prst="rect">
              <a:avLst/>
            </a:prstGeom>
            <a:noFill/>
          </p:spPr>
          <p:txBody>
            <a:bodyPr wrap="none" rtlCol="0">
              <a:spAutoFit/>
            </a:bodyPr>
            <a:lstStyle/>
            <a:p>
              <a:pPr algn="ctr" eaLnBrk="0" fontAlgn="base" hangingPunct="0">
                <a:spcBef>
                  <a:spcPct val="0"/>
                </a:spcBef>
                <a:spcAft>
                  <a:spcPct val="0"/>
                </a:spcAft>
              </a:pPr>
              <a:r>
                <a:rPr lang="en-US" sz="1400" b="1" dirty="0" smtClean="0">
                  <a:solidFill>
                    <a:srgbClr val="000000"/>
                  </a:solidFill>
                  <a:latin typeface="Arial" panose="020B0604020202020204" pitchFamily="34" charset="0"/>
                </a:rPr>
                <a:t>Slag powder</a:t>
              </a:r>
              <a:endParaRPr lang="nl-BE" sz="1400" b="1" dirty="0" err="1" smtClean="0">
                <a:solidFill>
                  <a:srgbClr val="000000"/>
                </a:solidFill>
                <a:latin typeface="Arial" panose="020B0604020202020204" pitchFamily="34" charset="0"/>
              </a:endParaRPr>
            </a:p>
          </p:txBody>
        </p:sp>
      </p:grpSp>
      <p:sp>
        <p:nvSpPr>
          <p:cNvPr id="8" name="TextBox 7"/>
          <p:cNvSpPr txBox="1"/>
          <p:nvPr/>
        </p:nvSpPr>
        <p:spPr>
          <a:xfrm>
            <a:off x="4717660" y="1580168"/>
            <a:ext cx="394660" cy="523220"/>
          </a:xfrm>
          <a:prstGeom prst="rect">
            <a:avLst/>
          </a:prstGeom>
          <a:noFill/>
        </p:spPr>
        <p:txBody>
          <a:bodyPr wrap="square" rtlCol="0">
            <a:spAutoFit/>
          </a:bodyPr>
          <a:lstStyle/>
          <a:p>
            <a:pPr eaLnBrk="0" fontAlgn="base" hangingPunct="0">
              <a:spcBef>
                <a:spcPct val="0"/>
              </a:spcBef>
              <a:spcAft>
                <a:spcPct val="0"/>
              </a:spcAft>
            </a:pPr>
            <a:r>
              <a:rPr lang="en-US" sz="2800" b="1" dirty="0" smtClean="0">
                <a:solidFill>
                  <a:srgbClr val="000000"/>
                </a:solidFill>
                <a:latin typeface="Arial" panose="020B0604020202020204" pitchFamily="34" charset="0"/>
              </a:rPr>
              <a:t>+</a:t>
            </a:r>
            <a:endParaRPr lang="nl-BE" sz="2800" b="1" dirty="0" err="1" smtClean="0">
              <a:solidFill>
                <a:srgbClr val="000000"/>
              </a:solidFill>
              <a:latin typeface="Arial" panose="020B0604020202020204" pitchFamily="34" charset="0"/>
            </a:endParaRPr>
          </a:p>
        </p:txBody>
      </p:sp>
      <p:grpSp>
        <p:nvGrpSpPr>
          <p:cNvPr id="9" name="Group 8"/>
          <p:cNvGrpSpPr/>
          <p:nvPr/>
        </p:nvGrpSpPr>
        <p:grpSpPr>
          <a:xfrm>
            <a:off x="4464248" y="1194865"/>
            <a:ext cx="2683748" cy="2018111"/>
            <a:chOff x="3267222" y="1142744"/>
            <a:chExt cx="2683748" cy="2018111"/>
          </a:xfrm>
        </p:grpSpPr>
        <p:grpSp>
          <p:nvGrpSpPr>
            <p:cNvPr id="10" name="Group 9"/>
            <p:cNvGrpSpPr/>
            <p:nvPr/>
          </p:nvGrpSpPr>
          <p:grpSpPr>
            <a:xfrm>
              <a:off x="3684852" y="1142744"/>
              <a:ext cx="1792477" cy="1694667"/>
              <a:chOff x="3573864" y="902574"/>
              <a:chExt cx="1572196" cy="1552877"/>
            </a:xfrm>
          </p:grpSpPr>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28978" y="902574"/>
                <a:ext cx="1200707" cy="1215423"/>
              </a:xfrm>
              <a:prstGeom prst="rect">
                <a:avLst/>
              </a:prstGeom>
            </p:spPr>
          </p:pic>
          <p:sp>
            <p:nvSpPr>
              <p:cNvPr id="13" name="TextBox 12"/>
              <p:cNvSpPr txBox="1"/>
              <p:nvPr/>
            </p:nvSpPr>
            <p:spPr>
              <a:xfrm>
                <a:off x="3573864" y="2173425"/>
                <a:ext cx="1572196" cy="282026"/>
              </a:xfrm>
              <a:prstGeom prst="rect">
                <a:avLst/>
              </a:prstGeom>
              <a:noFill/>
            </p:spPr>
            <p:txBody>
              <a:bodyPr wrap="none" rtlCol="0">
                <a:spAutoFit/>
              </a:bodyPr>
              <a:lstStyle/>
              <a:p>
                <a:pPr algn="ctr" eaLnBrk="0" fontAlgn="base" hangingPunct="0">
                  <a:spcBef>
                    <a:spcPct val="0"/>
                  </a:spcBef>
                  <a:spcAft>
                    <a:spcPct val="0"/>
                  </a:spcAft>
                </a:pPr>
                <a:r>
                  <a:rPr lang="en-US" sz="1400" b="1" dirty="0" smtClean="0">
                    <a:solidFill>
                      <a:srgbClr val="000000"/>
                    </a:solidFill>
                    <a:latin typeface="Arial" panose="020B0604020202020204" pitchFamily="34" charset="0"/>
                  </a:rPr>
                  <a:t>Activating solution</a:t>
                </a:r>
                <a:endParaRPr lang="nl-BE" sz="1400" b="1" dirty="0" err="1" smtClean="0">
                  <a:solidFill>
                    <a:srgbClr val="000000"/>
                  </a:solidFill>
                  <a:latin typeface="Arial" panose="020B0604020202020204" pitchFamily="34" charset="0"/>
                </a:endParaRPr>
              </a:p>
            </p:txBody>
          </p:sp>
        </p:grpSp>
        <p:sp>
          <p:nvSpPr>
            <p:cNvPr id="11" name="TextBox 10"/>
            <p:cNvSpPr txBox="1"/>
            <p:nvPr/>
          </p:nvSpPr>
          <p:spPr>
            <a:xfrm>
              <a:off x="3267222" y="2853078"/>
              <a:ext cx="2683748" cy="307777"/>
            </a:xfrm>
            <a:prstGeom prst="rect">
              <a:avLst/>
            </a:prstGeom>
            <a:noFill/>
          </p:spPr>
          <p:txBody>
            <a:bodyPr wrap="none" rtlCol="0">
              <a:spAutoFit/>
            </a:bodyPr>
            <a:lstStyle/>
            <a:p>
              <a:pPr algn="ctr" eaLnBrk="0" fontAlgn="base" hangingPunct="0">
                <a:spcBef>
                  <a:spcPct val="0"/>
                </a:spcBef>
                <a:spcAft>
                  <a:spcPct val="0"/>
                </a:spcAft>
              </a:pPr>
              <a:r>
                <a:rPr lang="en-US" sz="1400" b="1" dirty="0" smtClean="0">
                  <a:solidFill>
                    <a:srgbClr val="000000"/>
                  </a:solidFill>
                  <a:latin typeface="Arial" panose="020B0604020202020204" pitchFamily="34" charset="0"/>
                </a:rPr>
                <a:t>SiO</a:t>
              </a:r>
              <a:r>
                <a:rPr lang="en-US" sz="1400" b="1" baseline="-25000" dirty="0" smtClean="0">
                  <a:solidFill>
                    <a:srgbClr val="000000"/>
                  </a:solidFill>
                  <a:latin typeface="Arial" panose="020B0604020202020204" pitchFamily="34" charset="0"/>
                </a:rPr>
                <a:t>2</a:t>
              </a:r>
              <a:r>
                <a:rPr lang="en-US" sz="1400" b="1" dirty="0" smtClean="0">
                  <a:solidFill>
                    <a:srgbClr val="000000"/>
                  </a:solidFill>
                  <a:latin typeface="Arial" panose="020B0604020202020204" pitchFamily="34" charset="0"/>
                </a:rPr>
                <a:t>/Na</a:t>
              </a:r>
              <a:r>
                <a:rPr lang="en-US" sz="1400" b="1" baseline="-25000" dirty="0" smtClean="0">
                  <a:solidFill>
                    <a:srgbClr val="000000"/>
                  </a:solidFill>
                  <a:latin typeface="Arial" panose="020B0604020202020204" pitchFamily="34" charset="0"/>
                </a:rPr>
                <a:t>2</a:t>
              </a:r>
              <a:r>
                <a:rPr lang="en-US" sz="1400" b="1" dirty="0" smtClean="0">
                  <a:solidFill>
                    <a:srgbClr val="000000"/>
                  </a:solidFill>
                  <a:latin typeface="Arial" panose="020B0604020202020204" pitchFamily="34" charset="0"/>
                </a:rPr>
                <a:t>O=1.6 - H</a:t>
              </a:r>
              <a:r>
                <a:rPr lang="en-US" sz="1400" b="1" baseline="-25000" dirty="0" smtClean="0">
                  <a:solidFill>
                    <a:srgbClr val="000000"/>
                  </a:solidFill>
                  <a:latin typeface="Arial" panose="020B0604020202020204" pitchFamily="34" charset="0"/>
                </a:rPr>
                <a:t>2</a:t>
              </a:r>
              <a:r>
                <a:rPr lang="en-US" sz="1400" b="1" dirty="0" smtClean="0">
                  <a:solidFill>
                    <a:srgbClr val="000000"/>
                  </a:solidFill>
                  <a:latin typeface="Arial" panose="020B0604020202020204" pitchFamily="34" charset="0"/>
                </a:rPr>
                <a:t>O/Na</a:t>
              </a:r>
              <a:r>
                <a:rPr lang="en-US" sz="1400" b="1" baseline="-25000" dirty="0" smtClean="0">
                  <a:solidFill>
                    <a:srgbClr val="000000"/>
                  </a:solidFill>
                  <a:latin typeface="Arial" panose="020B0604020202020204" pitchFamily="34" charset="0"/>
                </a:rPr>
                <a:t>2</a:t>
              </a:r>
              <a:r>
                <a:rPr lang="en-US" sz="1400" b="1" dirty="0" smtClean="0">
                  <a:solidFill>
                    <a:srgbClr val="000000"/>
                  </a:solidFill>
                  <a:latin typeface="Arial" panose="020B0604020202020204" pitchFamily="34" charset="0"/>
                </a:rPr>
                <a:t>O=25</a:t>
              </a:r>
              <a:endParaRPr lang="nl-BE" sz="1400" b="1" dirty="0" err="1" smtClean="0">
                <a:solidFill>
                  <a:srgbClr val="000000"/>
                </a:solidFill>
                <a:latin typeface="Arial" panose="020B0604020202020204" pitchFamily="34" charset="0"/>
              </a:endParaRPr>
            </a:p>
          </p:txBody>
        </p:sp>
      </p:grpSp>
      <p:grpSp>
        <p:nvGrpSpPr>
          <p:cNvPr id="14" name="Group 13"/>
          <p:cNvGrpSpPr/>
          <p:nvPr/>
        </p:nvGrpSpPr>
        <p:grpSpPr>
          <a:xfrm>
            <a:off x="6820459" y="1110262"/>
            <a:ext cx="1147647" cy="1787103"/>
            <a:chOff x="1435484" y="3456553"/>
            <a:chExt cx="1223910" cy="1982685"/>
          </a:xfrm>
        </p:grpSpPr>
        <p:pic>
          <p:nvPicPr>
            <p:cNvPr id="15" name="Afbeelding 5">
              <a:extLst>
                <a:ext uri="{FF2B5EF4-FFF2-40B4-BE49-F238E27FC236}">
                  <a16:creationId xmlns:a16="http://schemas.microsoft.com/office/drawing/2014/main" xmlns="" id="{350CA849-F8CD-4805-B7A4-CAD39447751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1208700" y="3683337"/>
              <a:ext cx="1677477" cy="1223910"/>
            </a:xfrm>
            <a:prstGeom prst="rect">
              <a:avLst/>
            </a:prstGeom>
          </p:spPr>
        </p:pic>
        <p:sp>
          <p:nvSpPr>
            <p:cNvPr id="16" name="TextBox 15"/>
            <p:cNvSpPr txBox="1"/>
            <p:nvPr/>
          </p:nvSpPr>
          <p:spPr>
            <a:xfrm>
              <a:off x="1719833" y="5131461"/>
              <a:ext cx="750526" cy="307777"/>
            </a:xfrm>
            <a:prstGeom prst="rect">
              <a:avLst/>
            </a:prstGeom>
            <a:noFill/>
          </p:spPr>
          <p:txBody>
            <a:bodyPr wrap="none" rtlCol="0">
              <a:spAutoFit/>
            </a:bodyPr>
            <a:lstStyle/>
            <a:p>
              <a:pPr eaLnBrk="0" fontAlgn="base" hangingPunct="0">
                <a:spcBef>
                  <a:spcPct val="0"/>
                </a:spcBef>
                <a:spcAft>
                  <a:spcPct val="0"/>
                </a:spcAft>
              </a:pPr>
              <a:r>
                <a:rPr lang="en-US" sz="1400" b="1" dirty="0" smtClean="0">
                  <a:solidFill>
                    <a:srgbClr val="000000"/>
                  </a:solidFill>
                  <a:latin typeface="Arial" panose="020B0604020202020204" pitchFamily="34" charset="0"/>
                </a:rPr>
                <a:t>Mixing</a:t>
              </a:r>
              <a:endParaRPr lang="nl-BE" sz="1400" b="1" dirty="0" err="1" smtClean="0">
                <a:solidFill>
                  <a:srgbClr val="000000"/>
                </a:solidFill>
                <a:latin typeface="Arial" panose="020B0604020202020204" pitchFamily="34" charset="0"/>
              </a:endParaRPr>
            </a:p>
          </p:txBody>
        </p:sp>
      </p:grpSp>
      <p:sp>
        <p:nvSpPr>
          <p:cNvPr id="17" name="TextBox 22"/>
          <p:cNvSpPr txBox="1">
            <a:spLocks noChangeArrowheads="1"/>
          </p:cNvSpPr>
          <p:nvPr/>
        </p:nvSpPr>
        <p:spPr bwMode="auto">
          <a:xfrm>
            <a:off x="7958980" y="1648332"/>
            <a:ext cx="39370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b="1">
                <a:solidFill>
                  <a:schemeClr val="bg2"/>
                </a:solidFill>
                <a:latin typeface="Arial" panose="020B0604020202020204" pitchFamily="34" charset="0"/>
              </a:defRPr>
            </a:lvl1pPr>
            <a:lvl2pPr marL="742950" indent="-285750">
              <a:spcBef>
                <a:spcPct val="20000"/>
              </a:spcBef>
              <a:buChar char="–"/>
              <a:defRPr sz="2800" b="1">
                <a:solidFill>
                  <a:schemeClr val="bg2"/>
                </a:solidFill>
                <a:latin typeface="Arial" panose="020B0604020202020204" pitchFamily="34" charset="0"/>
              </a:defRPr>
            </a:lvl2pPr>
            <a:lvl3pPr marL="1143000" indent="-228600">
              <a:spcBef>
                <a:spcPct val="20000"/>
              </a:spcBef>
              <a:buChar char="•"/>
              <a:defRPr sz="2400" b="1">
                <a:solidFill>
                  <a:schemeClr val="bg2"/>
                </a:solidFill>
                <a:latin typeface="Arial" panose="020B0604020202020204" pitchFamily="34" charset="0"/>
              </a:defRPr>
            </a:lvl3pPr>
            <a:lvl4pPr marL="1600200" indent="-228600">
              <a:spcBef>
                <a:spcPct val="20000"/>
              </a:spcBef>
              <a:buChar char="–"/>
              <a:defRPr sz="2000" b="1">
                <a:solidFill>
                  <a:schemeClr val="bg2"/>
                </a:solidFill>
                <a:latin typeface="Arial" panose="020B0604020202020204" pitchFamily="34" charset="0"/>
              </a:defRPr>
            </a:lvl4pPr>
            <a:lvl5pPr marL="2057400" indent="-228600">
              <a:spcBef>
                <a:spcPct val="20000"/>
              </a:spcBef>
              <a:buChar char="»"/>
              <a:defRPr sz="2000" b="1">
                <a:solidFill>
                  <a:schemeClr val="bg2"/>
                </a:solidFill>
                <a:latin typeface="Arial" panose="020B0604020202020204" pitchFamily="34" charset="0"/>
              </a:defRPr>
            </a:lvl5pPr>
            <a:lvl6pPr marL="2514600" indent="-228600" eaLnBrk="0" fontAlgn="base" hangingPunct="0">
              <a:spcBef>
                <a:spcPct val="20000"/>
              </a:spcBef>
              <a:spcAft>
                <a:spcPct val="0"/>
              </a:spcAft>
              <a:buChar char="»"/>
              <a:defRPr sz="2000" b="1">
                <a:solidFill>
                  <a:schemeClr val="bg2"/>
                </a:solidFill>
                <a:latin typeface="Arial" panose="020B0604020202020204" pitchFamily="34" charset="0"/>
              </a:defRPr>
            </a:lvl6pPr>
            <a:lvl7pPr marL="2971800" indent="-228600" eaLnBrk="0" fontAlgn="base" hangingPunct="0">
              <a:spcBef>
                <a:spcPct val="20000"/>
              </a:spcBef>
              <a:spcAft>
                <a:spcPct val="0"/>
              </a:spcAft>
              <a:buChar char="»"/>
              <a:defRPr sz="2000" b="1">
                <a:solidFill>
                  <a:schemeClr val="bg2"/>
                </a:solidFill>
                <a:latin typeface="Arial" panose="020B0604020202020204" pitchFamily="34" charset="0"/>
              </a:defRPr>
            </a:lvl7pPr>
            <a:lvl8pPr marL="3429000" indent="-228600" eaLnBrk="0" fontAlgn="base" hangingPunct="0">
              <a:spcBef>
                <a:spcPct val="20000"/>
              </a:spcBef>
              <a:spcAft>
                <a:spcPct val="0"/>
              </a:spcAft>
              <a:buChar char="»"/>
              <a:defRPr sz="2000" b="1">
                <a:solidFill>
                  <a:schemeClr val="bg2"/>
                </a:solidFill>
                <a:latin typeface="Arial" panose="020B0604020202020204" pitchFamily="34" charset="0"/>
              </a:defRPr>
            </a:lvl8pPr>
            <a:lvl9pPr marL="3886200" indent="-228600" eaLnBrk="0" fontAlgn="base" hangingPunct="0">
              <a:spcBef>
                <a:spcPct val="20000"/>
              </a:spcBef>
              <a:spcAft>
                <a:spcPct val="0"/>
              </a:spcAft>
              <a:buChar char="»"/>
              <a:defRPr sz="2000" b="1">
                <a:solidFill>
                  <a:schemeClr val="bg2"/>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nl-BE" sz="2800" b="1" i="0" u="none" strike="noStrike" kern="0" cap="none" spc="0" normalizeH="0" baseline="0" noProof="0" dirty="0">
                <a:ln>
                  <a:noFill/>
                </a:ln>
                <a:solidFill>
                  <a:srgbClr val="000000"/>
                </a:solidFill>
                <a:effectLst/>
                <a:uLnTx/>
                <a:uFillTx/>
                <a:latin typeface="Arial" panose="020B0604020202020204" pitchFamily="34" charset="0"/>
              </a:rPr>
              <a:t>=</a:t>
            </a:r>
            <a:endParaRPr kumimoji="0" lang="nl-BE" altLang="nl-BE" sz="2800" b="1" i="0" u="none" strike="noStrike" kern="0" cap="none" spc="0" normalizeH="0" baseline="0" noProof="0" dirty="0">
              <a:ln>
                <a:noFill/>
              </a:ln>
              <a:solidFill>
                <a:srgbClr val="000000"/>
              </a:solidFill>
              <a:effectLst/>
              <a:uLnTx/>
              <a:uFillTx/>
              <a:latin typeface="Arial" panose="020B0604020202020204" pitchFamily="34" charset="0"/>
            </a:endParaRPr>
          </a:p>
        </p:txBody>
      </p:sp>
      <p:grpSp>
        <p:nvGrpSpPr>
          <p:cNvPr id="18" name="Group 17"/>
          <p:cNvGrpSpPr/>
          <p:nvPr/>
        </p:nvGrpSpPr>
        <p:grpSpPr>
          <a:xfrm>
            <a:off x="8320623" y="1194865"/>
            <a:ext cx="1756307" cy="1694667"/>
            <a:chOff x="8639943" y="1160658"/>
            <a:chExt cx="1756307" cy="1694667"/>
          </a:xfrm>
        </p:grpSpPr>
        <p:pic>
          <p:nvPicPr>
            <p:cNvPr id="19" name="Picture 18"/>
            <p:cNvPicPr>
              <a:picLocks noChangeAspect="1"/>
            </p:cNvPicPr>
            <p:nvPr/>
          </p:nvPicPr>
          <p:blipFill rotWithShape="1">
            <a:blip r:embed="rId6" cstate="print">
              <a:extLst>
                <a:ext uri="{28A0092B-C50C-407E-A947-70E740481C1C}">
                  <a14:useLocalDpi xmlns:a14="http://schemas.microsoft.com/office/drawing/2010/main" val="0"/>
                </a:ext>
              </a:extLst>
            </a:blip>
            <a:srcRect l="-973" t="13333" r="5307" b="31111"/>
            <a:stretch/>
          </p:blipFill>
          <p:spPr>
            <a:xfrm>
              <a:off x="8639943" y="1160658"/>
              <a:ext cx="1678275" cy="1306745"/>
            </a:xfrm>
            <a:prstGeom prst="rect">
              <a:avLst/>
            </a:prstGeom>
            <a:ln>
              <a:noFill/>
            </a:ln>
            <a:effectLst>
              <a:softEdge rad="63500"/>
            </a:effectLst>
          </p:spPr>
        </p:pic>
        <p:sp>
          <p:nvSpPr>
            <p:cNvPr id="20" name="TextBox 19"/>
            <p:cNvSpPr txBox="1"/>
            <p:nvPr/>
          </p:nvSpPr>
          <p:spPr>
            <a:xfrm>
              <a:off x="8659877" y="2547548"/>
              <a:ext cx="1736373" cy="307777"/>
            </a:xfrm>
            <a:prstGeom prst="rect">
              <a:avLst/>
            </a:prstGeom>
            <a:noFill/>
          </p:spPr>
          <p:txBody>
            <a:bodyPr wrap="none" rtlCol="0">
              <a:spAutoFit/>
            </a:bodyPr>
            <a:lstStyle/>
            <a:p>
              <a:pPr eaLnBrk="0" fontAlgn="base" hangingPunct="0">
                <a:spcBef>
                  <a:spcPct val="0"/>
                </a:spcBef>
                <a:spcAft>
                  <a:spcPct val="0"/>
                </a:spcAft>
              </a:pPr>
              <a:r>
                <a:rPr lang="en-US" sz="1400" b="1" dirty="0" smtClean="0">
                  <a:solidFill>
                    <a:srgbClr val="000000"/>
                  </a:solidFill>
                  <a:latin typeface="Arial" panose="020B0604020202020204" pitchFamily="34" charset="0"/>
                </a:rPr>
                <a:t>Inorganic polymer</a:t>
              </a:r>
              <a:endParaRPr lang="nl-BE" sz="1400" b="1" dirty="0" err="1" smtClean="0">
                <a:solidFill>
                  <a:srgbClr val="000000"/>
                </a:solidFill>
                <a:latin typeface="Arial" panose="020B0604020202020204" pitchFamily="34" charset="0"/>
              </a:endParaRPr>
            </a:p>
          </p:txBody>
        </p:sp>
      </p:grpSp>
      <p:cxnSp>
        <p:nvCxnSpPr>
          <p:cNvPr id="22" name="Straight Arrow Connector 21"/>
          <p:cNvCxnSpPr/>
          <p:nvPr/>
        </p:nvCxnSpPr>
        <p:spPr bwMode="auto">
          <a:xfrm>
            <a:off x="6510887" y="1909475"/>
            <a:ext cx="288032" cy="0"/>
          </a:xfrm>
          <a:prstGeom prst="straightConnector1">
            <a:avLst/>
          </a:prstGeom>
          <a:noFill/>
          <a:ln w="19050" cap="flat" cmpd="sng" algn="ctr">
            <a:solidFill>
              <a:srgbClr val="321E00"/>
            </a:solidFill>
            <a:prstDash val="solid"/>
            <a:round/>
            <a:headEnd type="none" w="med" len="med"/>
            <a:tailEnd type="triangle"/>
          </a:ln>
          <a:effectLst/>
        </p:spPr>
      </p:cxnSp>
      <p:sp>
        <p:nvSpPr>
          <p:cNvPr id="24" name="Title 1"/>
          <p:cNvSpPr txBox="1">
            <a:spLocks/>
          </p:cNvSpPr>
          <p:nvPr/>
        </p:nvSpPr>
        <p:spPr>
          <a:xfrm>
            <a:off x="287784" y="140802"/>
            <a:ext cx="9187656" cy="900000"/>
          </a:xfrm>
          <a:prstGeom prst="rect">
            <a:avLst/>
          </a:prstGeom>
        </p:spPr>
        <p:txBody>
          <a:bodyPr>
            <a:normAutofit/>
          </a:bodyPr>
          <a:lstStyle>
            <a:lvl1pPr algn="l" defTabSz="1008051" rtl="0" eaLnBrk="1" latinLnBrk="0" hangingPunct="1">
              <a:spcBef>
                <a:spcPct val="0"/>
              </a:spcBef>
              <a:buNone/>
              <a:defRPr lang="nl-BE" sz="3969" kern="1200" baseline="0" dirty="0">
                <a:solidFill>
                  <a:schemeClr val="tx2"/>
                </a:solidFill>
                <a:latin typeface="Arial" pitchFamily="34" charset="0"/>
                <a:ea typeface="+mj-ea"/>
                <a:cs typeface="Arial" pitchFamily="34" charset="0"/>
              </a:defRPr>
            </a:lvl1pPr>
          </a:lstStyle>
          <a:p>
            <a:pPr algn="ctr"/>
            <a:r>
              <a:rPr lang="en-US" sz="3600" dirty="0" smtClean="0"/>
              <a:t>From slag to inorganic polymer</a:t>
            </a:r>
            <a:endParaRPr lang="en-US" sz="3600" dirty="0"/>
          </a:p>
        </p:txBody>
      </p:sp>
      <p:grpSp>
        <p:nvGrpSpPr>
          <p:cNvPr id="27" name="Group 26"/>
          <p:cNvGrpSpPr/>
          <p:nvPr/>
        </p:nvGrpSpPr>
        <p:grpSpPr>
          <a:xfrm>
            <a:off x="71760" y="1092863"/>
            <a:ext cx="1334319" cy="1716524"/>
            <a:chOff x="130833" y="1092863"/>
            <a:chExt cx="1334319" cy="1716524"/>
          </a:xfrm>
        </p:grpSpPr>
        <p:pic>
          <p:nvPicPr>
            <p:cNvPr id="26" name="Afbeelding 10">
              <a:extLst>
                <a:ext uri="{FF2B5EF4-FFF2-40B4-BE49-F238E27FC236}">
                  <a16:creationId xmlns="" xmlns:a16="http://schemas.microsoft.com/office/drawing/2014/main" id="{E500D544-3982-403B-ADBE-C540B3156A2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7414" b="14560"/>
            <a:stretch/>
          </p:blipFill>
          <p:spPr>
            <a:xfrm>
              <a:off x="130833" y="1092863"/>
              <a:ext cx="1334319" cy="1418684"/>
            </a:xfrm>
            <a:prstGeom prst="rect">
              <a:avLst/>
            </a:prstGeom>
          </p:spPr>
        </p:pic>
        <p:sp>
          <p:nvSpPr>
            <p:cNvPr id="23" name="Rectangle 22"/>
            <p:cNvSpPr/>
            <p:nvPr/>
          </p:nvSpPr>
          <p:spPr>
            <a:xfrm>
              <a:off x="302189" y="2501610"/>
              <a:ext cx="1117614" cy="307777"/>
            </a:xfrm>
            <a:prstGeom prst="rect">
              <a:avLst/>
            </a:prstGeom>
          </p:spPr>
          <p:txBody>
            <a:bodyPr wrap="none">
              <a:spAutoFit/>
            </a:bodyPr>
            <a:lstStyle/>
            <a:p>
              <a:pPr eaLnBrk="0" fontAlgn="base" hangingPunct="0">
                <a:spcBef>
                  <a:spcPct val="0"/>
                </a:spcBef>
                <a:spcAft>
                  <a:spcPct val="0"/>
                </a:spcAft>
              </a:pPr>
              <a:r>
                <a:rPr lang="en-US" sz="1400" b="1" dirty="0" smtClean="0">
                  <a:solidFill>
                    <a:srgbClr val="000000"/>
                  </a:solidFill>
                  <a:latin typeface="Arial" panose="020B0604020202020204" pitchFamily="34" charset="0"/>
                </a:rPr>
                <a:t>Quenching</a:t>
              </a:r>
              <a:endParaRPr lang="nl-BE" sz="1400" b="1" dirty="0" err="1">
                <a:solidFill>
                  <a:srgbClr val="000000"/>
                </a:solidFill>
                <a:latin typeface="Arial" panose="020B0604020202020204" pitchFamily="34" charset="0"/>
              </a:endParaRPr>
            </a:p>
          </p:txBody>
        </p:sp>
      </p:grpSp>
      <p:cxnSp>
        <p:nvCxnSpPr>
          <p:cNvPr id="31" name="Straight Arrow Connector 30"/>
          <p:cNvCxnSpPr/>
          <p:nvPr/>
        </p:nvCxnSpPr>
        <p:spPr bwMode="auto">
          <a:xfrm>
            <a:off x="3062525" y="1802205"/>
            <a:ext cx="288032" cy="0"/>
          </a:xfrm>
          <a:prstGeom prst="straightConnector1">
            <a:avLst/>
          </a:prstGeom>
          <a:noFill/>
          <a:ln w="19050" cap="flat" cmpd="sng" algn="ctr">
            <a:solidFill>
              <a:srgbClr val="321E00"/>
            </a:solidFill>
            <a:prstDash val="solid"/>
            <a:round/>
            <a:headEnd type="none" w="med" len="med"/>
            <a:tailEnd type="triangle"/>
          </a:ln>
          <a:effectLst/>
        </p:spPr>
      </p:cxnSp>
      <p:cxnSp>
        <p:nvCxnSpPr>
          <p:cNvPr id="32" name="Straight Arrow Connector 31"/>
          <p:cNvCxnSpPr/>
          <p:nvPr/>
        </p:nvCxnSpPr>
        <p:spPr bwMode="auto">
          <a:xfrm>
            <a:off x="1426408" y="1802205"/>
            <a:ext cx="288032" cy="0"/>
          </a:xfrm>
          <a:prstGeom prst="straightConnector1">
            <a:avLst/>
          </a:prstGeom>
          <a:noFill/>
          <a:ln w="19050" cap="flat" cmpd="sng" algn="ctr">
            <a:solidFill>
              <a:srgbClr val="321E00"/>
            </a:solidFill>
            <a:prstDash val="solid"/>
            <a:round/>
            <a:headEnd type="none" w="med" len="med"/>
            <a:tailEnd type="triangle"/>
          </a:ln>
          <a:effectLst/>
        </p:spPr>
      </p:cxnSp>
      <p:sp>
        <p:nvSpPr>
          <p:cNvPr id="28" name="Rectangle 27"/>
          <p:cNvSpPr/>
          <p:nvPr/>
        </p:nvSpPr>
        <p:spPr>
          <a:xfrm>
            <a:off x="8288489" y="908720"/>
            <a:ext cx="1747795" cy="1996479"/>
          </a:xfrm>
          <a:prstGeom prst="rect">
            <a:avLst/>
          </a:prstGeom>
          <a:noFill/>
          <a:ln w="28575">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9" name="TextBox 28"/>
          <p:cNvSpPr txBox="1"/>
          <p:nvPr/>
        </p:nvSpPr>
        <p:spPr>
          <a:xfrm>
            <a:off x="6962917" y="3672977"/>
            <a:ext cx="3617337" cy="646331"/>
          </a:xfrm>
          <a:prstGeom prst="rect">
            <a:avLst/>
          </a:prstGeom>
          <a:noFill/>
        </p:spPr>
        <p:txBody>
          <a:bodyPr wrap="square" rtlCol="0">
            <a:spAutoFit/>
          </a:bodyPr>
          <a:lstStyle/>
          <a:p>
            <a:pPr algn="ctr"/>
            <a:r>
              <a:rPr lang="en-US" dirty="0" smtClean="0"/>
              <a:t>Effect of composition on mechanical properties</a:t>
            </a:r>
            <a:endParaRPr lang="nl-BE" dirty="0"/>
          </a:p>
        </p:txBody>
      </p:sp>
      <p:sp>
        <p:nvSpPr>
          <p:cNvPr id="30" name="Down Arrow 29"/>
          <p:cNvSpPr/>
          <p:nvPr/>
        </p:nvSpPr>
        <p:spPr>
          <a:xfrm>
            <a:off x="8685766" y="3096987"/>
            <a:ext cx="171637" cy="432048"/>
          </a:xfrm>
          <a:prstGeom prst="downArrow">
            <a:avLst/>
          </a:prstGeom>
          <a:solidFill>
            <a:srgbClr val="116E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3" name="Down Arrow 32"/>
          <p:cNvSpPr/>
          <p:nvPr/>
        </p:nvSpPr>
        <p:spPr>
          <a:xfrm>
            <a:off x="8685765" y="4512216"/>
            <a:ext cx="171637" cy="432048"/>
          </a:xfrm>
          <a:prstGeom prst="downArrow">
            <a:avLst/>
          </a:prstGeom>
          <a:solidFill>
            <a:srgbClr val="116E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4" name="TextBox 33"/>
          <p:cNvSpPr txBox="1"/>
          <p:nvPr/>
        </p:nvSpPr>
        <p:spPr>
          <a:xfrm>
            <a:off x="7505908" y="5031393"/>
            <a:ext cx="2492990" cy="369332"/>
          </a:xfrm>
          <a:prstGeom prst="rect">
            <a:avLst/>
          </a:prstGeom>
          <a:noFill/>
        </p:spPr>
        <p:txBody>
          <a:bodyPr wrap="none" rtlCol="0">
            <a:spAutoFit/>
          </a:bodyPr>
          <a:lstStyle/>
          <a:p>
            <a:r>
              <a:rPr lang="en-US" dirty="0" smtClean="0"/>
              <a:t>Compressive strength </a:t>
            </a:r>
            <a:endParaRPr lang="nl-BE" dirty="0"/>
          </a:p>
        </p:txBody>
      </p:sp>
      <p:sp>
        <p:nvSpPr>
          <p:cNvPr id="35" name="TextBox 34"/>
          <p:cNvSpPr txBox="1"/>
          <p:nvPr/>
        </p:nvSpPr>
        <p:spPr>
          <a:xfrm>
            <a:off x="8893667" y="6581001"/>
            <a:ext cx="269626" cy="276999"/>
          </a:xfrm>
          <a:prstGeom prst="rect">
            <a:avLst/>
          </a:prstGeom>
          <a:noFill/>
        </p:spPr>
        <p:txBody>
          <a:bodyPr wrap="none" rtlCol="0">
            <a:spAutoFit/>
          </a:bodyPr>
          <a:lstStyle/>
          <a:p>
            <a:r>
              <a:rPr lang="en-US" sz="1200" dirty="0" smtClean="0">
                <a:solidFill>
                  <a:schemeClr val="bg1"/>
                </a:solidFill>
              </a:rPr>
              <a:t>4</a:t>
            </a:r>
            <a:endParaRPr lang="nl-BE" sz="1200" dirty="0">
              <a:solidFill>
                <a:schemeClr val="bg1"/>
              </a:solidFill>
            </a:endParaRPr>
          </a:p>
        </p:txBody>
      </p:sp>
    </p:spTree>
    <p:extLst>
      <p:ext uri="{BB962C8B-B14F-4D97-AF65-F5344CB8AC3E}">
        <p14:creationId xmlns:p14="http://schemas.microsoft.com/office/powerpoint/2010/main" val="383358329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702638" y="1098843"/>
            <a:ext cx="1465466" cy="1691040"/>
            <a:chOff x="672170" y="984739"/>
            <a:chExt cx="1692504" cy="2033374"/>
          </a:xfrm>
        </p:grpSpPr>
        <p:pic>
          <p:nvPicPr>
            <p:cNvPr id="3" name="Picture 2" descr="SlagToIP.PNG"/>
            <p:cNvPicPr>
              <a:picLocks noChangeAspect="1"/>
            </p:cNvPicPr>
            <p:nvPr/>
          </p:nvPicPr>
          <p:blipFill rotWithShape="1">
            <a:blip r:embed="rId2">
              <a:extLst>
                <a:ext uri="{28A0092B-C50C-407E-A947-70E740481C1C}">
                  <a14:useLocalDpi xmlns:a14="http://schemas.microsoft.com/office/drawing/2010/main" val="0"/>
                </a:ext>
              </a:extLst>
            </a:blip>
            <a:srcRect l="26682" t="17862" r="52599" b="15161"/>
            <a:stretch/>
          </p:blipFill>
          <p:spPr>
            <a:xfrm>
              <a:off x="685800" y="984739"/>
              <a:ext cx="1554226" cy="1606061"/>
            </a:xfrm>
            <a:prstGeom prst="rect">
              <a:avLst/>
            </a:prstGeom>
          </p:spPr>
        </p:pic>
        <p:sp>
          <p:nvSpPr>
            <p:cNvPr id="4" name="TextBox 3"/>
            <p:cNvSpPr txBox="1"/>
            <p:nvPr/>
          </p:nvSpPr>
          <p:spPr>
            <a:xfrm>
              <a:off x="672170" y="2648030"/>
              <a:ext cx="1692504" cy="370083"/>
            </a:xfrm>
            <a:prstGeom prst="rect">
              <a:avLst/>
            </a:prstGeom>
            <a:noFill/>
          </p:spPr>
          <p:txBody>
            <a:bodyPr wrap="none" rtlCol="0">
              <a:spAutoFit/>
            </a:bodyPr>
            <a:lstStyle/>
            <a:p>
              <a:pPr eaLnBrk="0" fontAlgn="base" hangingPunct="0">
                <a:spcBef>
                  <a:spcPct val="0"/>
                </a:spcBef>
                <a:spcAft>
                  <a:spcPct val="0"/>
                </a:spcAft>
              </a:pPr>
              <a:r>
                <a:rPr lang="en-US" sz="1400" b="1" dirty="0">
                  <a:solidFill>
                    <a:srgbClr val="000000"/>
                  </a:solidFill>
                  <a:latin typeface="Arial" panose="020B0604020202020204" pitchFamily="34" charset="0"/>
                </a:rPr>
                <a:t>Quenched slag</a:t>
              </a:r>
              <a:endParaRPr lang="nl-BE" sz="1400" b="1" dirty="0" err="1">
                <a:solidFill>
                  <a:srgbClr val="000000"/>
                </a:solidFill>
                <a:latin typeface="Arial" panose="020B0604020202020204" pitchFamily="34" charset="0"/>
              </a:endParaRPr>
            </a:p>
          </p:txBody>
        </p:sp>
      </p:grpSp>
      <p:grpSp>
        <p:nvGrpSpPr>
          <p:cNvPr id="5" name="Group 4"/>
          <p:cNvGrpSpPr/>
          <p:nvPr/>
        </p:nvGrpSpPr>
        <p:grpSpPr>
          <a:xfrm>
            <a:off x="3388962" y="1098843"/>
            <a:ext cx="1363318" cy="1711965"/>
            <a:chOff x="685800" y="908539"/>
            <a:chExt cx="1363318" cy="1711965"/>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t="3846" r="1923"/>
            <a:stretch/>
          </p:blipFill>
          <p:spPr>
            <a:xfrm>
              <a:off x="685800" y="908539"/>
              <a:ext cx="1363318" cy="1350924"/>
            </a:xfrm>
            <a:prstGeom prst="rect">
              <a:avLst/>
            </a:prstGeom>
          </p:spPr>
        </p:pic>
        <p:sp>
          <p:nvSpPr>
            <p:cNvPr id="7" name="TextBox 6"/>
            <p:cNvSpPr txBox="1"/>
            <p:nvPr/>
          </p:nvSpPr>
          <p:spPr>
            <a:xfrm>
              <a:off x="685800" y="2312727"/>
              <a:ext cx="1249060" cy="307777"/>
            </a:xfrm>
            <a:prstGeom prst="rect">
              <a:avLst/>
            </a:prstGeom>
            <a:noFill/>
          </p:spPr>
          <p:txBody>
            <a:bodyPr wrap="none" rtlCol="0">
              <a:spAutoFit/>
            </a:bodyPr>
            <a:lstStyle/>
            <a:p>
              <a:pPr algn="ctr" eaLnBrk="0" fontAlgn="base" hangingPunct="0">
                <a:spcBef>
                  <a:spcPct val="0"/>
                </a:spcBef>
                <a:spcAft>
                  <a:spcPct val="0"/>
                </a:spcAft>
              </a:pPr>
              <a:r>
                <a:rPr lang="en-US" sz="1400" b="1" dirty="0" smtClean="0">
                  <a:solidFill>
                    <a:srgbClr val="000000"/>
                  </a:solidFill>
                  <a:latin typeface="Arial" panose="020B0604020202020204" pitchFamily="34" charset="0"/>
                </a:rPr>
                <a:t>Slag powder</a:t>
              </a:r>
              <a:endParaRPr lang="nl-BE" sz="1400" b="1" dirty="0" err="1" smtClean="0">
                <a:solidFill>
                  <a:srgbClr val="000000"/>
                </a:solidFill>
                <a:latin typeface="Arial" panose="020B0604020202020204" pitchFamily="34" charset="0"/>
              </a:endParaRPr>
            </a:p>
          </p:txBody>
        </p:sp>
      </p:grpSp>
      <p:sp>
        <p:nvSpPr>
          <p:cNvPr id="8" name="TextBox 7"/>
          <p:cNvSpPr txBox="1"/>
          <p:nvPr/>
        </p:nvSpPr>
        <p:spPr>
          <a:xfrm>
            <a:off x="4717660" y="1580168"/>
            <a:ext cx="394660" cy="523220"/>
          </a:xfrm>
          <a:prstGeom prst="rect">
            <a:avLst/>
          </a:prstGeom>
          <a:noFill/>
        </p:spPr>
        <p:txBody>
          <a:bodyPr wrap="square" rtlCol="0">
            <a:spAutoFit/>
          </a:bodyPr>
          <a:lstStyle/>
          <a:p>
            <a:pPr eaLnBrk="0" fontAlgn="base" hangingPunct="0">
              <a:spcBef>
                <a:spcPct val="0"/>
              </a:spcBef>
              <a:spcAft>
                <a:spcPct val="0"/>
              </a:spcAft>
            </a:pPr>
            <a:r>
              <a:rPr lang="en-US" sz="2800" b="1" dirty="0" smtClean="0">
                <a:solidFill>
                  <a:srgbClr val="000000"/>
                </a:solidFill>
                <a:latin typeface="Arial" panose="020B0604020202020204" pitchFamily="34" charset="0"/>
              </a:rPr>
              <a:t>+</a:t>
            </a:r>
            <a:endParaRPr lang="nl-BE" sz="2800" b="1" dirty="0" err="1" smtClean="0">
              <a:solidFill>
                <a:srgbClr val="000000"/>
              </a:solidFill>
              <a:latin typeface="Arial" panose="020B0604020202020204" pitchFamily="34" charset="0"/>
            </a:endParaRPr>
          </a:p>
        </p:txBody>
      </p:sp>
      <p:grpSp>
        <p:nvGrpSpPr>
          <p:cNvPr id="9" name="Group 8"/>
          <p:cNvGrpSpPr/>
          <p:nvPr/>
        </p:nvGrpSpPr>
        <p:grpSpPr>
          <a:xfrm>
            <a:off x="4464248" y="1194865"/>
            <a:ext cx="2683748" cy="2018111"/>
            <a:chOff x="3267222" y="1142744"/>
            <a:chExt cx="2683748" cy="2018111"/>
          </a:xfrm>
        </p:grpSpPr>
        <p:grpSp>
          <p:nvGrpSpPr>
            <p:cNvPr id="10" name="Group 9"/>
            <p:cNvGrpSpPr/>
            <p:nvPr/>
          </p:nvGrpSpPr>
          <p:grpSpPr>
            <a:xfrm>
              <a:off x="3684852" y="1142744"/>
              <a:ext cx="1792477" cy="1694667"/>
              <a:chOff x="3573864" y="902574"/>
              <a:chExt cx="1572196" cy="1552877"/>
            </a:xfrm>
          </p:grpSpPr>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28978" y="902574"/>
                <a:ext cx="1200707" cy="1215423"/>
              </a:xfrm>
              <a:prstGeom prst="rect">
                <a:avLst/>
              </a:prstGeom>
            </p:spPr>
          </p:pic>
          <p:sp>
            <p:nvSpPr>
              <p:cNvPr id="13" name="TextBox 12"/>
              <p:cNvSpPr txBox="1"/>
              <p:nvPr/>
            </p:nvSpPr>
            <p:spPr>
              <a:xfrm>
                <a:off x="3573864" y="2173425"/>
                <a:ext cx="1572196" cy="282026"/>
              </a:xfrm>
              <a:prstGeom prst="rect">
                <a:avLst/>
              </a:prstGeom>
              <a:noFill/>
            </p:spPr>
            <p:txBody>
              <a:bodyPr wrap="none" rtlCol="0">
                <a:spAutoFit/>
              </a:bodyPr>
              <a:lstStyle/>
              <a:p>
                <a:pPr algn="ctr" eaLnBrk="0" fontAlgn="base" hangingPunct="0">
                  <a:spcBef>
                    <a:spcPct val="0"/>
                  </a:spcBef>
                  <a:spcAft>
                    <a:spcPct val="0"/>
                  </a:spcAft>
                </a:pPr>
                <a:r>
                  <a:rPr lang="en-US" sz="1400" b="1" dirty="0" smtClean="0">
                    <a:solidFill>
                      <a:srgbClr val="000000"/>
                    </a:solidFill>
                    <a:latin typeface="Arial" panose="020B0604020202020204" pitchFamily="34" charset="0"/>
                  </a:rPr>
                  <a:t>Activating solution</a:t>
                </a:r>
                <a:endParaRPr lang="nl-BE" sz="1400" b="1" dirty="0" err="1" smtClean="0">
                  <a:solidFill>
                    <a:srgbClr val="000000"/>
                  </a:solidFill>
                  <a:latin typeface="Arial" panose="020B0604020202020204" pitchFamily="34" charset="0"/>
                </a:endParaRPr>
              </a:p>
            </p:txBody>
          </p:sp>
        </p:grpSp>
        <p:sp>
          <p:nvSpPr>
            <p:cNvPr id="11" name="TextBox 10"/>
            <p:cNvSpPr txBox="1"/>
            <p:nvPr/>
          </p:nvSpPr>
          <p:spPr>
            <a:xfrm>
              <a:off x="3267222" y="2853078"/>
              <a:ext cx="2683748" cy="307777"/>
            </a:xfrm>
            <a:prstGeom prst="rect">
              <a:avLst/>
            </a:prstGeom>
            <a:noFill/>
          </p:spPr>
          <p:txBody>
            <a:bodyPr wrap="none" rtlCol="0">
              <a:spAutoFit/>
            </a:bodyPr>
            <a:lstStyle/>
            <a:p>
              <a:pPr algn="ctr" eaLnBrk="0" fontAlgn="base" hangingPunct="0">
                <a:spcBef>
                  <a:spcPct val="0"/>
                </a:spcBef>
                <a:spcAft>
                  <a:spcPct val="0"/>
                </a:spcAft>
              </a:pPr>
              <a:r>
                <a:rPr lang="en-US" sz="1400" b="1" dirty="0" smtClean="0">
                  <a:solidFill>
                    <a:srgbClr val="000000"/>
                  </a:solidFill>
                  <a:latin typeface="Arial" panose="020B0604020202020204" pitchFamily="34" charset="0"/>
                </a:rPr>
                <a:t>SiO</a:t>
              </a:r>
              <a:r>
                <a:rPr lang="en-US" sz="1400" b="1" baseline="-25000" dirty="0" smtClean="0">
                  <a:solidFill>
                    <a:srgbClr val="000000"/>
                  </a:solidFill>
                  <a:latin typeface="Arial" panose="020B0604020202020204" pitchFamily="34" charset="0"/>
                </a:rPr>
                <a:t>2</a:t>
              </a:r>
              <a:r>
                <a:rPr lang="en-US" sz="1400" b="1" dirty="0" smtClean="0">
                  <a:solidFill>
                    <a:srgbClr val="000000"/>
                  </a:solidFill>
                  <a:latin typeface="Arial" panose="020B0604020202020204" pitchFamily="34" charset="0"/>
                </a:rPr>
                <a:t>/Na</a:t>
              </a:r>
              <a:r>
                <a:rPr lang="en-US" sz="1400" b="1" baseline="-25000" dirty="0" smtClean="0">
                  <a:solidFill>
                    <a:srgbClr val="000000"/>
                  </a:solidFill>
                  <a:latin typeface="Arial" panose="020B0604020202020204" pitchFamily="34" charset="0"/>
                </a:rPr>
                <a:t>2</a:t>
              </a:r>
              <a:r>
                <a:rPr lang="en-US" sz="1400" b="1" dirty="0" smtClean="0">
                  <a:solidFill>
                    <a:srgbClr val="000000"/>
                  </a:solidFill>
                  <a:latin typeface="Arial" panose="020B0604020202020204" pitchFamily="34" charset="0"/>
                </a:rPr>
                <a:t>O=1.6 - H</a:t>
              </a:r>
              <a:r>
                <a:rPr lang="en-US" sz="1400" b="1" baseline="-25000" dirty="0" smtClean="0">
                  <a:solidFill>
                    <a:srgbClr val="000000"/>
                  </a:solidFill>
                  <a:latin typeface="Arial" panose="020B0604020202020204" pitchFamily="34" charset="0"/>
                </a:rPr>
                <a:t>2</a:t>
              </a:r>
              <a:r>
                <a:rPr lang="en-US" sz="1400" b="1" dirty="0" smtClean="0">
                  <a:solidFill>
                    <a:srgbClr val="000000"/>
                  </a:solidFill>
                  <a:latin typeface="Arial" panose="020B0604020202020204" pitchFamily="34" charset="0"/>
                </a:rPr>
                <a:t>O/Na</a:t>
              </a:r>
              <a:r>
                <a:rPr lang="en-US" sz="1400" b="1" baseline="-25000" dirty="0" smtClean="0">
                  <a:solidFill>
                    <a:srgbClr val="000000"/>
                  </a:solidFill>
                  <a:latin typeface="Arial" panose="020B0604020202020204" pitchFamily="34" charset="0"/>
                </a:rPr>
                <a:t>2</a:t>
              </a:r>
              <a:r>
                <a:rPr lang="en-US" sz="1400" b="1" dirty="0" smtClean="0">
                  <a:solidFill>
                    <a:srgbClr val="000000"/>
                  </a:solidFill>
                  <a:latin typeface="Arial" panose="020B0604020202020204" pitchFamily="34" charset="0"/>
                </a:rPr>
                <a:t>O=25</a:t>
              </a:r>
              <a:endParaRPr lang="nl-BE" sz="1400" b="1" dirty="0" err="1" smtClean="0">
                <a:solidFill>
                  <a:srgbClr val="000000"/>
                </a:solidFill>
                <a:latin typeface="Arial" panose="020B0604020202020204" pitchFamily="34" charset="0"/>
              </a:endParaRPr>
            </a:p>
          </p:txBody>
        </p:sp>
      </p:grpSp>
      <p:grpSp>
        <p:nvGrpSpPr>
          <p:cNvPr id="14" name="Group 13"/>
          <p:cNvGrpSpPr/>
          <p:nvPr/>
        </p:nvGrpSpPr>
        <p:grpSpPr>
          <a:xfrm>
            <a:off x="6820459" y="1110262"/>
            <a:ext cx="1147647" cy="1787103"/>
            <a:chOff x="1435484" y="3456553"/>
            <a:chExt cx="1223910" cy="1982685"/>
          </a:xfrm>
        </p:grpSpPr>
        <p:pic>
          <p:nvPicPr>
            <p:cNvPr id="15" name="Afbeelding 5">
              <a:extLst>
                <a:ext uri="{FF2B5EF4-FFF2-40B4-BE49-F238E27FC236}">
                  <a16:creationId xmlns:a16="http://schemas.microsoft.com/office/drawing/2014/main" xmlns="" id="{350CA849-F8CD-4805-B7A4-CAD39447751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1208700" y="3683337"/>
              <a:ext cx="1677477" cy="1223910"/>
            </a:xfrm>
            <a:prstGeom prst="rect">
              <a:avLst/>
            </a:prstGeom>
          </p:spPr>
        </p:pic>
        <p:sp>
          <p:nvSpPr>
            <p:cNvPr id="16" name="TextBox 15"/>
            <p:cNvSpPr txBox="1"/>
            <p:nvPr/>
          </p:nvSpPr>
          <p:spPr>
            <a:xfrm>
              <a:off x="1719833" y="5131461"/>
              <a:ext cx="750526" cy="307777"/>
            </a:xfrm>
            <a:prstGeom prst="rect">
              <a:avLst/>
            </a:prstGeom>
            <a:noFill/>
          </p:spPr>
          <p:txBody>
            <a:bodyPr wrap="none" rtlCol="0">
              <a:spAutoFit/>
            </a:bodyPr>
            <a:lstStyle/>
            <a:p>
              <a:pPr eaLnBrk="0" fontAlgn="base" hangingPunct="0">
                <a:spcBef>
                  <a:spcPct val="0"/>
                </a:spcBef>
                <a:spcAft>
                  <a:spcPct val="0"/>
                </a:spcAft>
              </a:pPr>
              <a:r>
                <a:rPr lang="en-US" sz="1400" b="1" dirty="0" smtClean="0">
                  <a:solidFill>
                    <a:srgbClr val="000000"/>
                  </a:solidFill>
                  <a:latin typeface="Arial" panose="020B0604020202020204" pitchFamily="34" charset="0"/>
                </a:rPr>
                <a:t>Mixing</a:t>
              </a:r>
              <a:endParaRPr lang="nl-BE" sz="1400" b="1" dirty="0" err="1" smtClean="0">
                <a:solidFill>
                  <a:srgbClr val="000000"/>
                </a:solidFill>
                <a:latin typeface="Arial" panose="020B0604020202020204" pitchFamily="34" charset="0"/>
              </a:endParaRPr>
            </a:p>
          </p:txBody>
        </p:sp>
      </p:grpSp>
      <p:sp>
        <p:nvSpPr>
          <p:cNvPr id="17" name="TextBox 22"/>
          <p:cNvSpPr txBox="1">
            <a:spLocks noChangeArrowheads="1"/>
          </p:cNvSpPr>
          <p:nvPr/>
        </p:nvSpPr>
        <p:spPr bwMode="auto">
          <a:xfrm>
            <a:off x="7958980" y="1648332"/>
            <a:ext cx="39370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b="1">
                <a:solidFill>
                  <a:schemeClr val="bg2"/>
                </a:solidFill>
                <a:latin typeface="Arial" panose="020B0604020202020204" pitchFamily="34" charset="0"/>
              </a:defRPr>
            </a:lvl1pPr>
            <a:lvl2pPr marL="742950" indent="-285750">
              <a:spcBef>
                <a:spcPct val="20000"/>
              </a:spcBef>
              <a:buChar char="–"/>
              <a:defRPr sz="2800" b="1">
                <a:solidFill>
                  <a:schemeClr val="bg2"/>
                </a:solidFill>
                <a:latin typeface="Arial" panose="020B0604020202020204" pitchFamily="34" charset="0"/>
              </a:defRPr>
            </a:lvl2pPr>
            <a:lvl3pPr marL="1143000" indent="-228600">
              <a:spcBef>
                <a:spcPct val="20000"/>
              </a:spcBef>
              <a:buChar char="•"/>
              <a:defRPr sz="2400" b="1">
                <a:solidFill>
                  <a:schemeClr val="bg2"/>
                </a:solidFill>
                <a:latin typeface="Arial" panose="020B0604020202020204" pitchFamily="34" charset="0"/>
              </a:defRPr>
            </a:lvl3pPr>
            <a:lvl4pPr marL="1600200" indent="-228600">
              <a:spcBef>
                <a:spcPct val="20000"/>
              </a:spcBef>
              <a:buChar char="–"/>
              <a:defRPr sz="2000" b="1">
                <a:solidFill>
                  <a:schemeClr val="bg2"/>
                </a:solidFill>
                <a:latin typeface="Arial" panose="020B0604020202020204" pitchFamily="34" charset="0"/>
              </a:defRPr>
            </a:lvl4pPr>
            <a:lvl5pPr marL="2057400" indent="-228600">
              <a:spcBef>
                <a:spcPct val="20000"/>
              </a:spcBef>
              <a:buChar char="»"/>
              <a:defRPr sz="2000" b="1">
                <a:solidFill>
                  <a:schemeClr val="bg2"/>
                </a:solidFill>
                <a:latin typeface="Arial" panose="020B0604020202020204" pitchFamily="34" charset="0"/>
              </a:defRPr>
            </a:lvl5pPr>
            <a:lvl6pPr marL="2514600" indent="-228600" eaLnBrk="0" fontAlgn="base" hangingPunct="0">
              <a:spcBef>
                <a:spcPct val="20000"/>
              </a:spcBef>
              <a:spcAft>
                <a:spcPct val="0"/>
              </a:spcAft>
              <a:buChar char="»"/>
              <a:defRPr sz="2000" b="1">
                <a:solidFill>
                  <a:schemeClr val="bg2"/>
                </a:solidFill>
                <a:latin typeface="Arial" panose="020B0604020202020204" pitchFamily="34" charset="0"/>
              </a:defRPr>
            </a:lvl6pPr>
            <a:lvl7pPr marL="2971800" indent="-228600" eaLnBrk="0" fontAlgn="base" hangingPunct="0">
              <a:spcBef>
                <a:spcPct val="20000"/>
              </a:spcBef>
              <a:spcAft>
                <a:spcPct val="0"/>
              </a:spcAft>
              <a:buChar char="»"/>
              <a:defRPr sz="2000" b="1">
                <a:solidFill>
                  <a:schemeClr val="bg2"/>
                </a:solidFill>
                <a:latin typeface="Arial" panose="020B0604020202020204" pitchFamily="34" charset="0"/>
              </a:defRPr>
            </a:lvl7pPr>
            <a:lvl8pPr marL="3429000" indent="-228600" eaLnBrk="0" fontAlgn="base" hangingPunct="0">
              <a:spcBef>
                <a:spcPct val="20000"/>
              </a:spcBef>
              <a:spcAft>
                <a:spcPct val="0"/>
              </a:spcAft>
              <a:buChar char="»"/>
              <a:defRPr sz="2000" b="1">
                <a:solidFill>
                  <a:schemeClr val="bg2"/>
                </a:solidFill>
                <a:latin typeface="Arial" panose="020B0604020202020204" pitchFamily="34" charset="0"/>
              </a:defRPr>
            </a:lvl8pPr>
            <a:lvl9pPr marL="3886200" indent="-228600" eaLnBrk="0" fontAlgn="base" hangingPunct="0">
              <a:spcBef>
                <a:spcPct val="20000"/>
              </a:spcBef>
              <a:spcAft>
                <a:spcPct val="0"/>
              </a:spcAft>
              <a:buChar char="»"/>
              <a:defRPr sz="2000" b="1">
                <a:solidFill>
                  <a:schemeClr val="bg2"/>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nl-BE" sz="2800" b="1" i="0" u="none" strike="noStrike" kern="0" cap="none" spc="0" normalizeH="0" baseline="0" noProof="0" dirty="0">
                <a:ln>
                  <a:noFill/>
                </a:ln>
                <a:solidFill>
                  <a:srgbClr val="000000"/>
                </a:solidFill>
                <a:effectLst/>
                <a:uLnTx/>
                <a:uFillTx/>
                <a:latin typeface="Arial" panose="020B0604020202020204" pitchFamily="34" charset="0"/>
              </a:rPr>
              <a:t>=</a:t>
            </a:r>
            <a:endParaRPr kumimoji="0" lang="nl-BE" altLang="nl-BE" sz="2800" b="1" i="0" u="none" strike="noStrike" kern="0" cap="none" spc="0" normalizeH="0" baseline="0" noProof="0" dirty="0">
              <a:ln>
                <a:noFill/>
              </a:ln>
              <a:solidFill>
                <a:srgbClr val="000000"/>
              </a:solidFill>
              <a:effectLst/>
              <a:uLnTx/>
              <a:uFillTx/>
              <a:latin typeface="Arial" panose="020B0604020202020204" pitchFamily="34" charset="0"/>
            </a:endParaRPr>
          </a:p>
        </p:txBody>
      </p:sp>
      <p:grpSp>
        <p:nvGrpSpPr>
          <p:cNvPr id="18" name="Group 17"/>
          <p:cNvGrpSpPr/>
          <p:nvPr/>
        </p:nvGrpSpPr>
        <p:grpSpPr>
          <a:xfrm>
            <a:off x="8320623" y="1194865"/>
            <a:ext cx="1831429" cy="1686525"/>
            <a:chOff x="8639943" y="1160658"/>
            <a:chExt cx="1831429" cy="1686525"/>
          </a:xfrm>
        </p:grpSpPr>
        <p:pic>
          <p:nvPicPr>
            <p:cNvPr id="19" name="Picture 18"/>
            <p:cNvPicPr>
              <a:picLocks noChangeAspect="1"/>
            </p:cNvPicPr>
            <p:nvPr/>
          </p:nvPicPr>
          <p:blipFill rotWithShape="1">
            <a:blip r:embed="rId6" cstate="print">
              <a:extLst>
                <a:ext uri="{28A0092B-C50C-407E-A947-70E740481C1C}">
                  <a14:useLocalDpi xmlns:a14="http://schemas.microsoft.com/office/drawing/2010/main" val="0"/>
                </a:ext>
              </a:extLst>
            </a:blip>
            <a:srcRect l="-973" t="13333" r="5307" b="31111"/>
            <a:stretch/>
          </p:blipFill>
          <p:spPr>
            <a:xfrm>
              <a:off x="8639943" y="1160658"/>
              <a:ext cx="1678275" cy="1306745"/>
            </a:xfrm>
            <a:prstGeom prst="rect">
              <a:avLst/>
            </a:prstGeom>
            <a:ln>
              <a:noFill/>
            </a:ln>
            <a:effectLst>
              <a:softEdge rad="63500"/>
            </a:effectLst>
          </p:spPr>
        </p:pic>
        <p:sp>
          <p:nvSpPr>
            <p:cNvPr id="20" name="TextBox 19"/>
            <p:cNvSpPr txBox="1"/>
            <p:nvPr/>
          </p:nvSpPr>
          <p:spPr>
            <a:xfrm>
              <a:off x="8734999" y="2539406"/>
              <a:ext cx="1736373" cy="307777"/>
            </a:xfrm>
            <a:prstGeom prst="rect">
              <a:avLst/>
            </a:prstGeom>
            <a:noFill/>
          </p:spPr>
          <p:txBody>
            <a:bodyPr wrap="none" rtlCol="0">
              <a:spAutoFit/>
            </a:bodyPr>
            <a:lstStyle/>
            <a:p>
              <a:pPr eaLnBrk="0" fontAlgn="base" hangingPunct="0">
                <a:spcBef>
                  <a:spcPct val="0"/>
                </a:spcBef>
                <a:spcAft>
                  <a:spcPct val="0"/>
                </a:spcAft>
              </a:pPr>
              <a:r>
                <a:rPr lang="en-US" sz="1400" b="1" dirty="0" smtClean="0">
                  <a:solidFill>
                    <a:srgbClr val="000000"/>
                  </a:solidFill>
                  <a:latin typeface="Arial" panose="020B0604020202020204" pitchFamily="34" charset="0"/>
                </a:rPr>
                <a:t>Inorganic polymer</a:t>
              </a:r>
              <a:endParaRPr lang="nl-BE" sz="1400" b="1" dirty="0" err="1" smtClean="0">
                <a:solidFill>
                  <a:srgbClr val="000000"/>
                </a:solidFill>
                <a:latin typeface="Arial" panose="020B0604020202020204" pitchFamily="34" charset="0"/>
              </a:endParaRPr>
            </a:p>
          </p:txBody>
        </p:sp>
      </p:grpSp>
      <p:cxnSp>
        <p:nvCxnSpPr>
          <p:cNvPr id="22" name="Straight Arrow Connector 21"/>
          <p:cNvCxnSpPr/>
          <p:nvPr/>
        </p:nvCxnSpPr>
        <p:spPr bwMode="auto">
          <a:xfrm>
            <a:off x="6510887" y="1909475"/>
            <a:ext cx="288032" cy="0"/>
          </a:xfrm>
          <a:prstGeom prst="straightConnector1">
            <a:avLst/>
          </a:prstGeom>
          <a:noFill/>
          <a:ln w="19050" cap="flat" cmpd="sng" algn="ctr">
            <a:solidFill>
              <a:srgbClr val="321E00"/>
            </a:solidFill>
            <a:prstDash val="solid"/>
            <a:round/>
            <a:headEnd type="none" w="med" len="med"/>
            <a:tailEnd type="triangle"/>
          </a:ln>
          <a:effectLst/>
        </p:spPr>
      </p:cxnSp>
      <p:sp>
        <p:nvSpPr>
          <p:cNvPr id="24" name="Title 1"/>
          <p:cNvSpPr txBox="1">
            <a:spLocks/>
          </p:cNvSpPr>
          <p:nvPr/>
        </p:nvSpPr>
        <p:spPr>
          <a:xfrm>
            <a:off x="287784" y="140802"/>
            <a:ext cx="9187656" cy="900000"/>
          </a:xfrm>
          <a:prstGeom prst="rect">
            <a:avLst/>
          </a:prstGeom>
        </p:spPr>
        <p:txBody>
          <a:bodyPr>
            <a:normAutofit/>
          </a:bodyPr>
          <a:lstStyle>
            <a:lvl1pPr algn="l" defTabSz="1008051" rtl="0" eaLnBrk="1" latinLnBrk="0" hangingPunct="1">
              <a:spcBef>
                <a:spcPct val="0"/>
              </a:spcBef>
              <a:buNone/>
              <a:defRPr lang="nl-BE" sz="3969" kern="1200" baseline="0" dirty="0">
                <a:solidFill>
                  <a:schemeClr val="tx2"/>
                </a:solidFill>
                <a:latin typeface="Arial" pitchFamily="34" charset="0"/>
                <a:ea typeface="+mj-ea"/>
                <a:cs typeface="Arial" pitchFamily="34" charset="0"/>
              </a:defRPr>
            </a:lvl1pPr>
          </a:lstStyle>
          <a:p>
            <a:pPr algn="ctr"/>
            <a:r>
              <a:rPr lang="en-US" sz="3600" dirty="0" smtClean="0"/>
              <a:t>From slag to inorganic polymer</a:t>
            </a:r>
            <a:endParaRPr lang="en-US" sz="3600" dirty="0"/>
          </a:p>
        </p:txBody>
      </p:sp>
      <p:grpSp>
        <p:nvGrpSpPr>
          <p:cNvPr id="27" name="Group 26"/>
          <p:cNvGrpSpPr/>
          <p:nvPr/>
        </p:nvGrpSpPr>
        <p:grpSpPr>
          <a:xfrm>
            <a:off x="71760" y="1092863"/>
            <a:ext cx="1334319" cy="1716524"/>
            <a:chOff x="130833" y="1092863"/>
            <a:chExt cx="1334319" cy="1716524"/>
          </a:xfrm>
        </p:grpSpPr>
        <p:pic>
          <p:nvPicPr>
            <p:cNvPr id="26" name="Afbeelding 10">
              <a:extLst>
                <a:ext uri="{FF2B5EF4-FFF2-40B4-BE49-F238E27FC236}">
                  <a16:creationId xmlns="" xmlns:a16="http://schemas.microsoft.com/office/drawing/2014/main" id="{E500D544-3982-403B-ADBE-C540B3156A2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7414" b="14560"/>
            <a:stretch/>
          </p:blipFill>
          <p:spPr>
            <a:xfrm>
              <a:off x="130833" y="1092863"/>
              <a:ext cx="1334319" cy="1418684"/>
            </a:xfrm>
            <a:prstGeom prst="rect">
              <a:avLst/>
            </a:prstGeom>
          </p:spPr>
        </p:pic>
        <p:sp>
          <p:nvSpPr>
            <p:cNvPr id="23" name="Rectangle 22"/>
            <p:cNvSpPr/>
            <p:nvPr/>
          </p:nvSpPr>
          <p:spPr>
            <a:xfrm>
              <a:off x="302189" y="2501610"/>
              <a:ext cx="1117614" cy="307777"/>
            </a:xfrm>
            <a:prstGeom prst="rect">
              <a:avLst/>
            </a:prstGeom>
          </p:spPr>
          <p:txBody>
            <a:bodyPr wrap="none">
              <a:spAutoFit/>
            </a:bodyPr>
            <a:lstStyle/>
            <a:p>
              <a:pPr eaLnBrk="0" fontAlgn="base" hangingPunct="0">
                <a:spcBef>
                  <a:spcPct val="0"/>
                </a:spcBef>
                <a:spcAft>
                  <a:spcPct val="0"/>
                </a:spcAft>
              </a:pPr>
              <a:r>
                <a:rPr lang="en-US" sz="1400" b="1" dirty="0" smtClean="0">
                  <a:solidFill>
                    <a:srgbClr val="000000"/>
                  </a:solidFill>
                  <a:latin typeface="Arial" panose="020B0604020202020204" pitchFamily="34" charset="0"/>
                </a:rPr>
                <a:t>Quenching</a:t>
              </a:r>
              <a:endParaRPr lang="nl-BE" sz="1400" b="1" dirty="0" err="1">
                <a:solidFill>
                  <a:srgbClr val="000000"/>
                </a:solidFill>
                <a:latin typeface="Arial" panose="020B0604020202020204" pitchFamily="34" charset="0"/>
              </a:endParaRPr>
            </a:p>
          </p:txBody>
        </p:sp>
      </p:grpSp>
      <p:cxnSp>
        <p:nvCxnSpPr>
          <p:cNvPr id="31" name="Straight Arrow Connector 30"/>
          <p:cNvCxnSpPr/>
          <p:nvPr/>
        </p:nvCxnSpPr>
        <p:spPr bwMode="auto">
          <a:xfrm>
            <a:off x="3062525" y="1802205"/>
            <a:ext cx="288032" cy="0"/>
          </a:xfrm>
          <a:prstGeom prst="straightConnector1">
            <a:avLst/>
          </a:prstGeom>
          <a:noFill/>
          <a:ln w="19050" cap="flat" cmpd="sng" algn="ctr">
            <a:solidFill>
              <a:srgbClr val="321E00"/>
            </a:solidFill>
            <a:prstDash val="solid"/>
            <a:round/>
            <a:headEnd type="none" w="med" len="med"/>
            <a:tailEnd type="triangle"/>
          </a:ln>
          <a:effectLst/>
        </p:spPr>
      </p:cxnSp>
      <p:cxnSp>
        <p:nvCxnSpPr>
          <p:cNvPr id="32" name="Straight Arrow Connector 31"/>
          <p:cNvCxnSpPr/>
          <p:nvPr/>
        </p:nvCxnSpPr>
        <p:spPr bwMode="auto">
          <a:xfrm>
            <a:off x="1426408" y="1802205"/>
            <a:ext cx="288032" cy="0"/>
          </a:xfrm>
          <a:prstGeom prst="straightConnector1">
            <a:avLst/>
          </a:prstGeom>
          <a:noFill/>
          <a:ln w="19050" cap="flat" cmpd="sng" algn="ctr">
            <a:solidFill>
              <a:srgbClr val="321E00"/>
            </a:solidFill>
            <a:prstDash val="solid"/>
            <a:round/>
            <a:headEnd type="none" w="med" len="med"/>
            <a:tailEnd type="triangle"/>
          </a:ln>
          <a:effectLst/>
        </p:spPr>
      </p:cxnSp>
      <p:sp>
        <p:nvSpPr>
          <p:cNvPr id="33" name="Rectangle 32"/>
          <p:cNvSpPr/>
          <p:nvPr/>
        </p:nvSpPr>
        <p:spPr>
          <a:xfrm>
            <a:off x="3224478" y="908720"/>
            <a:ext cx="1669876" cy="2018076"/>
          </a:xfrm>
          <a:prstGeom prst="rect">
            <a:avLst/>
          </a:prstGeom>
          <a:noFill/>
          <a:ln w="28575">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4" name="TextBox 33"/>
          <p:cNvSpPr txBox="1"/>
          <p:nvPr/>
        </p:nvSpPr>
        <p:spPr>
          <a:xfrm>
            <a:off x="1829325" y="3755458"/>
            <a:ext cx="4579139" cy="369332"/>
          </a:xfrm>
          <a:prstGeom prst="rect">
            <a:avLst/>
          </a:prstGeom>
          <a:noFill/>
        </p:spPr>
        <p:txBody>
          <a:bodyPr wrap="none" rtlCol="0">
            <a:spAutoFit/>
          </a:bodyPr>
          <a:lstStyle/>
          <a:p>
            <a:r>
              <a:rPr lang="en-US" dirty="0" smtClean="0"/>
              <a:t>Effect of composition on the </a:t>
            </a:r>
            <a:r>
              <a:rPr lang="en-US" dirty="0" err="1" smtClean="0"/>
              <a:t>nano</a:t>
            </a:r>
            <a:r>
              <a:rPr lang="en-US" dirty="0" smtClean="0"/>
              <a:t>-structure</a:t>
            </a:r>
            <a:endParaRPr lang="nl-BE" dirty="0"/>
          </a:p>
        </p:txBody>
      </p:sp>
      <p:sp>
        <p:nvSpPr>
          <p:cNvPr id="35" name="Down Arrow 34"/>
          <p:cNvSpPr/>
          <p:nvPr/>
        </p:nvSpPr>
        <p:spPr>
          <a:xfrm>
            <a:off x="3973597" y="3197057"/>
            <a:ext cx="171637" cy="432048"/>
          </a:xfrm>
          <a:prstGeom prst="downArrow">
            <a:avLst/>
          </a:prstGeom>
          <a:solidFill>
            <a:srgbClr val="116E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6" name="Down Arrow 35"/>
          <p:cNvSpPr/>
          <p:nvPr/>
        </p:nvSpPr>
        <p:spPr>
          <a:xfrm>
            <a:off x="3947257" y="4226576"/>
            <a:ext cx="171637" cy="432048"/>
          </a:xfrm>
          <a:prstGeom prst="downArrow">
            <a:avLst/>
          </a:prstGeom>
          <a:solidFill>
            <a:srgbClr val="116E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7" name="TextBox 36"/>
          <p:cNvSpPr txBox="1"/>
          <p:nvPr/>
        </p:nvSpPr>
        <p:spPr>
          <a:xfrm>
            <a:off x="2723152" y="4928343"/>
            <a:ext cx="2749471" cy="369332"/>
          </a:xfrm>
          <a:prstGeom prst="rect">
            <a:avLst/>
          </a:prstGeom>
          <a:noFill/>
        </p:spPr>
        <p:txBody>
          <a:bodyPr wrap="none" rtlCol="0">
            <a:spAutoFit/>
          </a:bodyPr>
          <a:lstStyle/>
          <a:p>
            <a:r>
              <a:rPr lang="en-US" dirty="0" err="1" smtClean="0"/>
              <a:t>Mössbauer</a:t>
            </a:r>
            <a:r>
              <a:rPr lang="en-US" dirty="0" smtClean="0"/>
              <a:t> spectroscopy</a:t>
            </a:r>
            <a:endParaRPr lang="nl-BE" dirty="0"/>
          </a:p>
        </p:txBody>
      </p:sp>
      <p:sp>
        <p:nvSpPr>
          <p:cNvPr id="38" name="TextBox 37"/>
          <p:cNvSpPr txBox="1"/>
          <p:nvPr/>
        </p:nvSpPr>
        <p:spPr>
          <a:xfrm>
            <a:off x="8893667" y="6581001"/>
            <a:ext cx="269626" cy="276999"/>
          </a:xfrm>
          <a:prstGeom prst="rect">
            <a:avLst/>
          </a:prstGeom>
          <a:noFill/>
        </p:spPr>
        <p:txBody>
          <a:bodyPr wrap="none" rtlCol="0">
            <a:spAutoFit/>
          </a:bodyPr>
          <a:lstStyle/>
          <a:p>
            <a:r>
              <a:rPr lang="en-US" sz="1200" dirty="0" smtClean="0">
                <a:solidFill>
                  <a:schemeClr val="bg1"/>
                </a:solidFill>
              </a:rPr>
              <a:t>4</a:t>
            </a:r>
            <a:endParaRPr lang="nl-BE" sz="1200" dirty="0">
              <a:solidFill>
                <a:schemeClr val="bg1"/>
              </a:solidFill>
            </a:endParaRPr>
          </a:p>
        </p:txBody>
      </p:sp>
    </p:spTree>
    <p:extLst>
      <p:ext uri="{BB962C8B-B14F-4D97-AF65-F5344CB8AC3E}">
        <p14:creationId xmlns:p14="http://schemas.microsoft.com/office/powerpoint/2010/main" val="338481065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7824" y="-171400"/>
            <a:ext cx="9187656" cy="900000"/>
          </a:xfrm>
        </p:spPr>
        <p:txBody>
          <a:bodyPr>
            <a:normAutofit/>
          </a:bodyPr>
          <a:lstStyle/>
          <a:p>
            <a:r>
              <a:rPr lang="en-US" sz="3600" dirty="0" smtClean="0"/>
              <a:t>Environment of Fe ions on slag structure</a:t>
            </a:r>
            <a:endParaRPr lang="nl-BE" sz="3600" dirty="0"/>
          </a:p>
        </p:txBody>
      </p:sp>
      <p:sp>
        <p:nvSpPr>
          <p:cNvPr id="12" name="TextBox 11"/>
          <p:cNvSpPr txBox="1"/>
          <p:nvPr/>
        </p:nvSpPr>
        <p:spPr>
          <a:xfrm>
            <a:off x="821617" y="1267772"/>
            <a:ext cx="3252814" cy="369332"/>
          </a:xfrm>
          <a:prstGeom prst="rect">
            <a:avLst/>
          </a:prstGeom>
          <a:noFill/>
        </p:spPr>
        <p:txBody>
          <a:bodyPr wrap="none" rtlCol="0">
            <a:spAutoFit/>
          </a:bodyPr>
          <a:lstStyle/>
          <a:p>
            <a:r>
              <a:rPr lang="en-US" baseline="30000" dirty="0" smtClean="0"/>
              <a:t>57</a:t>
            </a:r>
            <a:r>
              <a:rPr lang="en-US" dirty="0" smtClean="0"/>
              <a:t>Fe </a:t>
            </a:r>
            <a:r>
              <a:rPr lang="en-US" dirty="0" err="1" smtClean="0"/>
              <a:t>Mössbauer</a:t>
            </a:r>
            <a:r>
              <a:rPr lang="en-US" dirty="0" smtClean="0"/>
              <a:t> spectroscopy</a:t>
            </a:r>
            <a:endParaRPr lang="nl-BE" dirty="0"/>
          </a:p>
        </p:txBody>
      </p:sp>
      <p:sp>
        <p:nvSpPr>
          <p:cNvPr id="6" name="TextBox 5"/>
          <p:cNvSpPr txBox="1"/>
          <p:nvPr/>
        </p:nvSpPr>
        <p:spPr>
          <a:xfrm>
            <a:off x="8893667" y="6581001"/>
            <a:ext cx="269626" cy="276999"/>
          </a:xfrm>
          <a:prstGeom prst="rect">
            <a:avLst/>
          </a:prstGeom>
          <a:noFill/>
        </p:spPr>
        <p:txBody>
          <a:bodyPr wrap="none" rtlCol="0">
            <a:spAutoFit/>
          </a:bodyPr>
          <a:lstStyle/>
          <a:p>
            <a:r>
              <a:rPr lang="en-US" sz="1200" dirty="0" smtClean="0">
                <a:solidFill>
                  <a:schemeClr val="bg1"/>
                </a:solidFill>
              </a:rPr>
              <a:t>5</a:t>
            </a:r>
            <a:endParaRPr lang="nl-BE" sz="1200" dirty="0">
              <a:solidFill>
                <a:schemeClr val="bg1"/>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2655" y="2795636"/>
            <a:ext cx="4014992" cy="1656184"/>
          </a:xfrm>
          <a:prstGeom prst="rect">
            <a:avLst/>
          </a:prstGeom>
        </p:spPr>
      </p:pic>
      <p:sp>
        <p:nvSpPr>
          <p:cNvPr id="7" name="Rectangle 6"/>
          <p:cNvSpPr/>
          <p:nvPr/>
        </p:nvSpPr>
        <p:spPr>
          <a:xfrm>
            <a:off x="22393" y="6422292"/>
            <a:ext cx="5418049" cy="230832"/>
          </a:xfrm>
          <a:prstGeom prst="rect">
            <a:avLst/>
          </a:prstGeom>
        </p:spPr>
        <p:txBody>
          <a:bodyPr wrap="square">
            <a:spAutoFit/>
          </a:bodyPr>
          <a:lstStyle/>
          <a:p>
            <a:r>
              <a:rPr lang="nl-BE" sz="900" dirty="0">
                <a:solidFill>
                  <a:schemeClr val="bg1"/>
                </a:solidFill>
              </a:rPr>
              <a:t>http://www.rsc.org/membership/networking/interestgroups/mossbauerspect/intropart1.asp</a:t>
            </a:r>
          </a:p>
        </p:txBody>
      </p:sp>
      <p:sp>
        <p:nvSpPr>
          <p:cNvPr id="9" name="Down Arrow 8"/>
          <p:cNvSpPr/>
          <p:nvPr/>
        </p:nvSpPr>
        <p:spPr>
          <a:xfrm>
            <a:off x="2232000" y="1996256"/>
            <a:ext cx="216024" cy="360040"/>
          </a:xfrm>
          <a:prstGeom prst="downArrow">
            <a:avLst/>
          </a:prstGeom>
          <a:solidFill>
            <a:srgbClr val="116E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133578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7" grpId="0"/>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7824" y="-171400"/>
            <a:ext cx="9187656" cy="900000"/>
          </a:xfrm>
        </p:spPr>
        <p:txBody>
          <a:bodyPr>
            <a:normAutofit/>
          </a:bodyPr>
          <a:lstStyle/>
          <a:p>
            <a:r>
              <a:rPr lang="en-US" sz="3600" dirty="0" smtClean="0"/>
              <a:t>Environment of Fe ions on slag structure</a:t>
            </a:r>
            <a:endParaRPr lang="nl-BE" sz="3600" dirty="0"/>
          </a:p>
        </p:txBody>
      </p:sp>
      <p:sp>
        <p:nvSpPr>
          <p:cNvPr id="7" name="Rectangle 6"/>
          <p:cNvSpPr/>
          <p:nvPr/>
        </p:nvSpPr>
        <p:spPr>
          <a:xfrm>
            <a:off x="22393" y="6422292"/>
            <a:ext cx="5418049" cy="230832"/>
          </a:xfrm>
          <a:prstGeom prst="rect">
            <a:avLst/>
          </a:prstGeom>
        </p:spPr>
        <p:txBody>
          <a:bodyPr wrap="square">
            <a:spAutoFit/>
          </a:bodyPr>
          <a:lstStyle/>
          <a:p>
            <a:r>
              <a:rPr lang="nl-BE" sz="900" dirty="0">
                <a:solidFill>
                  <a:schemeClr val="bg1"/>
                </a:solidFill>
              </a:rPr>
              <a:t>http://www.rsc.org/membership/networking/interestgroups/mossbauerspect/intropart1.asp</a:t>
            </a:r>
          </a:p>
        </p:txBody>
      </p:sp>
      <p:sp>
        <p:nvSpPr>
          <p:cNvPr id="89" name="Rectangle 88"/>
          <p:cNvSpPr/>
          <p:nvPr/>
        </p:nvSpPr>
        <p:spPr>
          <a:xfrm>
            <a:off x="22393" y="6596390"/>
            <a:ext cx="5038725" cy="230832"/>
          </a:xfrm>
          <a:prstGeom prst="rect">
            <a:avLst/>
          </a:prstGeom>
        </p:spPr>
        <p:txBody>
          <a:bodyPr>
            <a:spAutoFit/>
          </a:bodyPr>
          <a:lstStyle/>
          <a:p>
            <a:r>
              <a:rPr lang="nl-BE" sz="900" dirty="0">
                <a:solidFill>
                  <a:schemeClr val="bg1"/>
                </a:solidFill>
              </a:rPr>
              <a:t>https://serc.carleton.edu/msu_nanotech/methods/mossbauer.html</a:t>
            </a:r>
          </a:p>
        </p:txBody>
      </p:sp>
      <p:sp>
        <p:nvSpPr>
          <p:cNvPr id="90" name="TextBox 89"/>
          <p:cNvSpPr txBox="1"/>
          <p:nvPr/>
        </p:nvSpPr>
        <p:spPr>
          <a:xfrm>
            <a:off x="5061118" y="1222128"/>
            <a:ext cx="4865434" cy="369332"/>
          </a:xfrm>
          <a:prstGeom prst="rect">
            <a:avLst/>
          </a:prstGeom>
          <a:noFill/>
        </p:spPr>
        <p:txBody>
          <a:bodyPr wrap="none" rtlCol="0">
            <a:spAutoFit/>
          </a:bodyPr>
          <a:lstStyle/>
          <a:p>
            <a:r>
              <a:rPr lang="en-US" dirty="0" smtClean="0"/>
              <a:t>Hyperfine interactions-</a:t>
            </a:r>
            <a:r>
              <a:rPr lang="en-US" dirty="0" err="1" smtClean="0"/>
              <a:t>Mössbauer</a:t>
            </a:r>
            <a:r>
              <a:rPr lang="en-US" dirty="0" smtClean="0"/>
              <a:t> parameters</a:t>
            </a:r>
            <a:endParaRPr lang="nl-BE" dirty="0"/>
          </a:p>
        </p:txBody>
      </p:sp>
      <p:pic>
        <p:nvPicPr>
          <p:cNvPr id="13" name="Picture 12"/>
          <p:cNvPicPr>
            <a:picLocks noChangeAspect="1"/>
          </p:cNvPicPr>
          <p:nvPr/>
        </p:nvPicPr>
        <p:blipFill rotWithShape="1">
          <a:blip r:embed="rId3">
            <a:extLst>
              <a:ext uri="{28A0092B-C50C-407E-A947-70E740481C1C}">
                <a14:useLocalDpi xmlns:a14="http://schemas.microsoft.com/office/drawing/2010/main" val="0"/>
              </a:ext>
            </a:extLst>
          </a:blip>
          <a:srcRect r="68635"/>
          <a:stretch/>
        </p:blipFill>
        <p:spPr>
          <a:xfrm>
            <a:off x="5234468" y="2084988"/>
            <a:ext cx="1491362" cy="3158555"/>
          </a:xfrm>
          <a:prstGeom prst="rect">
            <a:avLst/>
          </a:prstGeom>
        </p:spPr>
      </p:pic>
      <p:sp>
        <p:nvSpPr>
          <p:cNvPr id="14" name="TextBox 13"/>
          <p:cNvSpPr txBox="1"/>
          <p:nvPr/>
        </p:nvSpPr>
        <p:spPr>
          <a:xfrm>
            <a:off x="5842167" y="5512255"/>
            <a:ext cx="870751" cy="584775"/>
          </a:xfrm>
          <a:prstGeom prst="rect">
            <a:avLst/>
          </a:prstGeom>
          <a:noFill/>
        </p:spPr>
        <p:txBody>
          <a:bodyPr wrap="none" rtlCol="0">
            <a:spAutoFit/>
          </a:bodyPr>
          <a:lstStyle/>
          <a:p>
            <a:pPr algn="ctr"/>
            <a:r>
              <a:rPr lang="en-US" sz="1600" dirty="0" smtClean="0">
                <a:solidFill>
                  <a:srgbClr val="126BA2"/>
                </a:solidFill>
              </a:rPr>
              <a:t>Isomer </a:t>
            </a:r>
          </a:p>
          <a:p>
            <a:pPr algn="ctr"/>
            <a:r>
              <a:rPr lang="en-US" sz="1600" dirty="0" smtClean="0">
                <a:solidFill>
                  <a:srgbClr val="126BA2"/>
                </a:solidFill>
              </a:rPr>
              <a:t>shift</a:t>
            </a:r>
            <a:endParaRPr lang="nl-BE" sz="1600" dirty="0">
              <a:solidFill>
                <a:srgbClr val="126BA2"/>
              </a:solidFill>
            </a:endParaRPr>
          </a:p>
        </p:txBody>
      </p:sp>
      <p:sp>
        <p:nvSpPr>
          <p:cNvPr id="18" name="TextBox 17"/>
          <p:cNvSpPr txBox="1"/>
          <p:nvPr/>
        </p:nvSpPr>
        <p:spPr>
          <a:xfrm>
            <a:off x="821617" y="1267772"/>
            <a:ext cx="3252814" cy="369332"/>
          </a:xfrm>
          <a:prstGeom prst="rect">
            <a:avLst/>
          </a:prstGeom>
          <a:noFill/>
        </p:spPr>
        <p:txBody>
          <a:bodyPr wrap="none" rtlCol="0">
            <a:spAutoFit/>
          </a:bodyPr>
          <a:lstStyle/>
          <a:p>
            <a:r>
              <a:rPr lang="en-US" baseline="30000" dirty="0" smtClean="0"/>
              <a:t>57</a:t>
            </a:r>
            <a:r>
              <a:rPr lang="en-US" dirty="0" smtClean="0"/>
              <a:t>Fe </a:t>
            </a:r>
            <a:r>
              <a:rPr lang="en-US" dirty="0" err="1" smtClean="0"/>
              <a:t>Mössbauer</a:t>
            </a:r>
            <a:r>
              <a:rPr lang="en-US" dirty="0" smtClean="0"/>
              <a:t> spectroscopy</a:t>
            </a:r>
            <a:endParaRPr lang="nl-BE" dirty="0"/>
          </a:p>
        </p:txBody>
      </p:sp>
      <p:pic>
        <p:nvPicPr>
          <p:cNvPr id="19" name="Picture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2655" y="2795636"/>
            <a:ext cx="4014992" cy="1656184"/>
          </a:xfrm>
          <a:prstGeom prst="rect">
            <a:avLst/>
          </a:prstGeom>
        </p:spPr>
      </p:pic>
      <p:sp>
        <p:nvSpPr>
          <p:cNvPr id="20" name="Down Arrow 19"/>
          <p:cNvSpPr/>
          <p:nvPr/>
        </p:nvSpPr>
        <p:spPr>
          <a:xfrm>
            <a:off x="2232000" y="1996256"/>
            <a:ext cx="216024" cy="360040"/>
          </a:xfrm>
          <a:prstGeom prst="downArrow">
            <a:avLst/>
          </a:prstGeom>
          <a:solidFill>
            <a:srgbClr val="116E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1" name="TextBox 20"/>
          <p:cNvSpPr txBox="1"/>
          <p:nvPr/>
        </p:nvSpPr>
        <p:spPr>
          <a:xfrm>
            <a:off x="8893667" y="6581001"/>
            <a:ext cx="269626" cy="276999"/>
          </a:xfrm>
          <a:prstGeom prst="rect">
            <a:avLst/>
          </a:prstGeom>
          <a:noFill/>
        </p:spPr>
        <p:txBody>
          <a:bodyPr wrap="none" rtlCol="0">
            <a:spAutoFit/>
          </a:bodyPr>
          <a:lstStyle/>
          <a:p>
            <a:r>
              <a:rPr lang="en-US" sz="1200" dirty="0" smtClean="0">
                <a:solidFill>
                  <a:schemeClr val="bg1"/>
                </a:solidFill>
              </a:rPr>
              <a:t>5</a:t>
            </a:r>
            <a:endParaRPr lang="nl-BE" sz="1200" dirty="0">
              <a:solidFill>
                <a:schemeClr val="bg1"/>
              </a:solidFill>
            </a:endParaRPr>
          </a:p>
        </p:txBody>
      </p:sp>
    </p:spTree>
    <p:extLst>
      <p:ext uri="{BB962C8B-B14F-4D97-AF65-F5344CB8AC3E}">
        <p14:creationId xmlns:p14="http://schemas.microsoft.com/office/powerpoint/2010/main" val="4261178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9"/>
                                        </p:tgtEl>
                                        <p:attrNameLst>
                                          <p:attrName>style.visibility</p:attrName>
                                        </p:attrNameLst>
                                      </p:cBhvr>
                                      <p:to>
                                        <p:strVal val="visible"/>
                                      </p:to>
                                    </p:set>
                                    <p:animEffect transition="in" filter="fade">
                                      <p:cBhvr>
                                        <p:cTn id="13" dur="500"/>
                                        <p:tgtEl>
                                          <p:spTgt spid="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 grpId="0"/>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7824" y="-171400"/>
            <a:ext cx="9187656" cy="900000"/>
          </a:xfrm>
        </p:spPr>
        <p:txBody>
          <a:bodyPr>
            <a:normAutofit/>
          </a:bodyPr>
          <a:lstStyle/>
          <a:p>
            <a:r>
              <a:rPr lang="en-US" sz="3600" dirty="0" smtClean="0"/>
              <a:t>Environment of Fe ions on slag structure</a:t>
            </a:r>
            <a:endParaRPr lang="nl-BE" sz="3600" dirty="0"/>
          </a:p>
        </p:txBody>
      </p:sp>
      <p:sp>
        <p:nvSpPr>
          <p:cNvPr id="7" name="Rectangle 6"/>
          <p:cNvSpPr/>
          <p:nvPr/>
        </p:nvSpPr>
        <p:spPr>
          <a:xfrm>
            <a:off x="22393" y="6422292"/>
            <a:ext cx="5418049" cy="230832"/>
          </a:xfrm>
          <a:prstGeom prst="rect">
            <a:avLst/>
          </a:prstGeom>
        </p:spPr>
        <p:txBody>
          <a:bodyPr wrap="square">
            <a:spAutoFit/>
          </a:bodyPr>
          <a:lstStyle/>
          <a:p>
            <a:r>
              <a:rPr lang="nl-BE" sz="900" dirty="0">
                <a:solidFill>
                  <a:schemeClr val="bg1"/>
                </a:solidFill>
              </a:rPr>
              <a:t>http://www.rsc.org/membership/networking/interestgroups/mossbauerspect/intropart1.asp</a:t>
            </a:r>
          </a:p>
        </p:txBody>
      </p:sp>
      <p:sp>
        <p:nvSpPr>
          <p:cNvPr id="89" name="Rectangle 88"/>
          <p:cNvSpPr/>
          <p:nvPr/>
        </p:nvSpPr>
        <p:spPr>
          <a:xfrm>
            <a:off x="22393" y="6596390"/>
            <a:ext cx="5038725" cy="230832"/>
          </a:xfrm>
          <a:prstGeom prst="rect">
            <a:avLst/>
          </a:prstGeom>
        </p:spPr>
        <p:txBody>
          <a:bodyPr>
            <a:spAutoFit/>
          </a:bodyPr>
          <a:lstStyle/>
          <a:p>
            <a:r>
              <a:rPr lang="nl-BE" sz="900" dirty="0">
                <a:solidFill>
                  <a:schemeClr val="bg1"/>
                </a:solidFill>
              </a:rPr>
              <a:t>https://serc.carleton.edu/msu_nanotech/methods/mossbauer.html</a:t>
            </a:r>
          </a:p>
        </p:txBody>
      </p:sp>
      <p:sp>
        <p:nvSpPr>
          <p:cNvPr id="90" name="TextBox 89"/>
          <p:cNvSpPr txBox="1"/>
          <p:nvPr/>
        </p:nvSpPr>
        <p:spPr>
          <a:xfrm>
            <a:off x="5061118" y="1222128"/>
            <a:ext cx="4865434" cy="369332"/>
          </a:xfrm>
          <a:prstGeom prst="rect">
            <a:avLst/>
          </a:prstGeom>
          <a:noFill/>
        </p:spPr>
        <p:txBody>
          <a:bodyPr wrap="none" rtlCol="0">
            <a:spAutoFit/>
          </a:bodyPr>
          <a:lstStyle/>
          <a:p>
            <a:r>
              <a:rPr lang="en-US" dirty="0" smtClean="0"/>
              <a:t>Hyperfine interactions-</a:t>
            </a:r>
            <a:r>
              <a:rPr lang="en-US" dirty="0" err="1" smtClean="0"/>
              <a:t>Mössbauer</a:t>
            </a:r>
            <a:r>
              <a:rPr lang="en-US" dirty="0" smtClean="0"/>
              <a:t> parameters</a:t>
            </a:r>
            <a:endParaRPr lang="nl-BE" dirty="0"/>
          </a:p>
        </p:txBody>
      </p:sp>
      <p:pic>
        <p:nvPicPr>
          <p:cNvPr id="14" name="Picture 13"/>
          <p:cNvPicPr>
            <a:picLocks noChangeAspect="1"/>
          </p:cNvPicPr>
          <p:nvPr/>
        </p:nvPicPr>
        <p:blipFill>
          <a:blip r:embed="rId3"/>
          <a:stretch>
            <a:fillRect/>
          </a:stretch>
        </p:blipFill>
        <p:spPr>
          <a:xfrm>
            <a:off x="5234468" y="2084988"/>
            <a:ext cx="3139712" cy="3158002"/>
          </a:xfrm>
          <a:prstGeom prst="rect">
            <a:avLst/>
          </a:prstGeom>
        </p:spPr>
      </p:pic>
      <p:sp>
        <p:nvSpPr>
          <p:cNvPr id="16" name="TextBox 15"/>
          <p:cNvSpPr txBox="1"/>
          <p:nvPr/>
        </p:nvSpPr>
        <p:spPr>
          <a:xfrm>
            <a:off x="6661516" y="5509475"/>
            <a:ext cx="1313180" cy="584775"/>
          </a:xfrm>
          <a:prstGeom prst="rect">
            <a:avLst/>
          </a:prstGeom>
          <a:noFill/>
        </p:spPr>
        <p:txBody>
          <a:bodyPr wrap="none" rtlCol="0">
            <a:spAutoFit/>
          </a:bodyPr>
          <a:lstStyle/>
          <a:p>
            <a:pPr algn="ctr"/>
            <a:r>
              <a:rPr lang="en-US" sz="1600" dirty="0" smtClean="0">
                <a:solidFill>
                  <a:srgbClr val="FF0000"/>
                </a:solidFill>
              </a:rPr>
              <a:t>Quadrupole </a:t>
            </a:r>
          </a:p>
          <a:p>
            <a:pPr algn="ctr"/>
            <a:r>
              <a:rPr lang="en-US" sz="1600" dirty="0" smtClean="0">
                <a:solidFill>
                  <a:srgbClr val="FF0000"/>
                </a:solidFill>
              </a:rPr>
              <a:t>splitting</a:t>
            </a:r>
            <a:endParaRPr lang="nl-BE" sz="1600" dirty="0">
              <a:solidFill>
                <a:srgbClr val="FF0000"/>
              </a:solidFill>
            </a:endParaRPr>
          </a:p>
        </p:txBody>
      </p:sp>
      <p:sp>
        <p:nvSpPr>
          <p:cNvPr id="23" name="TextBox 22"/>
          <p:cNvSpPr txBox="1"/>
          <p:nvPr/>
        </p:nvSpPr>
        <p:spPr>
          <a:xfrm>
            <a:off x="5842167" y="5512255"/>
            <a:ext cx="870751" cy="584775"/>
          </a:xfrm>
          <a:prstGeom prst="rect">
            <a:avLst/>
          </a:prstGeom>
          <a:noFill/>
        </p:spPr>
        <p:txBody>
          <a:bodyPr wrap="none" rtlCol="0">
            <a:spAutoFit/>
          </a:bodyPr>
          <a:lstStyle/>
          <a:p>
            <a:pPr algn="ctr"/>
            <a:r>
              <a:rPr lang="en-US" sz="1600" dirty="0" smtClean="0">
                <a:solidFill>
                  <a:srgbClr val="126BA2"/>
                </a:solidFill>
              </a:rPr>
              <a:t>Isomer </a:t>
            </a:r>
          </a:p>
          <a:p>
            <a:pPr algn="ctr"/>
            <a:r>
              <a:rPr lang="en-US" sz="1600" dirty="0" smtClean="0">
                <a:solidFill>
                  <a:srgbClr val="126BA2"/>
                </a:solidFill>
              </a:rPr>
              <a:t>shift</a:t>
            </a:r>
            <a:endParaRPr lang="nl-BE" sz="1600" dirty="0">
              <a:solidFill>
                <a:srgbClr val="126BA2"/>
              </a:solidFill>
            </a:endParaRPr>
          </a:p>
        </p:txBody>
      </p:sp>
      <p:sp>
        <p:nvSpPr>
          <p:cNvPr id="19" name="TextBox 18"/>
          <p:cNvSpPr txBox="1"/>
          <p:nvPr/>
        </p:nvSpPr>
        <p:spPr>
          <a:xfrm>
            <a:off x="821617" y="1267772"/>
            <a:ext cx="3252814" cy="369332"/>
          </a:xfrm>
          <a:prstGeom prst="rect">
            <a:avLst/>
          </a:prstGeom>
          <a:noFill/>
        </p:spPr>
        <p:txBody>
          <a:bodyPr wrap="none" rtlCol="0">
            <a:spAutoFit/>
          </a:bodyPr>
          <a:lstStyle/>
          <a:p>
            <a:r>
              <a:rPr lang="en-US" baseline="30000" dirty="0" smtClean="0"/>
              <a:t>57</a:t>
            </a:r>
            <a:r>
              <a:rPr lang="en-US" dirty="0" smtClean="0"/>
              <a:t>Fe </a:t>
            </a:r>
            <a:r>
              <a:rPr lang="en-US" dirty="0" err="1" smtClean="0"/>
              <a:t>Mössbauer</a:t>
            </a:r>
            <a:r>
              <a:rPr lang="en-US" dirty="0" smtClean="0"/>
              <a:t> spectroscopy</a:t>
            </a:r>
            <a:endParaRPr lang="nl-BE" dirty="0"/>
          </a:p>
        </p:txBody>
      </p:sp>
      <p:pic>
        <p:nvPicPr>
          <p:cNvPr id="20" name="Picture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2655" y="2795636"/>
            <a:ext cx="4014992" cy="1656184"/>
          </a:xfrm>
          <a:prstGeom prst="rect">
            <a:avLst/>
          </a:prstGeom>
        </p:spPr>
      </p:pic>
      <p:sp>
        <p:nvSpPr>
          <p:cNvPr id="21" name="Down Arrow 20"/>
          <p:cNvSpPr/>
          <p:nvPr/>
        </p:nvSpPr>
        <p:spPr>
          <a:xfrm>
            <a:off x="2232000" y="1996256"/>
            <a:ext cx="216024" cy="360040"/>
          </a:xfrm>
          <a:prstGeom prst="downArrow">
            <a:avLst/>
          </a:prstGeom>
          <a:solidFill>
            <a:srgbClr val="116E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2" name="TextBox 21"/>
          <p:cNvSpPr txBox="1"/>
          <p:nvPr/>
        </p:nvSpPr>
        <p:spPr>
          <a:xfrm>
            <a:off x="8893667" y="6581001"/>
            <a:ext cx="269626" cy="276999"/>
          </a:xfrm>
          <a:prstGeom prst="rect">
            <a:avLst/>
          </a:prstGeom>
          <a:noFill/>
        </p:spPr>
        <p:txBody>
          <a:bodyPr wrap="none" rtlCol="0">
            <a:spAutoFit/>
          </a:bodyPr>
          <a:lstStyle/>
          <a:p>
            <a:r>
              <a:rPr lang="en-US" sz="1200" dirty="0" smtClean="0">
                <a:solidFill>
                  <a:schemeClr val="bg1"/>
                </a:solidFill>
              </a:rPr>
              <a:t>5</a:t>
            </a:r>
            <a:endParaRPr lang="nl-BE" sz="1200" dirty="0">
              <a:solidFill>
                <a:schemeClr val="bg1"/>
              </a:solidFill>
            </a:endParaRPr>
          </a:p>
        </p:txBody>
      </p:sp>
    </p:spTree>
    <p:extLst>
      <p:ext uri="{BB962C8B-B14F-4D97-AF65-F5344CB8AC3E}">
        <p14:creationId xmlns:p14="http://schemas.microsoft.com/office/powerpoint/2010/main" val="2295014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7824" y="-171400"/>
            <a:ext cx="9187656" cy="900000"/>
          </a:xfrm>
        </p:spPr>
        <p:txBody>
          <a:bodyPr>
            <a:normAutofit/>
          </a:bodyPr>
          <a:lstStyle/>
          <a:p>
            <a:r>
              <a:rPr lang="en-US" sz="3600" dirty="0" smtClean="0"/>
              <a:t>Environment of Fe ions on slag structure</a:t>
            </a:r>
            <a:endParaRPr lang="nl-BE" sz="3600" dirty="0"/>
          </a:p>
        </p:txBody>
      </p:sp>
      <p:sp>
        <p:nvSpPr>
          <p:cNvPr id="7" name="Rectangle 6"/>
          <p:cNvSpPr/>
          <p:nvPr/>
        </p:nvSpPr>
        <p:spPr>
          <a:xfrm>
            <a:off x="22393" y="6422292"/>
            <a:ext cx="5418049" cy="230832"/>
          </a:xfrm>
          <a:prstGeom prst="rect">
            <a:avLst/>
          </a:prstGeom>
        </p:spPr>
        <p:txBody>
          <a:bodyPr wrap="square">
            <a:spAutoFit/>
          </a:bodyPr>
          <a:lstStyle/>
          <a:p>
            <a:r>
              <a:rPr lang="nl-BE" sz="900" dirty="0">
                <a:solidFill>
                  <a:schemeClr val="bg1"/>
                </a:solidFill>
              </a:rPr>
              <a:t>http://www.rsc.org/membership/networking/interestgroups/mossbauerspect/intropart1.asp</a:t>
            </a:r>
          </a:p>
        </p:txBody>
      </p:sp>
      <p:sp>
        <p:nvSpPr>
          <p:cNvPr id="89" name="Rectangle 88"/>
          <p:cNvSpPr/>
          <p:nvPr/>
        </p:nvSpPr>
        <p:spPr>
          <a:xfrm>
            <a:off x="22393" y="6596390"/>
            <a:ext cx="5038725" cy="230832"/>
          </a:xfrm>
          <a:prstGeom prst="rect">
            <a:avLst/>
          </a:prstGeom>
        </p:spPr>
        <p:txBody>
          <a:bodyPr>
            <a:spAutoFit/>
          </a:bodyPr>
          <a:lstStyle/>
          <a:p>
            <a:r>
              <a:rPr lang="nl-BE" sz="900" dirty="0">
                <a:solidFill>
                  <a:schemeClr val="bg1"/>
                </a:solidFill>
              </a:rPr>
              <a:t>https://serc.carleton.edu/msu_nanotech/methods/mossbauer.html</a:t>
            </a:r>
          </a:p>
        </p:txBody>
      </p:sp>
      <p:sp>
        <p:nvSpPr>
          <p:cNvPr id="90" name="TextBox 89"/>
          <p:cNvSpPr txBox="1"/>
          <p:nvPr/>
        </p:nvSpPr>
        <p:spPr>
          <a:xfrm>
            <a:off x="5061118" y="1222128"/>
            <a:ext cx="4865434" cy="369332"/>
          </a:xfrm>
          <a:prstGeom prst="rect">
            <a:avLst/>
          </a:prstGeom>
          <a:noFill/>
        </p:spPr>
        <p:txBody>
          <a:bodyPr wrap="none" rtlCol="0">
            <a:spAutoFit/>
          </a:bodyPr>
          <a:lstStyle/>
          <a:p>
            <a:r>
              <a:rPr lang="en-US" dirty="0" smtClean="0"/>
              <a:t>Hyperfine interactions-</a:t>
            </a:r>
            <a:r>
              <a:rPr lang="en-US" dirty="0" err="1" smtClean="0"/>
              <a:t>Mössbauer</a:t>
            </a:r>
            <a:r>
              <a:rPr lang="en-US" dirty="0" smtClean="0"/>
              <a:t> parameters</a:t>
            </a:r>
            <a:endParaRPr lang="nl-BE" dirty="0"/>
          </a:p>
        </p:txBody>
      </p:sp>
      <p:pic>
        <p:nvPicPr>
          <p:cNvPr id="14" name="Picture 13"/>
          <p:cNvPicPr>
            <a:picLocks noChangeAspect="1"/>
          </p:cNvPicPr>
          <p:nvPr/>
        </p:nvPicPr>
        <p:blipFill>
          <a:blip r:embed="rId3"/>
          <a:stretch>
            <a:fillRect/>
          </a:stretch>
        </p:blipFill>
        <p:spPr>
          <a:xfrm>
            <a:off x="5234468" y="2084988"/>
            <a:ext cx="3139712" cy="3158002"/>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34468" y="2136814"/>
            <a:ext cx="4754814" cy="3158555"/>
          </a:xfrm>
          <a:prstGeom prst="rect">
            <a:avLst/>
          </a:prstGeom>
        </p:spPr>
      </p:pic>
      <p:sp>
        <p:nvSpPr>
          <p:cNvPr id="15" name="TextBox 14"/>
          <p:cNvSpPr txBox="1"/>
          <p:nvPr/>
        </p:nvSpPr>
        <p:spPr>
          <a:xfrm>
            <a:off x="6661516" y="5509475"/>
            <a:ext cx="1313180" cy="584775"/>
          </a:xfrm>
          <a:prstGeom prst="rect">
            <a:avLst/>
          </a:prstGeom>
          <a:noFill/>
        </p:spPr>
        <p:txBody>
          <a:bodyPr wrap="none" rtlCol="0">
            <a:spAutoFit/>
          </a:bodyPr>
          <a:lstStyle/>
          <a:p>
            <a:pPr algn="ctr"/>
            <a:r>
              <a:rPr lang="en-US" sz="1600" dirty="0" smtClean="0">
                <a:solidFill>
                  <a:srgbClr val="FF0000"/>
                </a:solidFill>
              </a:rPr>
              <a:t>Quadrupole </a:t>
            </a:r>
          </a:p>
          <a:p>
            <a:pPr algn="ctr"/>
            <a:r>
              <a:rPr lang="en-US" sz="1600" dirty="0" smtClean="0">
                <a:solidFill>
                  <a:srgbClr val="FF0000"/>
                </a:solidFill>
              </a:rPr>
              <a:t>splitting</a:t>
            </a:r>
            <a:endParaRPr lang="nl-BE" sz="1600" dirty="0">
              <a:solidFill>
                <a:srgbClr val="FF0000"/>
              </a:solidFill>
            </a:endParaRPr>
          </a:p>
        </p:txBody>
      </p:sp>
      <p:sp>
        <p:nvSpPr>
          <p:cNvPr id="16" name="TextBox 15"/>
          <p:cNvSpPr txBox="1"/>
          <p:nvPr/>
        </p:nvSpPr>
        <p:spPr>
          <a:xfrm>
            <a:off x="5842167" y="5512255"/>
            <a:ext cx="870751" cy="584775"/>
          </a:xfrm>
          <a:prstGeom prst="rect">
            <a:avLst/>
          </a:prstGeom>
          <a:noFill/>
        </p:spPr>
        <p:txBody>
          <a:bodyPr wrap="none" rtlCol="0">
            <a:spAutoFit/>
          </a:bodyPr>
          <a:lstStyle/>
          <a:p>
            <a:pPr algn="ctr"/>
            <a:r>
              <a:rPr lang="en-US" sz="1600" dirty="0" smtClean="0">
                <a:solidFill>
                  <a:srgbClr val="126BA2"/>
                </a:solidFill>
              </a:rPr>
              <a:t>Isomer </a:t>
            </a:r>
          </a:p>
          <a:p>
            <a:pPr algn="ctr"/>
            <a:r>
              <a:rPr lang="en-US" sz="1600" dirty="0" smtClean="0">
                <a:solidFill>
                  <a:srgbClr val="126BA2"/>
                </a:solidFill>
              </a:rPr>
              <a:t>shift</a:t>
            </a:r>
            <a:endParaRPr lang="nl-BE" sz="1600" dirty="0">
              <a:solidFill>
                <a:srgbClr val="126BA2"/>
              </a:solidFill>
            </a:endParaRPr>
          </a:p>
        </p:txBody>
      </p:sp>
      <p:sp>
        <p:nvSpPr>
          <p:cNvPr id="8" name="TextBox 7"/>
          <p:cNvSpPr txBox="1"/>
          <p:nvPr/>
        </p:nvSpPr>
        <p:spPr>
          <a:xfrm>
            <a:off x="7939967" y="5509475"/>
            <a:ext cx="2140658" cy="338554"/>
          </a:xfrm>
          <a:prstGeom prst="rect">
            <a:avLst/>
          </a:prstGeom>
          <a:noFill/>
        </p:spPr>
        <p:txBody>
          <a:bodyPr wrap="square" rtlCol="0">
            <a:spAutoFit/>
          </a:bodyPr>
          <a:lstStyle/>
          <a:p>
            <a:pPr algn="ctr"/>
            <a:r>
              <a:rPr lang="en-US" sz="1600" dirty="0" smtClean="0">
                <a:solidFill>
                  <a:srgbClr val="00B050"/>
                </a:solidFill>
              </a:rPr>
              <a:t>Magnetic splitting</a:t>
            </a:r>
            <a:endParaRPr lang="nl-BE" sz="1600" dirty="0">
              <a:solidFill>
                <a:srgbClr val="00B050"/>
              </a:solidFill>
            </a:endParaRPr>
          </a:p>
        </p:txBody>
      </p:sp>
      <p:sp>
        <p:nvSpPr>
          <p:cNvPr id="17" name="TextBox 16"/>
          <p:cNvSpPr txBox="1"/>
          <p:nvPr/>
        </p:nvSpPr>
        <p:spPr>
          <a:xfrm>
            <a:off x="821617" y="1267772"/>
            <a:ext cx="3252814" cy="369332"/>
          </a:xfrm>
          <a:prstGeom prst="rect">
            <a:avLst/>
          </a:prstGeom>
          <a:noFill/>
        </p:spPr>
        <p:txBody>
          <a:bodyPr wrap="none" rtlCol="0">
            <a:spAutoFit/>
          </a:bodyPr>
          <a:lstStyle/>
          <a:p>
            <a:r>
              <a:rPr lang="en-US" baseline="30000" dirty="0" smtClean="0"/>
              <a:t>57</a:t>
            </a:r>
            <a:r>
              <a:rPr lang="en-US" dirty="0" smtClean="0"/>
              <a:t>Fe </a:t>
            </a:r>
            <a:r>
              <a:rPr lang="en-US" dirty="0" err="1" smtClean="0"/>
              <a:t>Mössbauer</a:t>
            </a:r>
            <a:r>
              <a:rPr lang="en-US" dirty="0" smtClean="0"/>
              <a:t> spectroscopy</a:t>
            </a:r>
            <a:endParaRPr lang="nl-BE" dirty="0"/>
          </a:p>
        </p:txBody>
      </p:sp>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2655" y="2795636"/>
            <a:ext cx="4014992" cy="1656184"/>
          </a:xfrm>
          <a:prstGeom prst="rect">
            <a:avLst/>
          </a:prstGeom>
        </p:spPr>
      </p:pic>
      <p:sp>
        <p:nvSpPr>
          <p:cNvPr id="19" name="Down Arrow 18"/>
          <p:cNvSpPr/>
          <p:nvPr/>
        </p:nvSpPr>
        <p:spPr>
          <a:xfrm>
            <a:off x="2232000" y="1996256"/>
            <a:ext cx="216024" cy="360040"/>
          </a:xfrm>
          <a:prstGeom prst="downArrow">
            <a:avLst/>
          </a:prstGeom>
          <a:solidFill>
            <a:srgbClr val="116E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0" name="TextBox 19"/>
          <p:cNvSpPr txBox="1"/>
          <p:nvPr/>
        </p:nvSpPr>
        <p:spPr>
          <a:xfrm>
            <a:off x="8893667" y="6581001"/>
            <a:ext cx="269626" cy="276999"/>
          </a:xfrm>
          <a:prstGeom prst="rect">
            <a:avLst/>
          </a:prstGeom>
          <a:noFill/>
        </p:spPr>
        <p:txBody>
          <a:bodyPr wrap="none" rtlCol="0">
            <a:spAutoFit/>
          </a:bodyPr>
          <a:lstStyle/>
          <a:p>
            <a:r>
              <a:rPr lang="en-US" sz="1200" dirty="0" smtClean="0">
                <a:solidFill>
                  <a:schemeClr val="bg1"/>
                </a:solidFill>
              </a:rPr>
              <a:t>5</a:t>
            </a:r>
            <a:endParaRPr lang="nl-BE" sz="1200" dirty="0">
              <a:solidFill>
                <a:schemeClr val="bg1"/>
              </a:solidFill>
            </a:endParaRPr>
          </a:p>
        </p:txBody>
      </p:sp>
    </p:spTree>
    <p:extLst>
      <p:ext uri="{BB962C8B-B14F-4D97-AF65-F5344CB8AC3E}">
        <p14:creationId xmlns:p14="http://schemas.microsoft.com/office/powerpoint/2010/main" val="1416062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7824" y="-171400"/>
            <a:ext cx="9187656" cy="900000"/>
          </a:xfrm>
        </p:spPr>
        <p:txBody>
          <a:bodyPr>
            <a:normAutofit/>
          </a:bodyPr>
          <a:lstStyle/>
          <a:p>
            <a:r>
              <a:rPr lang="en-US" sz="3600" dirty="0" smtClean="0"/>
              <a:t>Environment of Fe ions on slag structure</a:t>
            </a:r>
            <a:endParaRPr lang="nl-BE" sz="3600" dirty="0"/>
          </a:p>
        </p:txBody>
      </p:sp>
      <p:sp>
        <p:nvSpPr>
          <p:cNvPr id="3" name="TextBox 2"/>
          <p:cNvSpPr txBox="1"/>
          <p:nvPr/>
        </p:nvSpPr>
        <p:spPr>
          <a:xfrm>
            <a:off x="575816" y="773364"/>
            <a:ext cx="5616376" cy="369332"/>
          </a:xfrm>
          <a:prstGeom prst="rect">
            <a:avLst/>
          </a:prstGeom>
          <a:noFill/>
        </p:spPr>
        <p:txBody>
          <a:bodyPr wrap="square" rtlCol="0">
            <a:spAutoFit/>
          </a:bodyPr>
          <a:lstStyle/>
          <a:p>
            <a:r>
              <a:rPr lang="en-US" baseline="30000" dirty="0" smtClean="0"/>
              <a:t>57</a:t>
            </a:r>
            <a:r>
              <a:rPr lang="en-US" dirty="0" smtClean="0"/>
              <a:t>Fe Mossbauer spectroscopy: FeO</a:t>
            </a:r>
            <a:r>
              <a:rPr lang="en-US" baseline="-25000" dirty="0" smtClean="0"/>
              <a:t>x</a:t>
            </a:r>
            <a:r>
              <a:rPr lang="en-US" dirty="0" smtClean="0"/>
              <a:t>-SiO</a:t>
            </a:r>
            <a:r>
              <a:rPr lang="en-US" baseline="-25000" dirty="0" smtClean="0"/>
              <a:t>2</a:t>
            </a:r>
            <a:r>
              <a:rPr lang="nl-BE" baseline="-25000" dirty="0" smtClean="0"/>
              <a:t> </a:t>
            </a:r>
            <a:r>
              <a:rPr lang="nl-BE" dirty="0" err="1" smtClean="0"/>
              <a:t>binary</a:t>
            </a:r>
            <a:r>
              <a:rPr lang="nl-BE" dirty="0" smtClean="0"/>
              <a:t> </a:t>
            </a:r>
            <a:r>
              <a:rPr lang="en-US" dirty="0" smtClean="0"/>
              <a:t>slag</a:t>
            </a:r>
            <a:endParaRPr lang="nl-BE" dirty="0"/>
          </a:p>
        </p:txBody>
      </p:sp>
      <p:pic>
        <p:nvPicPr>
          <p:cNvPr id="5" name="Picture 4" descr="Slag_Poure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9611" y="1484784"/>
            <a:ext cx="3600000" cy="4110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p:cNvSpPr/>
          <p:nvPr/>
        </p:nvSpPr>
        <p:spPr>
          <a:xfrm>
            <a:off x="-216272" y="6361775"/>
            <a:ext cx="6408464" cy="707886"/>
          </a:xfrm>
          <a:prstGeom prst="rect">
            <a:avLst/>
          </a:prstGeom>
        </p:spPr>
        <p:txBody>
          <a:bodyPr wrap="square">
            <a:spAutoFit/>
          </a:bodyPr>
          <a:lstStyle/>
          <a:p>
            <a:pPr marL="270510" marR="269240" algn="just">
              <a:lnSpc>
                <a:spcPts val="1600"/>
              </a:lnSpc>
              <a:spcAft>
                <a:spcPts val="0"/>
              </a:spcAft>
            </a:pPr>
            <a:r>
              <a:rPr lang="en-US" sz="1100" dirty="0">
                <a:solidFill>
                  <a:schemeClr val="bg1"/>
                </a:solidFill>
                <a:latin typeface="Calibri" panose="020F0502020204030204" pitchFamily="34" charset="0"/>
                <a:ea typeface="Times New Roman" panose="02020603050405020304" pitchFamily="18" charset="0"/>
                <a:cs typeface="Calibri" panose="020F0502020204030204" pitchFamily="34" charset="0"/>
              </a:rPr>
              <a:t>IS: Isomer shift (relative to a-Fe at 300 </a:t>
            </a:r>
            <a:r>
              <a:rPr lang="en-US" sz="1100">
                <a:solidFill>
                  <a:schemeClr val="bg1"/>
                </a:solidFill>
                <a:latin typeface="Calibri" panose="020F0502020204030204" pitchFamily="34" charset="0"/>
                <a:ea typeface="Times New Roman" panose="02020603050405020304" pitchFamily="18" charset="0"/>
                <a:cs typeface="Calibri" panose="020F0502020204030204" pitchFamily="34" charset="0"/>
              </a:rPr>
              <a:t>K</a:t>
            </a:r>
            <a:r>
              <a:rPr lang="en-US" sz="1100" smtClean="0">
                <a:solidFill>
                  <a:schemeClr val="bg1"/>
                </a:solidFill>
                <a:latin typeface="Calibri" panose="020F0502020204030204" pitchFamily="34" charset="0"/>
                <a:ea typeface="Times New Roman" panose="02020603050405020304" pitchFamily="18" charset="0"/>
                <a:cs typeface="Calibri" panose="020F0502020204030204" pitchFamily="34" charset="0"/>
              </a:rPr>
              <a:t>), </a:t>
            </a:r>
            <a:r>
              <a:rPr lang="en-US" sz="1100" dirty="0">
                <a:solidFill>
                  <a:schemeClr val="bg1"/>
                </a:solidFill>
                <a:latin typeface="Calibri" panose="020F0502020204030204" pitchFamily="34" charset="0"/>
                <a:ea typeface="Times New Roman" panose="02020603050405020304" pitchFamily="18" charset="0"/>
                <a:cs typeface="Calibri" panose="020F0502020204030204" pitchFamily="34" charset="0"/>
              </a:rPr>
              <a:t>QS: </a:t>
            </a:r>
            <a:r>
              <a:rPr lang="en-US" sz="1100">
                <a:solidFill>
                  <a:schemeClr val="bg1"/>
                </a:solidFill>
                <a:latin typeface="Calibri" panose="020F0502020204030204" pitchFamily="34" charset="0"/>
                <a:ea typeface="Times New Roman" panose="02020603050405020304" pitchFamily="18" charset="0"/>
                <a:cs typeface="Calibri" panose="020F0502020204030204" pitchFamily="34" charset="0"/>
              </a:rPr>
              <a:t>quadrupole </a:t>
            </a:r>
            <a:r>
              <a:rPr lang="en-US" sz="1100" smtClean="0">
                <a:solidFill>
                  <a:schemeClr val="bg1"/>
                </a:solidFill>
                <a:latin typeface="Calibri" panose="020F0502020204030204" pitchFamily="34" charset="0"/>
                <a:ea typeface="Times New Roman" panose="02020603050405020304" pitchFamily="18" charset="0"/>
                <a:cs typeface="Calibri" panose="020F0502020204030204" pitchFamily="34" charset="0"/>
              </a:rPr>
              <a:t>splitting, </a:t>
            </a:r>
            <a:r>
              <a:rPr lang="el-GR" sz="11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Δ</a:t>
            </a:r>
            <a:r>
              <a:rPr lang="en-US" sz="11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QS: spreading </a:t>
            </a:r>
            <a:r>
              <a:rPr lang="en-US" sz="1100">
                <a:solidFill>
                  <a:schemeClr val="bg1"/>
                </a:solidFill>
                <a:latin typeface="Calibri" panose="020F0502020204030204" pitchFamily="34" charset="0"/>
                <a:ea typeface="Times New Roman" panose="02020603050405020304" pitchFamily="18" charset="0"/>
                <a:cs typeface="Times New Roman" panose="02020603050405020304" pitchFamily="18" charset="0"/>
              </a:rPr>
              <a:t>of </a:t>
            </a:r>
            <a:r>
              <a:rPr lang="en-US" sz="1100" smtClean="0">
                <a:solidFill>
                  <a:schemeClr val="bg1"/>
                </a:solidFill>
                <a:latin typeface="Calibri" panose="020F0502020204030204" pitchFamily="34" charset="0"/>
                <a:ea typeface="Times New Roman" panose="02020603050405020304" pitchFamily="18" charset="0"/>
                <a:cs typeface="Times New Roman" panose="02020603050405020304" pitchFamily="18" charset="0"/>
              </a:rPr>
              <a:t>QS, </a:t>
            </a:r>
            <a:r>
              <a:rPr lang="en-US" sz="1100" dirty="0" err="1">
                <a:solidFill>
                  <a:schemeClr val="bg1"/>
                </a:solidFill>
                <a:latin typeface="Calibri" panose="020F0502020204030204" pitchFamily="34" charset="0"/>
                <a:ea typeface="Times New Roman" panose="02020603050405020304" pitchFamily="18" charset="0"/>
                <a:cs typeface="Times New Roman" panose="02020603050405020304" pitchFamily="18" charset="0"/>
              </a:rPr>
              <a:t>B</a:t>
            </a:r>
            <a:r>
              <a:rPr lang="en-US" sz="1100" baseline="-25000" dirty="0" err="1">
                <a:solidFill>
                  <a:schemeClr val="bg1"/>
                </a:solidFill>
                <a:latin typeface="Calibri" panose="020F0502020204030204" pitchFamily="34" charset="0"/>
                <a:ea typeface="Times New Roman" panose="02020603050405020304" pitchFamily="18" charset="0"/>
                <a:cs typeface="Times New Roman" panose="02020603050405020304" pitchFamily="18" charset="0"/>
              </a:rPr>
              <a:t>hf</a:t>
            </a:r>
            <a:r>
              <a:rPr lang="en-US" sz="11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 </a:t>
            </a:r>
            <a:r>
              <a:rPr lang="en-US" sz="1100">
                <a:solidFill>
                  <a:schemeClr val="bg1"/>
                </a:solidFill>
                <a:latin typeface="Calibri" panose="020F0502020204030204" pitchFamily="34" charset="0"/>
                <a:ea typeface="Times New Roman" panose="02020603050405020304" pitchFamily="18" charset="0"/>
                <a:cs typeface="Times New Roman" panose="02020603050405020304" pitchFamily="18" charset="0"/>
              </a:rPr>
              <a:t>magnetic </a:t>
            </a:r>
            <a:r>
              <a:rPr lang="en-US" sz="1100" smtClean="0">
                <a:solidFill>
                  <a:schemeClr val="bg1"/>
                </a:solidFill>
                <a:latin typeface="Calibri" panose="020F0502020204030204" pitchFamily="34" charset="0"/>
                <a:ea typeface="Times New Roman" panose="02020603050405020304" pitchFamily="18" charset="0"/>
                <a:cs typeface="Times New Roman" panose="02020603050405020304" pitchFamily="18" charset="0"/>
              </a:rPr>
              <a:t>field, </a:t>
            </a:r>
            <a:r>
              <a:rPr lang="en-US" sz="11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AA: relative absorption area. Errors: ±0.02 mm/s for IS </a:t>
            </a:r>
            <a:r>
              <a:rPr lang="en-US" sz="1100">
                <a:solidFill>
                  <a:schemeClr val="bg1"/>
                </a:solidFill>
                <a:latin typeface="Calibri" panose="020F0502020204030204" pitchFamily="34" charset="0"/>
                <a:ea typeface="Times New Roman" panose="02020603050405020304" pitchFamily="18" charset="0"/>
                <a:cs typeface="Times New Roman" panose="02020603050405020304" pitchFamily="18" charset="0"/>
              </a:rPr>
              <a:t>and </a:t>
            </a:r>
            <a:r>
              <a:rPr lang="en-US" sz="1100" smtClean="0">
                <a:solidFill>
                  <a:schemeClr val="bg1"/>
                </a:solidFill>
                <a:latin typeface="Calibri" panose="020F0502020204030204" pitchFamily="34" charset="0"/>
                <a:ea typeface="Times New Roman" panose="02020603050405020304" pitchFamily="18" charset="0"/>
                <a:cs typeface="Times New Roman" panose="02020603050405020304" pitchFamily="18" charset="0"/>
              </a:rPr>
              <a:t>QS, </a:t>
            </a:r>
            <a:r>
              <a:rPr lang="en-US" sz="11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±0.3 T for </a:t>
            </a:r>
            <a:r>
              <a:rPr lang="en-US" sz="1100" dirty="0" err="1">
                <a:solidFill>
                  <a:schemeClr val="bg1"/>
                </a:solidFill>
                <a:latin typeface="Calibri" panose="020F0502020204030204" pitchFamily="34" charset="0"/>
                <a:ea typeface="Times New Roman" panose="02020603050405020304" pitchFamily="18" charset="0"/>
                <a:cs typeface="Times New Roman" panose="02020603050405020304" pitchFamily="18" charset="0"/>
              </a:rPr>
              <a:t>B</a:t>
            </a:r>
            <a:r>
              <a:rPr lang="en-US" sz="1100" baseline="-25000" dirty="0" err="1">
                <a:solidFill>
                  <a:schemeClr val="bg1"/>
                </a:solidFill>
                <a:latin typeface="Calibri" panose="020F0502020204030204" pitchFamily="34" charset="0"/>
                <a:ea typeface="Times New Roman" panose="02020603050405020304" pitchFamily="18" charset="0"/>
                <a:cs typeface="Times New Roman" panose="02020603050405020304" pitchFamily="18" charset="0"/>
              </a:rPr>
              <a:t>hf</a:t>
            </a:r>
            <a:r>
              <a:rPr lang="en-US" sz="11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 and ±5% for AA.</a:t>
            </a:r>
            <a:endParaRPr lang="nl-BE" sz="11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14" name="TextBox 13"/>
          <p:cNvSpPr txBox="1"/>
          <p:nvPr/>
        </p:nvSpPr>
        <p:spPr>
          <a:xfrm>
            <a:off x="5014576" y="3533442"/>
            <a:ext cx="4107215" cy="584775"/>
          </a:xfrm>
          <a:prstGeom prst="rect">
            <a:avLst/>
          </a:prstGeom>
          <a:noFill/>
        </p:spPr>
        <p:txBody>
          <a:bodyPr wrap="none" rtlCol="0">
            <a:spAutoFit/>
          </a:bodyPr>
          <a:lstStyle/>
          <a:p>
            <a:pPr marL="285750" indent="-285750">
              <a:buFont typeface="Arial" panose="020B0604020202020204" pitchFamily="34" charset="0"/>
              <a:buChar char="•"/>
            </a:pPr>
            <a:r>
              <a:rPr lang="en-US" sz="1600" dirty="0" smtClean="0"/>
              <a:t>C1, C2 components: Fe</a:t>
            </a:r>
            <a:r>
              <a:rPr lang="en-US" sz="1600" baseline="30000" dirty="0" smtClean="0"/>
              <a:t>2+</a:t>
            </a:r>
            <a:r>
              <a:rPr lang="en-US" sz="1600" dirty="0" smtClean="0"/>
              <a:t>, glassy phase</a:t>
            </a:r>
            <a:endParaRPr lang="nl-BE" sz="1600" dirty="0"/>
          </a:p>
          <a:p>
            <a:r>
              <a:rPr lang="en-US" sz="1600" dirty="0" smtClean="0"/>
              <a:t> </a:t>
            </a:r>
            <a:endParaRPr lang="nl-BE" sz="1600" dirty="0"/>
          </a:p>
        </p:txBody>
      </p:sp>
      <p:sp>
        <p:nvSpPr>
          <p:cNvPr id="17" name="TextBox 16"/>
          <p:cNvSpPr txBox="1"/>
          <p:nvPr/>
        </p:nvSpPr>
        <p:spPr>
          <a:xfrm>
            <a:off x="5019068" y="3887719"/>
            <a:ext cx="3627916" cy="338554"/>
          </a:xfrm>
          <a:prstGeom prst="rect">
            <a:avLst/>
          </a:prstGeom>
          <a:noFill/>
        </p:spPr>
        <p:txBody>
          <a:bodyPr wrap="none" rtlCol="0">
            <a:spAutoFit/>
          </a:bodyPr>
          <a:lstStyle/>
          <a:p>
            <a:pPr marL="285750" indent="-285750">
              <a:buFont typeface="Arial" panose="020B0604020202020204" pitchFamily="34" charset="0"/>
              <a:buChar char="•"/>
            </a:pPr>
            <a:r>
              <a:rPr lang="en-US" sz="1600" dirty="0" smtClean="0"/>
              <a:t>C3 component: Fe</a:t>
            </a:r>
            <a:r>
              <a:rPr lang="en-US" sz="1600" baseline="30000" dirty="0" smtClean="0"/>
              <a:t>3+</a:t>
            </a:r>
            <a:r>
              <a:rPr lang="en-US" sz="1600" dirty="0" smtClean="0"/>
              <a:t>, glassy phase</a:t>
            </a:r>
            <a:endParaRPr lang="nl-BE" sz="1600" dirty="0"/>
          </a:p>
        </p:txBody>
      </p:sp>
      <p:sp>
        <p:nvSpPr>
          <p:cNvPr id="18" name="TextBox 17"/>
          <p:cNvSpPr txBox="1"/>
          <p:nvPr/>
        </p:nvSpPr>
        <p:spPr>
          <a:xfrm>
            <a:off x="5019068" y="4265080"/>
            <a:ext cx="3575018" cy="584775"/>
          </a:xfrm>
          <a:prstGeom prst="rect">
            <a:avLst/>
          </a:prstGeom>
          <a:noFill/>
        </p:spPr>
        <p:txBody>
          <a:bodyPr wrap="none" rtlCol="0">
            <a:spAutoFit/>
          </a:bodyPr>
          <a:lstStyle/>
          <a:p>
            <a:pPr marL="285750" indent="-285750">
              <a:buFont typeface="Arial" panose="020B0604020202020204" pitchFamily="34" charset="0"/>
              <a:buChar char="•"/>
            </a:pPr>
            <a:r>
              <a:rPr lang="en-US" sz="1600" dirty="0" smtClean="0"/>
              <a:t>C4 component: </a:t>
            </a:r>
            <a:r>
              <a:rPr lang="en-US" sz="1600" dirty="0" err="1" smtClean="0"/>
              <a:t>fayalite</a:t>
            </a:r>
            <a:r>
              <a:rPr lang="en-US" sz="1600" dirty="0" smtClean="0"/>
              <a:t> (Fe</a:t>
            </a:r>
            <a:r>
              <a:rPr lang="en-US" sz="1600" baseline="-25000" dirty="0" smtClean="0"/>
              <a:t>2</a:t>
            </a:r>
            <a:r>
              <a:rPr lang="en-US" sz="1600" dirty="0" smtClean="0"/>
              <a:t>SiO</a:t>
            </a:r>
            <a:r>
              <a:rPr lang="en-US" sz="1600" baseline="-25000" dirty="0" smtClean="0"/>
              <a:t>4</a:t>
            </a:r>
            <a:r>
              <a:rPr lang="en-US" sz="1600" dirty="0" smtClean="0"/>
              <a:t>)</a:t>
            </a:r>
            <a:endParaRPr lang="nl-BE" sz="1600" dirty="0"/>
          </a:p>
          <a:p>
            <a:r>
              <a:rPr lang="en-US" sz="1600" dirty="0" smtClean="0"/>
              <a:t> </a:t>
            </a:r>
            <a:endParaRPr lang="nl-BE" sz="1600" dirty="0"/>
          </a:p>
        </p:txBody>
      </p:sp>
      <p:graphicFrame>
        <p:nvGraphicFramePr>
          <p:cNvPr id="19" name="Table 18"/>
          <p:cNvGraphicFramePr>
            <a:graphicFrameLocks noGrp="1"/>
          </p:cNvGraphicFramePr>
          <p:nvPr>
            <p:extLst>
              <p:ext uri="{D42A27DB-BD31-4B8C-83A1-F6EECF244321}">
                <p14:modId xmlns:p14="http://schemas.microsoft.com/office/powerpoint/2010/main" val="370035069"/>
              </p:ext>
            </p:extLst>
          </p:nvPr>
        </p:nvGraphicFramePr>
        <p:xfrm>
          <a:off x="4680272" y="1696946"/>
          <a:ext cx="4968551" cy="1219200"/>
        </p:xfrm>
        <a:graphic>
          <a:graphicData uri="http://schemas.openxmlformats.org/drawingml/2006/table">
            <a:tbl>
              <a:tblPr firstRow="1" firstCol="1" bandRow="1"/>
              <a:tblGrid>
                <a:gridCol w="783091"/>
                <a:gridCol w="783091"/>
                <a:gridCol w="783091"/>
                <a:gridCol w="1013124"/>
                <a:gridCol w="553059"/>
                <a:gridCol w="1053095"/>
              </a:tblGrid>
              <a:tr h="182880">
                <a:tc>
                  <a:txBody>
                    <a:bodyPr/>
                    <a:lstStyle/>
                    <a:p>
                      <a:pPr algn="ctr">
                        <a:lnSpc>
                          <a:spcPts val="1600"/>
                        </a:lnSpc>
                        <a:spcAft>
                          <a:spcPts val="0"/>
                        </a:spcAft>
                      </a:pPr>
                      <a:r>
                        <a:rPr lang="nl-BE"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IS (mm/s)</a:t>
                      </a:r>
                      <a:endParaRPr lang="nl-BE"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44450" marR="44450" marT="0" marB="0" anchor="ctr">
                    <a:lnL w="12700" cap="flat" cmpd="sng" algn="ctr">
                      <a:solidFill>
                        <a:srgbClr val="000A14"/>
                      </a:solidFill>
                      <a:prstDash val="solid"/>
                      <a:round/>
                      <a:headEnd type="none" w="med" len="med"/>
                      <a:tailEnd type="none" w="med" len="med"/>
                    </a:lnL>
                    <a:lnR w="12700" cap="flat" cmpd="sng" algn="ctr">
                      <a:solidFill>
                        <a:srgbClr val="000A14"/>
                      </a:solidFill>
                      <a:prstDash val="solid"/>
                      <a:round/>
                      <a:headEnd type="none" w="med" len="med"/>
                      <a:tailEnd type="none" w="med" len="med"/>
                    </a:lnR>
                    <a:lnT w="12700" cap="flat" cmpd="sng" algn="ctr">
                      <a:solidFill>
                        <a:srgbClr val="000A14"/>
                      </a:solidFill>
                      <a:prstDash val="solid"/>
                      <a:round/>
                      <a:headEnd type="none" w="med" len="med"/>
                      <a:tailEnd type="none" w="med" len="med"/>
                    </a:lnT>
                    <a:lnB w="12700" cap="flat" cmpd="sng" algn="ctr">
                      <a:solidFill>
                        <a:srgbClr val="000A14"/>
                      </a:solidFill>
                      <a:prstDash val="solid"/>
                      <a:round/>
                      <a:headEnd type="none" w="med" len="med"/>
                      <a:tailEnd type="none" w="med" len="med"/>
                    </a:lnB>
                  </a:tcPr>
                </a:tc>
                <a:tc>
                  <a:txBody>
                    <a:bodyPr/>
                    <a:lstStyle/>
                    <a:p>
                      <a:pPr algn="ctr">
                        <a:lnSpc>
                          <a:spcPts val="1600"/>
                        </a:lnSpc>
                        <a:spcAft>
                          <a:spcPts val="0"/>
                        </a:spcAft>
                      </a:pPr>
                      <a:r>
                        <a:rPr lang="nl-BE"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QS (mm/s)</a:t>
                      </a:r>
                      <a:endParaRPr lang="nl-BE" sz="1200">
                        <a:effectLst/>
                        <a:latin typeface="Calibri" panose="020F0502020204030204" pitchFamily="34" charset="0"/>
                        <a:ea typeface="Times New Roman" panose="02020603050405020304" pitchFamily="18" charset="0"/>
                        <a:cs typeface="Calibri" panose="020F0502020204030204" pitchFamily="34" charset="0"/>
                      </a:endParaRPr>
                    </a:p>
                  </a:txBody>
                  <a:tcPr marL="44450" marR="44450" marT="0" marB="0" anchor="ctr">
                    <a:lnL w="12700" cap="flat" cmpd="sng" algn="ctr">
                      <a:solidFill>
                        <a:srgbClr val="000A14"/>
                      </a:solidFill>
                      <a:prstDash val="solid"/>
                      <a:round/>
                      <a:headEnd type="none" w="med" len="med"/>
                      <a:tailEnd type="none" w="med" len="med"/>
                    </a:lnL>
                    <a:lnR w="12700" cap="flat" cmpd="sng" algn="ctr">
                      <a:solidFill>
                        <a:srgbClr val="000A14"/>
                      </a:solidFill>
                      <a:prstDash val="solid"/>
                      <a:round/>
                      <a:headEnd type="none" w="med" len="med"/>
                      <a:tailEnd type="none" w="med" len="med"/>
                    </a:lnR>
                    <a:lnT w="12700" cap="flat" cmpd="sng" algn="ctr">
                      <a:solidFill>
                        <a:srgbClr val="000A14"/>
                      </a:solidFill>
                      <a:prstDash val="solid"/>
                      <a:round/>
                      <a:headEnd type="none" w="med" len="med"/>
                      <a:tailEnd type="none" w="med" len="med"/>
                    </a:lnT>
                    <a:lnB w="12700" cap="flat" cmpd="sng" algn="ctr">
                      <a:solidFill>
                        <a:srgbClr val="000A14"/>
                      </a:solidFill>
                      <a:prstDash val="solid"/>
                      <a:round/>
                      <a:headEnd type="none" w="med" len="med"/>
                      <a:tailEnd type="none" w="med" len="med"/>
                    </a:lnB>
                  </a:tcPr>
                </a:tc>
                <a:tc>
                  <a:txBody>
                    <a:bodyPr/>
                    <a:lstStyle/>
                    <a:p>
                      <a:pPr algn="ctr">
                        <a:lnSpc>
                          <a:spcPts val="1600"/>
                        </a:lnSpc>
                        <a:spcAft>
                          <a:spcPts val="0"/>
                        </a:spcAft>
                      </a:pPr>
                      <a:r>
                        <a:rPr lang="nl-BE" sz="120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B</a:t>
                      </a:r>
                      <a:r>
                        <a:rPr lang="nl-BE" sz="1200" baseline="-2500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hf</a:t>
                      </a:r>
                      <a:r>
                        <a:rPr lang="nl-BE"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r>
                        <a:rPr lang="nl-BE" sz="120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kOe</a:t>
                      </a:r>
                      <a:r>
                        <a:rPr lang="nl-BE"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t>
                      </a:r>
                      <a:endParaRPr lang="nl-BE"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44450" marR="44450" marT="0" marB="0" anchor="ctr">
                    <a:lnL w="12700" cap="flat" cmpd="sng" algn="ctr">
                      <a:solidFill>
                        <a:srgbClr val="000A14"/>
                      </a:solidFill>
                      <a:prstDash val="solid"/>
                      <a:round/>
                      <a:headEnd type="none" w="med" len="med"/>
                      <a:tailEnd type="none" w="med" len="med"/>
                    </a:lnL>
                    <a:lnR w="12700" cap="flat" cmpd="sng" algn="ctr">
                      <a:solidFill>
                        <a:srgbClr val="000A14"/>
                      </a:solidFill>
                      <a:prstDash val="solid"/>
                      <a:round/>
                      <a:headEnd type="none" w="med" len="med"/>
                      <a:tailEnd type="none" w="med" len="med"/>
                    </a:lnR>
                    <a:lnT w="12700" cap="flat" cmpd="sng" algn="ctr">
                      <a:solidFill>
                        <a:srgbClr val="000A14"/>
                      </a:solidFill>
                      <a:prstDash val="solid"/>
                      <a:round/>
                      <a:headEnd type="none" w="med" len="med"/>
                      <a:tailEnd type="none" w="med" len="med"/>
                    </a:lnT>
                    <a:lnB w="12700" cap="flat" cmpd="sng" algn="ctr">
                      <a:solidFill>
                        <a:srgbClr val="000A14"/>
                      </a:solidFill>
                      <a:prstDash val="solid"/>
                      <a:round/>
                      <a:headEnd type="none" w="med" len="med"/>
                      <a:tailEnd type="none" w="med" len="med"/>
                    </a:lnB>
                  </a:tcPr>
                </a:tc>
                <a:tc>
                  <a:txBody>
                    <a:bodyPr/>
                    <a:lstStyle/>
                    <a:p>
                      <a:pPr algn="ctr">
                        <a:lnSpc>
                          <a:spcPts val="1600"/>
                        </a:lnSpc>
                        <a:spcAft>
                          <a:spcPts val="0"/>
                        </a:spcAft>
                      </a:pPr>
                      <a:r>
                        <a:rPr lang="nl-BE"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Δ</a:t>
                      </a: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QS or </a:t>
                      </a:r>
                      <a:r>
                        <a:rPr lang="nl-BE"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Δ</a:t>
                      </a:r>
                      <a:r>
                        <a:rPr lang="en-US" sz="120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B</a:t>
                      </a:r>
                      <a:r>
                        <a:rPr lang="en-US" sz="1200" baseline="-2500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hf</a:t>
                      </a:r>
                      <a:r>
                        <a:rPr lang="en-US" sz="1200" baseline="-250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(mm/s or </a:t>
                      </a:r>
                      <a:r>
                        <a:rPr lang="en-US" sz="120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kOe</a:t>
                      </a: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t>
                      </a:r>
                      <a:endParaRPr lang="nl-BE"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44450" marR="44450" marT="0" marB="0" anchor="ctr">
                    <a:lnL w="12700" cap="flat" cmpd="sng" algn="ctr">
                      <a:solidFill>
                        <a:srgbClr val="000A14"/>
                      </a:solidFill>
                      <a:prstDash val="solid"/>
                      <a:round/>
                      <a:headEnd type="none" w="med" len="med"/>
                      <a:tailEnd type="none" w="med" len="med"/>
                    </a:lnL>
                    <a:lnR w="12700" cap="flat" cmpd="sng" algn="ctr">
                      <a:solidFill>
                        <a:srgbClr val="000A14"/>
                      </a:solidFill>
                      <a:prstDash val="solid"/>
                      <a:round/>
                      <a:headEnd type="none" w="med" len="med"/>
                      <a:tailEnd type="none" w="med" len="med"/>
                    </a:lnR>
                    <a:lnT w="12700" cap="flat" cmpd="sng" algn="ctr">
                      <a:solidFill>
                        <a:srgbClr val="000A14"/>
                      </a:solidFill>
                      <a:prstDash val="solid"/>
                      <a:round/>
                      <a:headEnd type="none" w="med" len="med"/>
                      <a:tailEnd type="none" w="med" len="med"/>
                    </a:lnT>
                    <a:lnB w="12700" cap="flat" cmpd="sng" algn="ctr">
                      <a:solidFill>
                        <a:srgbClr val="000A14"/>
                      </a:solidFill>
                      <a:prstDash val="solid"/>
                      <a:round/>
                      <a:headEnd type="none" w="med" len="med"/>
                      <a:tailEnd type="none" w="med" len="med"/>
                    </a:lnB>
                  </a:tcPr>
                </a:tc>
                <a:tc>
                  <a:txBody>
                    <a:bodyPr/>
                    <a:lstStyle/>
                    <a:p>
                      <a:pPr algn="ctr">
                        <a:lnSpc>
                          <a:spcPts val="1600"/>
                        </a:lnSpc>
                        <a:spcAft>
                          <a:spcPts val="0"/>
                        </a:spcAft>
                      </a:pPr>
                      <a:r>
                        <a:rPr lang="nl-BE"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AA (%)</a:t>
                      </a:r>
                      <a:endParaRPr lang="nl-BE" sz="1200">
                        <a:effectLst/>
                        <a:latin typeface="Calibri" panose="020F0502020204030204" pitchFamily="34" charset="0"/>
                        <a:ea typeface="Times New Roman" panose="02020603050405020304" pitchFamily="18" charset="0"/>
                        <a:cs typeface="Calibri" panose="020F0502020204030204" pitchFamily="34" charset="0"/>
                      </a:endParaRPr>
                    </a:p>
                  </a:txBody>
                  <a:tcPr marL="44450" marR="44450" marT="0" marB="0" anchor="ctr">
                    <a:lnL w="12700" cap="flat" cmpd="sng" algn="ctr">
                      <a:solidFill>
                        <a:srgbClr val="000A14"/>
                      </a:solidFill>
                      <a:prstDash val="solid"/>
                      <a:round/>
                      <a:headEnd type="none" w="med" len="med"/>
                      <a:tailEnd type="none" w="med" len="med"/>
                    </a:lnL>
                    <a:lnR w="12700" cap="flat" cmpd="sng" algn="ctr">
                      <a:solidFill>
                        <a:srgbClr val="000A14"/>
                      </a:solidFill>
                      <a:prstDash val="solid"/>
                      <a:round/>
                      <a:headEnd type="none" w="med" len="med"/>
                      <a:tailEnd type="none" w="med" len="med"/>
                    </a:lnR>
                    <a:lnT w="12700" cap="flat" cmpd="sng" algn="ctr">
                      <a:solidFill>
                        <a:srgbClr val="000A14"/>
                      </a:solidFill>
                      <a:prstDash val="solid"/>
                      <a:round/>
                      <a:headEnd type="none" w="med" len="med"/>
                      <a:tailEnd type="none" w="med" len="med"/>
                    </a:lnT>
                    <a:lnB w="12700" cap="flat" cmpd="sng" algn="ctr">
                      <a:solidFill>
                        <a:srgbClr val="000A14"/>
                      </a:solidFill>
                      <a:prstDash val="solid"/>
                      <a:round/>
                      <a:headEnd type="none" w="med" len="med"/>
                      <a:tailEnd type="none" w="med" len="med"/>
                    </a:lnB>
                  </a:tcPr>
                </a:tc>
                <a:tc>
                  <a:txBody>
                    <a:bodyPr/>
                    <a:lstStyle/>
                    <a:p>
                      <a:pPr algn="ctr">
                        <a:lnSpc>
                          <a:spcPts val="1600"/>
                        </a:lnSpc>
                        <a:spcAft>
                          <a:spcPts val="0"/>
                        </a:spcAft>
                      </a:pPr>
                      <a:r>
                        <a:rPr lang="nl-BE"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Component</a:t>
                      </a:r>
                      <a:endParaRPr lang="nl-BE" sz="1200">
                        <a:effectLst/>
                        <a:latin typeface="Calibri" panose="020F0502020204030204" pitchFamily="34" charset="0"/>
                        <a:ea typeface="Times New Roman" panose="02020603050405020304" pitchFamily="18" charset="0"/>
                        <a:cs typeface="Calibri" panose="020F0502020204030204" pitchFamily="34" charset="0"/>
                      </a:endParaRPr>
                    </a:p>
                  </a:txBody>
                  <a:tcPr marL="44450" marR="44450" marT="0" marB="0" anchor="ctr">
                    <a:lnL w="12700" cap="flat" cmpd="sng" algn="ctr">
                      <a:solidFill>
                        <a:srgbClr val="000A14"/>
                      </a:solidFill>
                      <a:prstDash val="solid"/>
                      <a:round/>
                      <a:headEnd type="none" w="med" len="med"/>
                      <a:tailEnd type="none" w="med" len="med"/>
                    </a:lnL>
                    <a:lnR w="12700" cap="flat" cmpd="sng" algn="ctr">
                      <a:solidFill>
                        <a:srgbClr val="000A14"/>
                      </a:solidFill>
                      <a:prstDash val="solid"/>
                      <a:round/>
                      <a:headEnd type="none" w="med" len="med"/>
                      <a:tailEnd type="none" w="med" len="med"/>
                    </a:lnR>
                    <a:lnT w="12700" cap="flat" cmpd="sng" algn="ctr">
                      <a:solidFill>
                        <a:srgbClr val="000A14"/>
                      </a:solidFill>
                      <a:prstDash val="solid"/>
                      <a:round/>
                      <a:headEnd type="none" w="med" len="med"/>
                      <a:tailEnd type="none" w="med" len="med"/>
                    </a:lnT>
                    <a:lnB w="12700" cap="flat" cmpd="sng" algn="ctr">
                      <a:solidFill>
                        <a:srgbClr val="000A14"/>
                      </a:solidFill>
                      <a:prstDash val="solid"/>
                      <a:round/>
                      <a:headEnd type="none" w="med" len="med"/>
                      <a:tailEnd type="none" w="med" len="med"/>
                    </a:lnB>
                  </a:tcPr>
                </a:tc>
              </a:tr>
              <a:tr h="182880">
                <a:tc>
                  <a:txBody>
                    <a:bodyPr/>
                    <a:lstStyle/>
                    <a:p>
                      <a:pPr algn="ctr">
                        <a:lnSpc>
                          <a:spcPts val="1600"/>
                        </a:lnSpc>
                        <a:spcAft>
                          <a:spcPts val="0"/>
                        </a:spcAft>
                      </a:pPr>
                      <a:r>
                        <a:rPr lang="nl-BE"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1.25</a:t>
                      </a:r>
                      <a:endParaRPr lang="nl-BE" sz="1200">
                        <a:effectLst/>
                        <a:latin typeface="Calibri" panose="020F0502020204030204" pitchFamily="34" charset="0"/>
                        <a:ea typeface="Times New Roman" panose="02020603050405020304" pitchFamily="18" charset="0"/>
                        <a:cs typeface="Calibri" panose="020F0502020204030204" pitchFamily="34" charset="0"/>
                      </a:endParaRPr>
                    </a:p>
                  </a:txBody>
                  <a:tcPr marL="44450" marR="44450" marT="0" marB="0" anchor="ctr">
                    <a:lnL w="12700" cap="flat" cmpd="sng" algn="ctr">
                      <a:solidFill>
                        <a:srgbClr val="000A14"/>
                      </a:solidFill>
                      <a:prstDash val="solid"/>
                      <a:round/>
                      <a:headEnd type="none" w="med" len="med"/>
                      <a:tailEnd type="none" w="med" len="med"/>
                    </a:lnL>
                    <a:lnR w="12700" cap="flat" cmpd="sng" algn="ctr">
                      <a:solidFill>
                        <a:srgbClr val="000A14"/>
                      </a:solidFill>
                      <a:prstDash val="solid"/>
                      <a:round/>
                      <a:headEnd type="none" w="med" len="med"/>
                      <a:tailEnd type="none" w="med" len="med"/>
                    </a:lnR>
                    <a:lnT w="12700" cap="flat" cmpd="sng" algn="ctr">
                      <a:solidFill>
                        <a:srgbClr val="000A14"/>
                      </a:solidFill>
                      <a:prstDash val="solid"/>
                      <a:round/>
                      <a:headEnd type="none" w="med" len="med"/>
                      <a:tailEnd type="none" w="med" len="med"/>
                    </a:lnT>
                    <a:lnB w="12700" cap="flat" cmpd="sng" algn="ctr">
                      <a:solidFill>
                        <a:srgbClr val="000A14"/>
                      </a:solidFill>
                      <a:prstDash val="solid"/>
                      <a:round/>
                      <a:headEnd type="none" w="med" len="med"/>
                      <a:tailEnd type="none" w="med" len="med"/>
                    </a:lnB>
                  </a:tcPr>
                </a:tc>
                <a:tc>
                  <a:txBody>
                    <a:bodyPr/>
                    <a:lstStyle/>
                    <a:p>
                      <a:pPr algn="ctr">
                        <a:lnSpc>
                          <a:spcPts val="1600"/>
                        </a:lnSpc>
                        <a:spcAft>
                          <a:spcPts val="0"/>
                        </a:spcAft>
                      </a:pPr>
                      <a:r>
                        <a:rPr lang="nl-BE"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2.42</a:t>
                      </a:r>
                      <a:endParaRPr lang="nl-BE" sz="1200">
                        <a:effectLst/>
                        <a:latin typeface="Calibri" panose="020F0502020204030204" pitchFamily="34" charset="0"/>
                        <a:ea typeface="Times New Roman" panose="02020603050405020304" pitchFamily="18" charset="0"/>
                        <a:cs typeface="Calibri" panose="020F0502020204030204" pitchFamily="34" charset="0"/>
                      </a:endParaRPr>
                    </a:p>
                  </a:txBody>
                  <a:tcPr marL="44450" marR="44450" marT="0" marB="0" anchor="ctr">
                    <a:lnL w="12700" cap="flat" cmpd="sng" algn="ctr">
                      <a:solidFill>
                        <a:srgbClr val="000A14"/>
                      </a:solidFill>
                      <a:prstDash val="solid"/>
                      <a:round/>
                      <a:headEnd type="none" w="med" len="med"/>
                      <a:tailEnd type="none" w="med" len="med"/>
                    </a:lnL>
                    <a:lnR w="12700" cap="flat" cmpd="sng" algn="ctr">
                      <a:solidFill>
                        <a:srgbClr val="000A14"/>
                      </a:solidFill>
                      <a:prstDash val="solid"/>
                      <a:round/>
                      <a:headEnd type="none" w="med" len="med"/>
                      <a:tailEnd type="none" w="med" len="med"/>
                    </a:lnR>
                    <a:lnT w="12700" cap="flat" cmpd="sng" algn="ctr">
                      <a:solidFill>
                        <a:srgbClr val="000A14"/>
                      </a:solidFill>
                      <a:prstDash val="solid"/>
                      <a:round/>
                      <a:headEnd type="none" w="med" len="med"/>
                      <a:tailEnd type="none" w="med" len="med"/>
                    </a:lnT>
                    <a:lnB w="12700" cap="flat" cmpd="sng" algn="ctr">
                      <a:solidFill>
                        <a:srgbClr val="000A14"/>
                      </a:solidFill>
                      <a:prstDash val="solid"/>
                      <a:round/>
                      <a:headEnd type="none" w="med" len="med"/>
                      <a:tailEnd type="none" w="med" len="med"/>
                    </a:lnB>
                  </a:tcPr>
                </a:tc>
                <a:tc>
                  <a:txBody>
                    <a:bodyPr/>
                    <a:lstStyle/>
                    <a:p>
                      <a:pPr algn="ctr">
                        <a:lnSpc>
                          <a:spcPts val="1600"/>
                        </a:lnSpc>
                        <a:spcAft>
                          <a:spcPts val="0"/>
                        </a:spcAft>
                      </a:pPr>
                      <a:r>
                        <a:rPr lang="nl-BE"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a:t>
                      </a:r>
                      <a:endParaRPr lang="nl-BE"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44450" marR="44450" marT="0" marB="0" anchor="ctr">
                    <a:lnL w="12700" cap="flat" cmpd="sng" algn="ctr">
                      <a:solidFill>
                        <a:srgbClr val="000A14"/>
                      </a:solidFill>
                      <a:prstDash val="solid"/>
                      <a:round/>
                      <a:headEnd type="none" w="med" len="med"/>
                      <a:tailEnd type="none" w="med" len="med"/>
                    </a:lnL>
                    <a:lnR w="12700" cap="flat" cmpd="sng" algn="ctr">
                      <a:solidFill>
                        <a:srgbClr val="000A14"/>
                      </a:solidFill>
                      <a:prstDash val="solid"/>
                      <a:round/>
                      <a:headEnd type="none" w="med" len="med"/>
                      <a:tailEnd type="none" w="med" len="med"/>
                    </a:lnR>
                    <a:lnT w="12700" cap="flat" cmpd="sng" algn="ctr">
                      <a:solidFill>
                        <a:srgbClr val="000A14"/>
                      </a:solidFill>
                      <a:prstDash val="solid"/>
                      <a:round/>
                      <a:headEnd type="none" w="med" len="med"/>
                      <a:tailEnd type="none" w="med" len="med"/>
                    </a:lnT>
                    <a:lnB w="12700" cap="flat" cmpd="sng" algn="ctr">
                      <a:solidFill>
                        <a:srgbClr val="000A14"/>
                      </a:solidFill>
                      <a:prstDash val="solid"/>
                      <a:round/>
                      <a:headEnd type="none" w="med" len="med"/>
                      <a:tailEnd type="none" w="med" len="med"/>
                    </a:lnB>
                  </a:tcPr>
                </a:tc>
                <a:tc>
                  <a:txBody>
                    <a:bodyPr/>
                    <a:lstStyle/>
                    <a:p>
                      <a:pPr algn="ctr">
                        <a:lnSpc>
                          <a:spcPts val="1600"/>
                        </a:lnSpc>
                        <a:spcAft>
                          <a:spcPts val="0"/>
                        </a:spcAft>
                      </a:pPr>
                      <a:r>
                        <a:rPr lang="nl-BE"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0.4</a:t>
                      </a:r>
                      <a:endParaRPr lang="nl-BE" sz="1200">
                        <a:effectLst/>
                        <a:latin typeface="Calibri" panose="020F0502020204030204" pitchFamily="34" charset="0"/>
                        <a:ea typeface="Times New Roman" panose="02020603050405020304" pitchFamily="18" charset="0"/>
                        <a:cs typeface="Calibri" panose="020F0502020204030204" pitchFamily="34" charset="0"/>
                      </a:endParaRPr>
                    </a:p>
                  </a:txBody>
                  <a:tcPr marL="44450" marR="44450" marT="0" marB="0" anchor="ctr">
                    <a:lnL w="12700" cap="flat" cmpd="sng" algn="ctr">
                      <a:solidFill>
                        <a:srgbClr val="000A14"/>
                      </a:solidFill>
                      <a:prstDash val="solid"/>
                      <a:round/>
                      <a:headEnd type="none" w="med" len="med"/>
                      <a:tailEnd type="none" w="med" len="med"/>
                    </a:lnL>
                    <a:lnR w="12700" cap="flat" cmpd="sng" algn="ctr">
                      <a:solidFill>
                        <a:srgbClr val="000A14"/>
                      </a:solidFill>
                      <a:prstDash val="solid"/>
                      <a:round/>
                      <a:headEnd type="none" w="med" len="med"/>
                      <a:tailEnd type="none" w="med" len="med"/>
                    </a:lnR>
                    <a:lnT w="12700" cap="flat" cmpd="sng" algn="ctr">
                      <a:solidFill>
                        <a:srgbClr val="000A14"/>
                      </a:solidFill>
                      <a:prstDash val="solid"/>
                      <a:round/>
                      <a:headEnd type="none" w="med" len="med"/>
                      <a:tailEnd type="none" w="med" len="med"/>
                    </a:lnT>
                    <a:lnB w="12700" cap="flat" cmpd="sng" algn="ctr">
                      <a:solidFill>
                        <a:srgbClr val="000A14"/>
                      </a:solidFill>
                      <a:prstDash val="solid"/>
                      <a:round/>
                      <a:headEnd type="none" w="med" len="med"/>
                      <a:tailEnd type="none" w="med" len="med"/>
                    </a:lnB>
                  </a:tcPr>
                </a:tc>
                <a:tc>
                  <a:txBody>
                    <a:bodyPr/>
                    <a:lstStyle/>
                    <a:p>
                      <a:pPr algn="ctr">
                        <a:lnSpc>
                          <a:spcPts val="1600"/>
                        </a:lnSpc>
                        <a:spcAft>
                          <a:spcPts val="0"/>
                        </a:spcAft>
                      </a:pPr>
                      <a:r>
                        <a:rPr lang="nl-BE"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33</a:t>
                      </a:r>
                      <a:endParaRPr lang="nl-BE" sz="1200">
                        <a:effectLst/>
                        <a:latin typeface="Calibri" panose="020F0502020204030204" pitchFamily="34" charset="0"/>
                        <a:ea typeface="Times New Roman" panose="02020603050405020304" pitchFamily="18" charset="0"/>
                        <a:cs typeface="Calibri" panose="020F0502020204030204" pitchFamily="34" charset="0"/>
                      </a:endParaRPr>
                    </a:p>
                  </a:txBody>
                  <a:tcPr marL="44450" marR="44450" marT="0" marB="0" anchor="ctr">
                    <a:lnL w="12700" cap="flat" cmpd="sng" algn="ctr">
                      <a:solidFill>
                        <a:srgbClr val="000A14"/>
                      </a:solidFill>
                      <a:prstDash val="solid"/>
                      <a:round/>
                      <a:headEnd type="none" w="med" len="med"/>
                      <a:tailEnd type="none" w="med" len="med"/>
                    </a:lnL>
                    <a:lnR w="12700" cap="flat" cmpd="sng" algn="ctr">
                      <a:solidFill>
                        <a:srgbClr val="000A14"/>
                      </a:solidFill>
                      <a:prstDash val="solid"/>
                      <a:round/>
                      <a:headEnd type="none" w="med" len="med"/>
                      <a:tailEnd type="none" w="med" len="med"/>
                    </a:lnR>
                    <a:lnT w="12700" cap="flat" cmpd="sng" algn="ctr">
                      <a:solidFill>
                        <a:srgbClr val="000A14"/>
                      </a:solidFill>
                      <a:prstDash val="solid"/>
                      <a:round/>
                      <a:headEnd type="none" w="med" len="med"/>
                      <a:tailEnd type="none" w="med" len="med"/>
                    </a:lnT>
                    <a:lnB w="12700" cap="flat" cmpd="sng" algn="ctr">
                      <a:solidFill>
                        <a:srgbClr val="000A14"/>
                      </a:solidFill>
                      <a:prstDash val="solid"/>
                      <a:round/>
                      <a:headEnd type="none" w="med" len="med"/>
                      <a:tailEnd type="none" w="med" len="med"/>
                    </a:lnB>
                  </a:tcPr>
                </a:tc>
                <a:tc>
                  <a:txBody>
                    <a:bodyPr/>
                    <a:lstStyle/>
                    <a:p>
                      <a:pPr algn="ctr">
                        <a:lnSpc>
                          <a:spcPts val="1600"/>
                        </a:lnSpc>
                        <a:spcAft>
                          <a:spcPts val="0"/>
                        </a:spcAft>
                      </a:pPr>
                      <a:r>
                        <a:rPr lang="nl-BE"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C1</a:t>
                      </a:r>
                      <a:endParaRPr lang="nl-BE" sz="1200">
                        <a:effectLst/>
                        <a:latin typeface="Calibri" panose="020F0502020204030204" pitchFamily="34" charset="0"/>
                        <a:ea typeface="Times New Roman" panose="02020603050405020304" pitchFamily="18" charset="0"/>
                        <a:cs typeface="Calibri" panose="020F0502020204030204" pitchFamily="34" charset="0"/>
                      </a:endParaRPr>
                    </a:p>
                  </a:txBody>
                  <a:tcPr marL="44450" marR="44450" marT="0" marB="0" anchor="ctr">
                    <a:lnL w="12700" cap="flat" cmpd="sng" algn="ctr">
                      <a:solidFill>
                        <a:srgbClr val="000A14"/>
                      </a:solidFill>
                      <a:prstDash val="solid"/>
                      <a:round/>
                      <a:headEnd type="none" w="med" len="med"/>
                      <a:tailEnd type="none" w="med" len="med"/>
                    </a:lnL>
                    <a:lnR w="12700" cap="flat" cmpd="sng" algn="ctr">
                      <a:solidFill>
                        <a:srgbClr val="000A14"/>
                      </a:solidFill>
                      <a:prstDash val="solid"/>
                      <a:round/>
                      <a:headEnd type="none" w="med" len="med"/>
                      <a:tailEnd type="none" w="med" len="med"/>
                    </a:lnR>
                    <a:lnT w="12700" cap="flat" cmpd="sng" algn="ctr">
                      <a:solidFill>
                        <a:srgbClr val="000A14"/>
                      </a:solidFill>
                      <a:prstDash val="solid"/>
                      <a:round/>
                      <a:headEnd type="none" w="med" len="med"/>
                      <a:tailEnd type="none" w="med" len="med"/>
                    </a:lnT>
                    <a:lnB w="12700" cap="flat" cmpd="sng" algn="ctr">
                      <a:solidFill>
                        <a:srgbClr val="000A14"/>
                      </a:solidFill>
                      <a:prstDash val="solid"/>
                      <a:round/>
                      <a:headEnd type="none" w="med" len="med"/>
                      <a:tailEnd type="none" w="med" len="med"/>
                    </a:lnB>
                  </a:tcPr>
                </a:tc>
              </a:tr>
              <a:tr h="182880">
                <a:tc>
                  <a:txBody>
                    <a:bodyPr/>
                    <a:lstStyle/>
                    <a:p>
                      <a:pPr algn="ctr">
                        <a:lnSpc>
                          <a:spcPts val="1600"/>
                        </a:lnSpc>
                        <a:spcAft>
                          <a:spcPts val="0"/>
                        </a:spcAft>
                      </a:pPr>
                      <a:r>
                        <a:rPr lang="nl-BE"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1.14</a:t>
                      </a:r>
                      <a:endParaRPr lang="nl-BE" sz="1200">
                        <a:effectLst/>
                        <a:latin typeface="Calibri" panose="020F0502020204030204" pitchFamily="34" charset="0"/>
                        <a:ea typeface="Times New Roman" panose="02020603050405020304" pitchFamily="18" charset="0"/>
                        <a:cs typeface="Calibri" panose="020F0502020204030204" pitchFamily="34" charset="0"/>
                      </a:endParaRPr>
                    </a:p>
                  </a:txBody>
                  <a:tcPr marL="44450" marR="44450" marT="0" marB="0" anchor="ctr">
                    <a:lnL w="12700" cap="flat" cmpd="sng" algn="ctr">
                      <a:solidFill>
                        <a:srgbClr val="000A14"/>
                      </a:solidFill>
                      <a:prstDash val="solid"/>
                      <a:round/>
                      <a:headEnd type="none" w="med" len="med"/>
                      <a:tailEnd type="none" w="med" len="med"/>
                    </a:lnL>
                    <a:lnR w="12700" cap="flat" cmpd="sng" algn="ctr">
                      <a:solidFill>
                        <a:srgbClr val="000A14"/>
                      </a:solidFill>
                      <a:prstDash val="solid"/>
                      <a:round/>
                      <a:headEnd type="none" w="med" len="med"/>
                      <a:tailEnd type="none" w="med" len="med"/>
                    </a:lnR>
                    <a:lnT w="12700" cap="flat" cmpd="sng" algn="ctr">
                      <a:solidFill>
                        <a:srgbClr val="000A14"/>
                      </a:solidFill>
                      <a:prstDash val="solid"/>
                      <a:round/>
                      <a:headEnd type="none" w="med" len="med"/>
                      <a:tailEnd type="none" w="med" len="med"/>
                    </a:lnT>
                    <a:lnB w="12700" cap="flat" cmpd="sng" algn="ctr">
                      <a:solidFill>
                        <a:srgbClr val="000A14"/>
                      </a:solidFill>
                      <a:prstDash val="solid"/>
                      <a:round/>
                      <a:headEnd type="none" w="med" len="med"/>
                      <a:tailEnd type="none" w="med" len="med"/>
                    </a:lnB>
                  </a:tcPr>
                </a:tc>
                <a:tc>
                  <a:txBody>
                    <a:bodyPr/>
                    <a:lstStyle/>
                    <a:p>
                      <a:pPr algn="ctr">
                        <a:lnSpc>
                          <a:spcPts val="1600"/>
                        </a:lnSpc>
                        <a:spcAft>
                          <a:spcPts val="0"/>
                        </a:spcAft>
                      </a:pPr>
                      <a:r>
                        <a:rPr lang="nl-BE"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1.95</a:t>
                      </a:r>
                      <a:endParaRPr lang="nl-BE"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44450" marR="44450" marT="0" marB="0" anchor="ctr">
                    <a:lnL w="12700" cap="flat" cmpd="sng" algn="ctr">
                      <a:solidFill>
                        <a:srgbClr val="000A14"/>
                      </a:solidFill>
                      <a:prstDash val="solid"/>
                      <a:round/>
                      <a:headEnd type="none" w="med" len="med"/>
                      <a:tailEnd type="none" w="med" len="med"/>
                    </a:lnL>
                    <a:lnR w="12700" cap="flat" cmpd="sng" algn="ctr">
                      <a:solidFill>
                        <a:srgbClr val="000A14"/>
                      </a:solidFill>
                      <a:prstDash val="solid"/>
                      <a:round/>
                      <a:headEnd type="none" w="med" len="med"/>
                      <a:tailEnd type="none" w="med" len="med"/>
                    </a:lnR>
                    <a:lnT w="12700" cap="flat" cmpd="sng" algn="ctr">
                      <a:solidFill>
                        <a:srgbClr val="000A14"/>
                      </a:solidFill>
                      <a:prstDash val="solid"/>
                      <a:round/>
                      <a:headEnd type="none" w="med" len="med"/>
                      <a:tailEnd type="none" w="med" len="med"/>
                    </a:lnT>
                    <a:lnB w="12700" cap="flat" cmpd="sng" algn="ctr">
                      <a:solidFill>
                        <a:srgbClr val="000A14"/>
                      </a:solidFill>
                      <a:prstDash val="solid"/>
                      <a:round/>
                      <a:headEnd type="none" w="med" len="med"/>
                      <a:tailEnd type="none" w="med" len="med"/>
                    </a:lnB>
                  </a:tcPr>
                </a:tc>
                <a:tc>
                  <a:txBody>
                    <a:bodyPr/>
                    <a:lstStyle/>
                    <a:p>
                      <a:pPr algn="ctr">
                        <a:lnSpc>
                          <a:spcPts val="1600"/>
                        </a:lnSpc>
                        <a:spcAft>
                          <a:spcPts val="0"/>
                        </a:spcAft>
                      </a:pPr>
                      <a:r>
                        <a:rPr lang="nl-BE"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a:t>
                      </a:r>
                      <a:endParaRPr lang="nl-BE"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44450" marR="44450" marT="0" marB="0" anchor="ctr">
                    <a:lnL w="12700" cap="flat" cmpd="sng" algn="ctr">
                      <a:solidFill>
                        <a:srgbClr val="000A14"/>
                      </a:solidFill>
                      <a:prstDash val="solid"/>
                      <a:round/>
                      <a:headEnd type="none" w="med" len="med"/>
                      <a:tailEnd type="none" w="med" len="med"/>
                    </a:lnL>
                    <a:lnR w="12700" cap="flat" cmpd="sng" algn="ctr">
                      <a:solidFill>
                        <a:srgbClr val="000A14"/>
                      </a:solidFill>
                      <a:prstDash val="solid"/>
                      <a:round/>
                      <a:headEnd type="none" w="med" len="med"/>
                      <a:tailEnd type="none" w="med" len="med"/>
                    </a:lnR>
                    <a:lnT w="12700" cap="flat" cmpd="sng" algn="ctr">
                      <a:solidFill>
                        <a:srgbClr val="000A14"/>
                      </a:solidFill>
                      <a:prstDash val="solid"/>
                      <a:round/>
                      <a:headEnd type="none" w="med" len="med"/>
                      <a:tailEnd type="none" w="med" len="med"/>
                    </a:lnT>
                    <a:lnB w="12700" cap="flat" cmpd="sng" algn="ctr">
                      <a:solidFill>
                        <a:srgbClr val="000A14"/>
                      </a:solidFill>
                      <a:prstDash val="solid"/>
                      <a:round/>
                      <a:headEnd type="none" w="med" len="med"/>
                      <a:tailEnd type="none" w="med" len="med"/>
                    </a:lnB>
                  </a:tcPr>
                </a:tc>
                <a:tc>
                  <a:txBody>
                    <a:bodyPr/>
                    <a:lstStyle/>
                    <a:p>
                      <a:pPr algn="ctr">
                        <a:lnSpc>
                          <a:spcPts val="1600"/>
                        </a:lnSpc>
                        <a:spcAft>
                          <a:spcPts val="0"/>
                        </a:spcAft>
                      </a:pPr>
                      <a:r>
                        <a:rPr lang="nl-BE"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0.67</a:t>
                      </a:r>
                      <a:endParaRPr lang="nl-BE" sz="1200">
                        <a:effectLst/>
                        <a:latin typeface="Calibri" panose="020F0502020204030204" pitchFamily="34" charset="0"/>
                        <a:ea typeface="Times New Roman" panose="02020603050405020304" pitchFamily="18" charset="0"/>
                        <a:cs typeface="Calibri" panose="020F0502020204030204" pitchFamily="34" charset="0"/>
                      </a:endParaRPr>
                    </a:p>
                  </a:txBody>
                  <a:tcPr marL="44450" marR="44450" marT="0" marB="0" anchor="ctr">
                    <a:lnL w="12700" cap="flat" cmpd="sng" algn="ctr">
                      <a:solidFill>
                        <a:srgbClr val="000A14"/>
                      </a:solidFill>
                      <a:prstDash val="solid"/>
                      <a:round/>
                      <a:headEnd type="none" w="med" len="med"/>
                      <a:tailEnd type="none" w="med" len="med"/>
                    </a:lnL>
                    <a:lnR w="12700" cap="flat" cmpd="sng" algn="ctr">
                      <a:solidFill>
                        <a:srgbClr val="000A14"/>
                      </a:solidFill>
                      <a:prstDash val="solid"/>
                      <a:round/>
                      <a:headEnd type="none" w="med" len="med"/>
                      <a:tailEnd type="none" w="med" len="med"/>
                    </a:lnR>
                    <a:lnT w="12700" cap="flat" cmpd="sng" algn="ctr">
                      <a:solidFill>
                        <a:srgbClr val="000A14"/>
                      </a:solidFill>
                      <a:prstDash val="solid"/>
                      <a:round/>
                      <a:headEnd type="none" w="med" len="med"/>
                      <a:tailEnd type="none" w="med" len="med"/>
                    </a:lnT>
                    <a:lnB w="12700" cap="flat" cmpd="sng" algn="ctr">
                      <a:solidFill>
                        <a:srgbClr val="000A14"/>
                      </a:solidFill>
                      <a:prstDash val="solid"/>
                      <a:round/>
                      <a:headEnd type="none" w="med" len="med"/>
                      <a:tailEnd type="none" w="med" len="med"/>
                    </a:lnB>
                  </a:tcPr>
                </a:tc>
                <a:tc>
                  <a:txBody>
                    <a:bodyPr/>
                    <a:lstStyle/>
                    <a:p>
                      <a:pPr algn="ctr">
                        <a:lnSpc>
                          <a:spcPts val="1600"/>
                        </a:lnSpc>
                        <a:spcAft>
                          <a:spcPts val="0"/>
                        </a:spcAft>
                      </a:pPr>
                      <a:r>
                        <a:rPr lang="nl-BE"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48</a:t>
                      </a:r>
                      <a:endParaRPr lang="nl-BE" sz="1200">
                        <a:effectLst/>
                        <a:latin typeface="Calibri" panose="020F0502020204030204" pitchFamily="34" charset="0"/>
                        <a:ea typeface="Times New Roman" panose="02020603050405020304" pitchFamily="18" charset="0"/>
                        <a:cs typeface="Calibri" panose="020F0502020204030204" pitchFamily="34" charset="0"/>
                      </a:endParaRPr>
                    </a:p>
                  </a:txBody>
                  <a:tcPr marL="44450" marR="44450" marT="0" marB="0" anchor="ctr">
                    <a:lnL w="12700" cap="flat" cmpd="sng" algn="ctr">
                      <a:solidFill>
                        <a:srgbClr val="000A14"/>
                      </a:solidFill>
                      <a:prstDash val="solid"/>
                      <a:round/>
                      <a:headEnd type="none" w="med" len="med"/>
                      <a:tailEnd type="none" w="med" len="med"/>
                    </a:lnL>
                    <a:lnR w="12700" cap="flat" cmpd="sng" algn="ctr">
                      <a:solidFill>
                        <a:srgbClr val="000A14"/>
                      </a:solidFill>
                      <a:prstDash val="solid"/>
                      <a:round/>
                      <a:headEnd type="none" w="med" len="med"/>
                      <a:tailEnd type="none" w="med" len="med"/>
                    </a:lnR>
                    <a:lnT w="12700" cap="flat" cmpd="sng" algn="ctr">
                      <a:solidFill>
                        <a:srgbClr val="000A14"/>
                      </a:solidFill>
                      <a:prstDash val="solid"/>
                      <a:round/>
                      <a:headEnd type="none" w="med" len="med"/>
                      <a:tailEnd type="none" w="med" len="med"/>
                    </a:lnT>
                    <a:lnB w="12700" cap="flat" cmpd="sng" algn="ctr">
                      <a:solidFill>
                        <a:srgbClr val="000A14"/>
                      </a:solidFill>
                      <a:prstDash val="solid"/>
                      <a:round/>
                      <a:headEnd type="none" w="med" len="med"/>
                      <a:tailEnd type="none" w="med" len="med"/>
                    </a:lnB>
                  </a:tcPr>
                </a:tc>
                <a:tc>
                  <a:txBody>
                    <a:bodyPr/>
                    <a:lstStyle/>
                    <a:p>
                      <a:pPr algn="ctr">
                        <a:lnSpc>
                          <a:spcPts val="1600"/>
                        </a:lnSpc>
                        <a:spcAft>
                          <a:spcPts val="0"/>
                        </a:spcAft>
                      </a:pPr>
                      <a:r>
                        <a:rPr lang="nl-BE"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C2</a:t>
                      </a:r>
                      <a:endParaRPr lang="nl-BE" sz="1200">
                        <a:effectLst/>
                        <a:latin typeface="Calibri" panose="020F0502020204030204" pitchFamily="34" charset="0"/>
                        <a:ea typeface="Times New Roman" panose="02020603050405020304" pitchFamily="18" charset="0"/>
                        <a:cs typeface="Calibri" panose="020F0502020204030204" pitchFamily="34" charset="0"/>
                      </a:endParaRPr>
                    </a:p>
                  </a:txBody>
                  <a:tcPr marL="44450" marR="44450" marT="0" marB="0" anchor="ctr">
                    <a:lnL w="12700" cap="flat" cmpd="sng" algn="ctr">
                      <a:solidFill>
                        <a:srgbClr val="000A14"/>
                      </a:solidFill>
                      <a:prstDash val="solid"/>
                      <a:round/>
                      <a:headEnd type="none" w="med" len="med"/>
                      <a:tailEnd type="none" w="med" len="med"/>
                    </a:lnL>
                    <a:lnR w="12700" cap="flat" cmpd="sng" algn="ctr">
                      <a:solidFill>
                        <a:srgbClr val="000A14"/>
                      </a:solidFill>
                      <a:prstDash val="solid"/>
                      <a:round/>
                      <a:headEnd type="none" w="med" len="med"/>
                      <a:tailEnd type="none" w="med" len="med"/>
                    </a:lnR>
                    <a:lnT w="12700" cap="flat" cmpd="sng" algn="ctr">
                      <a:solidFill>
                        <a:srgbClr val="000A14"/>
                      </a:solidFill>
                      <a:prstDash val="solid"/>
                      <a:round/>
                      <a:headEnd type="none" w="med" len="med"/>
                      <a:tailEnd type="none" w="med" len="med"/>
                    </a:lnT>
                    <a:lnB w="12700" cap="flat" cmpd="sng" algn="ctr">
                      <a:solidFill>
                        <a:srgbClr val="000A14"/>
                      </a:solidFill>
                      <a:prstDash val="solid"/>
                      <a:round/>
                      <a:headEnd type="none" w="med" len="med"/>
                      <a:tailEnd type="none" w="med" len="med"/>
                    </a:lnB>
                  </a:tcPr>
                </a:tc>
              </a:tr>
              <a:tr h="182880">
                <a:tc>
                  <a:txBody>
                    <a:bodyPr/>
                    <a:lstStyle/>
                    <a:p>
                      <a:pPr algn="ctr">
                        <a:lnSpc>
                          <a:spcPts val="1600"/>
                        </a:lnSpc>
                        <a:spcAft>
                          <a:spcPts val="0"/>
                        </a:spcAft>
                      </a:pPr>
                      <a:r>
                        <a:rPr lang="nl-BE"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0.65</a:t>
                      </a:r>
                      <a:endParaRPr lang="nl-BE" sz="1200">
                        <a:effectLst/>
                        <a:latin typeface="Calibri" panose="020F0502020204030204" pitchFamily="34" charset="0"/>
                        <a:ea typeface="Times New Roman" panose="02020603050405020304" pitchFamily="18" charset="0"/>
                        <a:cs typeface="Calibri" panose="020F0502020204030204" pitchFamily="34" charset="0"/>
                      </a:endParaRPr>
                    </a:p>
                  </a:txBody>
                  <a:tcPr marL="44450" marR="44450" marT="0" marB="0" anchor="ctr">
                    <a:lnL w="12700" cap="flat" cmpd="sng" algn="ctr">
                      <a:solidFill>
                        <a:srgbClr val="000A14"/>
                      </a:solidFill>
                      <a:prstDash val="solid"/>
                      <a:round/>
                      <a:headEnd type="none" w="med" len="med"/>
                      <a:tailEnd type="none" w="med" len="med"/>
                    </a:lnL>
                    <a:lnR w="12700" cap="flat" cmpd="sng" algn="ctr">
                      <a:solidFill>
                        <a:srgbClr val="000A14"/>
                      </a:solidFill>
                      <a:prstDash val="solid"/>
                      <a:round/>
                      <a:headEnd type="none" w="med" len="med"/>
                      <a:tailEnd type="none" w="med" len="med"/>
                    </a:lnR>
                    <a:lnT w="12700" cap="flat" cmpd="sng" algn="ctr">
                      <a:solidFill>
                        <a:srgbClr val="000A14"/>
                      </a:solidFill>
                      <a:prstDash val="solid"/>
                      <a:round/>
                      <a:headEnd type="none" w="med" len="med"/>
                      <a:tailEnd type="none" w="med" len="med"/>
                    </a:lnT>
                    <a:lnB w="12700" cap="flat" cmpd="sng" algn="ctr">
                      <a:solidFill>
                        <a:srgbClr val="000A14"/>
                      </a:solidFill>
                      <a:prstDash val="solid"/>
                      <a:round/>
                      <a:headEnd type="none" w="med" len="med"/>
                      <a:tailEnd type="none" w="med" len="med"/>
                    </a:lnB>
                  </a:tcPr>
                </a:tc>
                <a:tc>
                  <a:txBody>
                    <a:bodyPr/>
                    <a:lstStyle/>
                    <a:p>
                      <a:pPr algn="ctr">
                        <a:lnSpc>
                          <a:spcPts val="1600"/>
                        </a:lnSpc>
                        <a:spcAft>
                          <a:spcPts val="0"/>
                        </a:spcAft>
                      </a:pPr>
                      <a:r>
                        <a:rPr lang="nl-BE"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1.19</a:t>
                      </a:r>
                      <a:endParaRPr lang="nl-BE" sz="1200">
                        <a:effectLst/>
                        <a:latin typeface="Calibri" panose="020F0502020204030204" pitchFamily="34" charset="0"/>
                        <a:ea typeface="Times New Roman" panose="02020603050405020304" pitchFamily="18" charset="0"/>
                        <a:cs typeface="Calibri" panose="020F0502020204030204" pitchFamily="34" charset="0"/>
                      </a:endParaRPr>
                    </a:p>
                  </a:txBody>
                  <a:tcPr marL="44450" marR="44450" marT="0" marB="0" anchor="ctr">
                    <a:lnL w="12700" cap="flat" cmpd="sng" algn="ctr">
                      <a:solidFill>
                        <a:srgbClr val="000A14"/>
                      </a:solidFill>
                      <a:prstDash val="solid"/>
                      <a:round/>
                      <a:headEnd type="none" w="med" len="med"/>
                      <a:tailEnd type="none" w="med" len="med"/>
                    </a:lnL>
                    <a:lnR w="12700" cap="flat" cmpd="sng" algn="ctr">
                      <a:solidFill>
                        <a:srgbClr val="000A14"/>
                      </a:solidFill>
                      <a:prstDash val="solid"/>
                      <a:round/>
                      <a:headEnd type="none" w="med" len="med"/>
                      <a:tailEnd type="none" w="med" len="med"/>
                    </a:lnR>
                    <a:lnT w="12700" cap="flat" cmpd="sng" algn="ctr">
                      <a:solidFill>
                        <a:srgbClr val="000A14"/>
                      </a:solidFill>
                      <a:prstDash val="solid"/>
                      <a:round/>
                      <a:headEnd type="none" w="med" len="med"/>
                      <a:tailEnd type="none" w="med" len="med"/>
                    </a:lnT>
                    <a:lnB w="12700" cap="flat" cmpd="sng" algn="ctr">
                      <a:solidFill>
                        <a:srgbClr val="000A14"/>
                      </a:solidFill>
                      <a:prstDash val="solid"/>
                      <a:round/>
                      <a:headEnd type="none" w="med" len="med"/>
                      <a:tailEnd type="none" w="med" len="med"/>
                    </a:lnB>
                  </a:tcPr>
                </a:tc>
                <a:tc>
                  <a:txBody>
                    <a:bodyPr/>
                    <a:lstStyle/>
                    <a:p>
                      <a:pPr algn="ctr">
                        <a:lnSpc>
                          <a:spcPts val="1600"/>
                        </a:lnSpc>
                        <a:spcAft>
                          <a:spcPts val="0"/>
                        </a:spcAft>
                      </a:pPr>
                      <a:r>
                        <a:rPr lang="nl-BE"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a:t>
                      </a:r>
                      <a:endParaRPr lang="nl-BE"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44450" marR="44450" marT="0" marB="0" anchor="ctr">
                    <a:lnL w="12700" cap="flat" cmpd="sng" algn="ctr">
                      <a:solidFill>
                        <a:srgbClr val="000A14"/>
                      </a:solidFill>
                      <a:prstDash val="solid"/>
                      <a:round/>
                      <a:headEnd type="none" w="med" len="med"/>
                      <a:tailEnd type="none" w="med" len="med"/>
                    </a:lnL>
                    <a:lnR w="12700" cap="flat" cmpd="sng" algn="ctr">
                      <a:solidFill>
                        <a:srgbClr val="000A14"/>
                      </a:solidFill>
                      <a:prstDash val="solid"/>
                      <a:round/>
                      <a:headEnd type="none" w="med" len="med"/>
                      <a:tailEnd type="none" w="med" len="med"/>
                    </a:lnR>
                    <a:lnT w="12700" cap="flat" cmpd="sng" algn="ctr">
                      <a:solidFill>
                        <a:srgbClr val="000A14"/>
                      </a:solidFill>
                      <a:prstDash val="solid"/>
                      <a:round/>
                      <a:headEnd type="none" w="med" len="med"/>
                      <a:tailEnd type="none" w="med" len="med"/>
                    </a:lnT>
                    <a:lnB w="12700" cap="flat" cmpd="sng" algn="ctr">
                      <a:solidFill>
                        <a:srgbClr val="000A14"/>
                      </a:solidFill>
                      <a:prstDash val="solid"/>
                      <a:round/>
                      <a:headEnd type="none" w="med" len="med"/>
                      <a:tailEnd type="none" w="med" len="med"/>
                    </a:lnB>
                  </a:tcPr>
                </a:tc>
                <a:tc>
                  <a:txBody>
                    <a:bodyPr/>
                    <a:lstStyle/>
                    <a:p>
                      <a:pPr algn="ctr">
                        <a:lnSpc>
                          <a:spcPts val="1600"/>
                        </a:lnSpc>
                        <a:spcAft>
                          <a:spcPts val="0"/>
                        </a:spcAft>
                      </a:pPr>
                      <a:r>
                        <a:rPr lang="nl-BE"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0.22</a:t>
                      </a:r>
                      <a:endParaRPr lang="nl-BE" sz="1200">
                        <a:effectLst/>
                        <a:latin typeface="Calibri" panose="020F0502020204030204" pitchFamily="34" charset="0"/>
                        <a:ea typeface="Times New Roman" panose="02020603050405020304" pitchFamily="18" charset="0"/>
                        <a:cs typeface="Calibri" panose="020F0502020204030204" pitchFamily="34" charset="0"/>
                      </a:endParaRPr>
                    </a:p>
                  </a:txBody>
                  <a:tcPr marL="44450" marR="44450" marT="0" marB="0" anchor="ctr">
                    <a:lnL w="12700" cap="flat" cmpd="sng" algn="ctr">
                      <a:solidFill>
                        <a:srgbClr val="000A14"/>
                      </a:solidFill>
                      <a:prstDash val="solid"/>
                      <a:round/>
                      <a:headEnd type="none" w="med" len="med"/>
                      <a:tailEnd type="none" w="med" len="med"/>
                    </a:lnL>
                    <a:lnR w="12700" cap="flat" cmpd="sng" algn="ctr">
                      <a:solidFill>
                        <a:srgbClr val="000A14"/>
                      </a:solidFill>
                      <a:prstDash val="solid"/>
                      <a:round/>
                      <a:headEnd type="none" w="med" len="med"/>
                      <a:tailEnd type="none" w="med" len="med"/>
                    </a:lnR>
                    <a:lnT w="12700" cap="flat" cmpd="sng" algn="ctr">
                      <a:solidFill>
                        <a:srgbClr val="000A14"/>
                      </a:solidFill>
                      <a:prstDash val="solid"/>
                      <a:round/>
                      <a:headEnd type="none" w="med" len="med"/>
                      <a:tailEnd type="none" w="med" len="med"/>
                    </a:lnT>
                    <a:lnB w="12700" cap="flat" cmpd="sng" algn="ctr">
                      <a:solidFill>
                        <a:srgbClr val="000A14"/>
                      </a:solidFill>
                      <a:prstDash val="solid"/>
                      <a:round/>
                      <a:headEnd type="none" w="med" len="med"/>
                      <a:tailEnd type="none" w="med" len="med"/>
                    </a:lnB>
                  </a:tcPr>
                </a:tc>
                <a:tc>
                  <a:txBody>
                    <a:bodyPr/>
                    <a:lstStyle/>
                    <a:p>
                      <a:pPr algn="ctr">
                        <a:lnSpc>
                          <a:spcPts val="1600"/>
                        </a:lnSpc>
                        <a:spcAft>
                          <a:spcPts val="0"/>
                        </a:spcAft>
                      </a:pPr>
                      <a:r>
                        <a:rPr lang="nl-BE"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4</a:t>
                      </a:r>
                      <a:endParaRPr lang="nl-BE" sz="1200">
                        <a:effectLst/>
                        <a:latin typeface="Calibri" panose="020F0502020204030204" pitchFamily="34" charset="0"/>
                        <a:ea typeface="Times New Roman" panose="02020603050405020304" pitchFamily="18" charset="0"/>
                        <a:cs typeface="Calibri" panose="020F0502020204030204" pitchFamily="34" charset="0"/>
                      </a:endParaRPr>
                    </a:p>
                  </a:txBody>
                  <a:tcPr marL="44450" marR="44450" marT="0" marB="0" anchor="ctr">
                    <a:lnL w="12700" cap="flat" cmpd="sng" algn="ctr">
                      <a:solidFill>
                        <a:srgbClr val="000A14"/>
                      </a:solidFill>
                      <a:prstDash val="solid"/>
                      <a:round/>
                      <a:headEnd type="none" w="med" len="med"/>
                      <a:tailEnd type="none" w="med" len="med"/>
                    </a:lnL>
                    <a:lnR w="12700" cap="flat" cmpd="sng" algn="ctr">
                      <a:solidFill>
                        <a:srgbClr val="000A14"/>
                      </a:solidFill>
                      <a:prstDash val="solid"/>
                      <a:round/>
                      <a:headEnd type="none" w="med" len="med"/>
                      <a:tailEnd type="none" w="med" len="med"/>
                    </a:lnR>
                    <a:lnT w="12700" cap="flat" cmpd="sng" algn="ctr">
                      <a:solidFill>
                        <a:srgbClr val="000A14"/>
                      </a:solidFill>
                      <a:prstDash val="solid"/>
                      <a:round/>
                      <a:headEnd type="none" w="med" len="med"/>
                      <a:tailEnd type="none" w="med" len="med"/>
                    </a:lnT>
                    <a:lnB w="12700" cap="flat" cmpd="sng" algn="ctr">
                      <a:solidFill>
                        <a:srgbClr val="000A14"/>
                      </a:solidFill>
                      <a:prstDash val="solid"/>
                      <a:round/>
                      <a:headEnd type="none" w="med" len="med"/>
                      <a:tailEnd type="none" w="med" len="med"/>
                    </a:lnB>
                  </a:tcPr>
                </a:tc>
                <a:tc>
                  <a:txBody>
                    <a:bodyPr/>
                    <a:lstStyle/>
                    <a:p>
                      <a:pPr algn="ctr">
                        <a:lnSpc>
                          <a:spcPts val="1600"/>
                        </a:lnSpc>
                        <a:spcAft>
                          <a:spcPts val="0"/>
                        </a:spcAft>
                      </a:pPr>
                      <a:r>
                        <a:rPr lang="nl-BE"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C3</a:t>
                      </a:r>
                      <a:endParaRPr lang="nl-BE" sz="1200">
                        <a:effectLst/>
                        <a:latin typeface="Calibri" panose="020F0502020204030204" pitchFamily="34" charset="0"/>
                        <a:ea typeface="Times New Roman" panose="02020603050405020304" pitchFamily="18" charset="0"/>
                        <a:cs typeface="Calibri" panose="020F0502020204030204" pitchFamily="34" charset="0"/>
                      </a:endParaRPr>
                    </a:p>
                  </a:txBody>
                  <a:tcPr marL="44450" marR="44450" marT="0" marB="0" anchor="ctr">
                    <a:lnL w="12700" cap="flat" cmpd="sng" algn="ctr">
                      <a:solidFill>
                        <a:srgbClr val="000A14"/>
                      </a:solidFill>
                      <a:prstDash val="solid"/>
                      <a:round/>
                      <a:headEnd type="none" w="med" len="med"/>
                      <a:tailEnd type="none" w="med" len="med"/>
                    </a:lnL>
                    <a:lnR w="12700" cap="flat" cmpd="sng" algn="ctr">
                      <a:solidFill>
                        <a:srgbClr val="000A14"/>
                      </a:solidFill>
                      <a:prstDash val="solid"/>
                      <a:round/>
                      <a:headEnd type="none" w="med" len="med"/>
                      <a:tailEnd type="none" w="med" len="med"/>
                    </a:lnR>
                    <a:lnT w="12700" cap="flat" cmpd="sng" algn="ctr">
                      <a:solidFill>
                        <a:srgbClr val="000A14"/>
                      </a:solidFill>
                      <a:prstDash val="solid"/>
                      <a:round/>
                      <a:headEnd type="none" w="med" len="med"/>
                      <a:tailEnd type="none" w="med" len="med"/>
                    </a:lnT>
                    <a:lnB w="12700" cap="flat" cmpd="sng" algn="ctr">
                      <a:solidFill>
                        <a:srgbClr val="000A14"/>
                      </a:solidFill>
                      <a:prstDash val="solid"/>
                      <a:round/>
                      <a:headEnd type="none" w="med" len="med"/>
                      <a:tailEnd type="none" w="med" len="med"/>
                    </a:lnB>
                  </a:tcPr>
                </a:tc>
              </a:tr>
              <a:tr h="182880">
                <a:tc>
                  <a:txBody>
                    <a:bodyPr/>
                    <a:lstStyle/>
                    <a:p>
                      <a:pPr algn="ctr">
                        <a:lnSpc>
                          <a:spcPts val="1600"/>
                        </a:lnSpc>
                        <a:spcAft>
                          <a:spcPts val="0"/>
                        </a:spcAft>
                      </a:pPr>
                      <a:r>
                        <a:rPr lang="nl-BE"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1.28</a:t>
                      </a:r>
                      <a:endParaRPr lang="nl-BE" sz="1200">
                        <a:effectLst/>
                        <a:latin typeface="Calibri" panose="020F0502020204030204" pitchFamily="34" charset="0"/>
                        <a:ea typeface="Times New Roman" panose="02020603050405020304" pitchFamily="18" charset="0"/>
                        <a:cs typeface="Calibri" panose="020F0502020204030204" pitchFamily="34" charset="0"/>
                      </a:endParaRPr>
                    </a:p>
                  </a:txBody>
                  <a:tcPr marL="44450" marR="44450" marT="0" marB="0" anchor="ctr">
                    <a:lnL w="12700" cap="flat" cmpd="sng" algn="ctr">
                      <a:solidFill>
                        <a:srgbClr val="000A14"/>
                      </a:solidFill>
                      <a:prstDash val="solid"/>
                      <a:round/>
                      <a:headEnd type="none" w="med" len="med"/>
                      <a:tailEnd type="none" w="med" len="med"/>
                    </a:lnL>
                    <a:lnR w="12700" cap="flat" cmpd="sng" algn="ctr">
                      <a:solidFill>
                        <a:srgbClr val="000A14"/>
                      </a:solidFill>
                      <a:prstDash val="solid"/>
                      <a:round/>
                      <a:headEnd type="none" w="med" len="med"/>
                      <a:tailEnd type="none" w="med" len="med"/>
                    </a:lnR>
                    <a:lnT w="12700" cap="flat" cmpd="sng" algn="ctr">
                      <a:solidFill>
                        <a:srgbClr val="000A14"/>
                      </a:solidFill>
                      <a:prstDash val="solid"/>
                      <a:round/>
                      <a:headEnd type="none" w="med" len="med"/>
                      <a:tailEnd type="none" w="med" len="med"/>
                    </a:lnT>
                    <a:lnB w="12700" cap="flat" cmpd="sng" algn="ctr">
                      <a:solidFill>
                        <a:srgbClr val="000A14"/>
                      </a:solidFill>
                      <a:prstDash val="solid"/>
                      <a:round/>
                      <a:headEnd type="none" w="med" len="med"/>
                      <a:tailEnd type="none" w="med" len="med"/>
                    </a:lnB>
                  </a:tcPr>
                </a:tc>
                <a:tc>
                  <a:txBody>
                    <a:bodyPr/>
                    <a:lstStyle/>
                    <a:p>
                      <a:pPr algn="ctr">
                        <a:lnSpc>
                          <a:spcPts val="1600"/>
                        </a:lnSpc>
                        <a:spcAft>
                          <a:spcPts val="0"/>
                        </a:spcAft>
                      </a:pPr>
                      <a:r>
                        <a:rPr lang="nl-BE"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3.05</a:t>
                      </a:r>
                      <a:endParaRPr lang="nl-BE" sz="1200">
                        <a:effectLst/>
                        <a:latin typeface="Calibri" panose="020F0502020204030204" pitchFamily="34" charset="0"/>
                        <a:ea typeface="Times New Roman" panose="02020603050405020304" pitchFamily="18" charset="0"/>
                        <a:cs typeface="Calibri" panose="020F0502020204030204" pitchFamily="34" charset="0"/>
                      </a:endParaRPr>
                    </a:p>
                  </a:txBody>
                  <a:tcPr marL="44450" marR="44450" marT="0" marB="0" anchor="ctr">
                    <a:lnL w="12700" cap="flat" cmpd="sng" algn="ctr">
                      <a:solidFill>
                        <a:srgbClr val="000A14"/>
                      </a:solidFill>
                      <a:prstDash val="solid"/>
                      <a:round/>
                      <a:headEnd type="none" w="med" len="med"/>
                      <a:tailEnd type="none" w="med" len="med"/>
                    </a:lnL>
                    <a:lnR w="12700" cap="flat" cmpd="sng" algn="ctr">
                      <a:solidFill>
                        <a:srgbClr val="000A14"/>
                      </a:solidFill>
                      <a:prstDash val="solid"/>
                      <a:round/>
                      <a:headEnd type="none" w="med" len="med"/>
                      <a:tailEnd type="none" w="med" len="med"/>
                    </a:lnR>
                    <a:lnT w="12700" cap="flat" cmpd="sng" algn="ctr">
                      <a:solidFill>
                        <a:srgbClr val="000A14"/>
                      </a:solidFill>
                      <a:prstDash val="solid"/>
                      <a:round/>
                      <a:headEnd type="none" w="med" len="med"/>
                      <a:tailEnd type="none" w="med" len="med"/>
                    </a:lnT>
                    <a:lnB w="12700" cap="flat" cmpd="sng" algn="ctr">
                      <a:solidFill>
                        <a:srgbClr val="000A14"/>
                      </a:solidFill>
                      <a:prstDash val="solid"/>
                      <a:round/>
                      <a:headEnd type="none" w="med" len="med"/>
                      <a:tailEnd type="none" w="med" len="med"/>
                    </a:lnB>
                  </a:tcPr>
                </a:tc>
                <a:tc>
                  <a:txBody>
                    <a:bodyPr/>
                    <a:lstStyle/>
                    <a:p>
                      <a:pPr algn="ctr">
                        <a:lnSpc>
                          <a:spcPts val="1600"/>
                        </a:lnSpc>
                        <a:spcAft>
                          <a:spcPts val="0"/>
                        </a:spcAft>
                      </a:pPr>
                      <a:r>
                        <a:rPr lang="nl-BE"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a:t>
                      </a:r>
                      <a:endParaRPr lang="nl-BE"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44450" marR="44450" marT="0" marB="0" anchor="ctr">
                    <a:lnL w="12700" cap="flat" cmpd="sng" algn="ctr">
                      <a:solidFill>
                        <a:srgbClr val="000A14"/>
                      </a:solidFill>
                      <a:prstDash val="solid"/>
                      <a:round/>
                      <a:headEnd type="none" w="med" len="med"/>
                      <a:tailEnd type="none" w="med" len="med"/>
                    </a:lnL>
                    <a:lnR w="12700" cap="flat" cmpd="sng" algn="ctr">
                      <a:solidFill>
                        <a:srgbClr val="000A14"/>
                      </a:solidFill>
                      <a:prstDash val="solid"/>
                      <a:round/>
                      <a:headEnd type="none" w="med" len="med"/>
                      <a:tailEnd type="none" w="med" len="med"/>
                    </a:lnR>
                    <a:lnT w="12700" cap="flat" cmpd="sng" algn="ctr">
                      <a:solidFill>
                        <a:srgbClr val="000A14"/>
                      </a:solidFill>
                      <a:prstDash val="solid"/>
                      <a:round/>
                      <a:headEnd type="none" w="med" len="med"/>
                      <a:tailEnd type="none" w="med" len="med"/>
                    </a:lnT>
                    <a:lnB w="12700" cap="flat" cmpd="sng" algn="ctr">
                      <a:solidFill>
                        <a:srgbClr val="000A14"/>
                      </a:solidFill>
                      <a:prstDash val="solid"/>
                      <a:round/>
                      <a:headEnd type="none" w="med" len="med"/>
                      <a:tailEnd type="none" w="med" len="med"/>
                    </a:lnB>
                  </a:tcPr>
                </a:tc>
                <a:tc>
                  <a:txBody>
                    <a:bodyPr/>
                    <a:lstStyle/>
                    <a:p>
                      <a:pPr algn="ctr">
                        <a:lnSpc>
                          <a:spcPts val="1600"/>
                        </a:lnSpc>
                        <a:spcAft>
                          <a:spcPts val="0"/>
                        </a:spcAft>
                      </a:pPr>
                      <a:r>
                        <a:rPr lang="nl-BE"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0.1</a:t>
                      </a:r>
                      <a:endParaRPr lang="nl-BE" sz="1200">
                        <a:effectLst/>
                        <a:latin typeface="Calibri" panose="020F0502020204030204" pitchFamily="34" charset="0"/>
                        <a:ea typeface="Times New Roman" panose="02020603050405020304" pitchFamily="18" charset="0"/>
                        <a:cs typeface="Calibri" panose="020F0502020204030204" pitchFamily="34" charset="0"/>
                      </a:endParaRPr>
                    </a:p>
                  </a:txBody>
                  <a:tcPr marL="44450" marR="44450" marT="0" marB="0" anchor="ctr">
                    <a:lnL w="12700" cap="flat" cmpd="sng" algn="ctr">
                      <a:solidFill>
                        <a:srgbClr val="000A14"/>
                      </a:solidFill>
                      <a:prstDash val="solid"/>
                      <a:round/>
                      <a:headEnd type="none" w="med" len="med"/>
                      <a:tailEnd type="none" w="med" len="med"/>
                    </a:lnL>
                    <a:lnR w="12700" cap="flat" cmpd="sng" algn="ctr">
                      <a:solidFill>
                        <a:srgbClr val="000A14"/>
                      </a:solidFill>
                      <a:prstDash val="solid"/>
                      <a:round/>
                      <a:headEnd type="none" w="med" len="med"/>
                      <a:tailEnd type="none" w="med" len="med"/>
                    </a:lnR>
                    <a:lnT w="12700" cap="flat" cmpd="sng" algn="ctr">
                      <a:solidFill>
                        <a:srgbClr val="000A14"/>
                      </a:solidFill>
                      <a:prstDash val="solid"/>
                      <a:round/>
                      <a:headEnd type="none" w="med" len="med"/>
                      <a:tailEnd type="none" w="med" len="med"/>
                    </a:lnT>
                    <a:lnB w="12700" cap="flat" cmpd="sng" algn="ctr">
                      <a:solidFill>
                        <a:srgbClr val="000A14"/>
                      </a:solidFill>
                      <a:prstDash val="solid"/>
                      <a:round/>
                      <a:headEnd type="none" w="med" len="med"/>
                      <a:tailEnd type="none" w="med" len="med"/>
                    </a:lnB>
                  </a:tcPr>
                </a:tc>
                <a:tc>
                  <a:txBody>
                    <a:bodyPr/>
                    <a:lstStyle/>
                    <a:p>
                      <a:pPr algn="ctr">
                        <a:lnSpc>
                          <a:spcPts val="1600"/>
                        </a:lnSpc>
                        <a:spcAft>
                          <a:spcPts val="0"/>
                        </a:spcAft>
                      </a:pPr>
                      <a:r>
                        <a:rPr lang="nl-BE"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15</a:t>
                      </a:r>
                      <a:endParaRPr lang="nl-BE" sz="1200">
                        <a:effectLst/>
                        <a:latin typeface="Calibri" panose="020F0502020204030204" pitchFamily="34" charset="0"/>
                        <a:ea typeface="Times New Roman" panose="02020603050405020304" pitchFamily="18" charset="0"/>
                        <a:cs typeface="Calibri" panose="020F0502020204030204" pitchFamily="34" charset="0"/>
                      </a:endParaRPr>
                    </a:p>
                  </a:txBody>
                  <a:tcPr marL="44450" marR="44450" marT="0" marB="0" anchor="ctr">
                    <a:lnL w="12700" cap="flat" cmpd="sng" algn="ctr">
                      <a:solidFill>
                        <a:srgbClr val="000A14"/>
                      </a:solidFill>
                      <a:prstDash val="solid"/>
                      <a:round/>
                      <a:headEnd type="none" w="med" len="med"/>
                      <a:tailEnd type="none" w="med" len="med"/>
                    </a:lnL>
                    <a:lnR w="12700" cap="flat" cmpd="sng" algn="ctr">
                      <a:solidFill>
                        <a:srgbClr val="000A14"/>
                      </a:solidFill>
                      <a:prstDash val="solid"/>
                      <a:round/>
                      <a:headEnd type="none" w="med" len="med"/>
                      <a:tailEnd type="none" w="med" len="med"/>
                    </a:lnR>
                    <a:lnT w="12700" cap="flat" cmpd="sng" algn="ctr">
                      <a:solidFill>
                        <a:srgbClr val="000A14"/>
                      </a:solidFill>
                      <a:prstDash val="solid"/>
                      <a:round/>
                      <a:headEnd type="none" w="med" len="med"/>
                      <a:tailEnd type="none" w="med" len="med"/>
                    </a:lnT>
                    <a:lnB w="12700" cap="flat" cmpd="sng" algn="ctr">
                      <a:solidFill>
                        <a:srgbClr val="000A14"/>
                      </a:solidFill>
                      <a:prstDash val="solid"/>
                      <a:round/>
                      <a:headEnd type="none" w="med" len="med"/>
                      <a:tailEnd type="none" w="med" len="med"/>
                    </a:lnB>
                  </a:tcPr>
                </a:tc>
                <a:tc>
                  <a:txBody>
                    <a:bodyPr/>
                    <a:lstStyle/>
                    <a:p>
                      <a:pPr algn="ctr">
                        <a:lnSpc>
                          <a:spcPts val="1600"/>
                        </a:lnSpc>
                        <a:spcAft>
                          <a:spcPts val="0"/>
                        </a:spcAft>
                      </a:pPr>
                      <a:r>
                        <a:rPr lang="nl-BE"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C4</a:t>
                      </a:r>
                      <a:endParaRPr lang="nl-BE"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44450" marR="44450" marT="0" marB="0" anchor="ctr">
                    <a:lnL w="12700" cap="flat" cmpd="sng" algn="ctr">
                      <a:solidFill>
                        <a:srgbClr val="000A14"/>
                      </a:solidFill>
                      <a:prstDash val="solid"/>
                      <a:round/>
                      <a:headEnd type="none" w="med" len="med"/>
                      <a:tailEnd type="none" w="med" len="med"/>
                    </a:lnL>
                    <a:lnR w="12700" cap="flat" cmpd="sng" algn="ctr">
                      <a:solidFill>
                        <a:srgbClr val="000A14"/>
                      </a:solidFill>
                      <a:prstDash val="solid"/>
                      <a:round/>
                      <a:headEnd type="none" w="med" len="med"/>
                      <a:tailEnd type="none" w="med" len="med"/>
                    </a:lnR>
                    <a:lnT w="12700" cap="flat" cmpd="sng" algn="ctr">
                      <a:solidFill>
                        <a:srgbClr val="000A14"/>
                      </a:solidFill>
                      <a:prstDash val="solid"/>
                      <a:round/>
                      <a:headEnd type="none" w="med" len="med"/>
                      <a:tailEnd type="none" w="med" len="med"/>
                    </a:lnT>
                    <a:lnB w="12700" cap="flat" cmpd="sng" algn="ctr">
                      <a:solidFill>
                        <a:srgbClr val="000A14"/>
                      </a:solidFill>
                      <a:prstDash val="solid"/>
                      <a:round/>
                      <a:headEnd type="none" w="med" len="med"/>
                      <a:tailEnd type="none" w="med" len="med"/>
                    </a:lnB>
                  </a:tcPr>
                </a:tc>
              </a:tr>
            </a:tbl>
          </a:graphicData>
        </a:graphic>
      </p:graphicFrame>
      <p:sp>
        <p:nvSpPr>
          <p:cNvPr id="11" name="TextBox 10"/>
          <p:cNvSpPr txBox="1"/>
          <p:nvPr/>
        </p:nvSpPr>
        <p:spPr>
          <a:xfrm>
            <a:off x="8917567" y="6581001"/>
            <a:ext cx="269626" cy="276999"/>
          </a:xfrm>
          <a:prstGeom prst="rect">
            <a:avLst/>
          </a:prstGeom>
          <a:noFill/>
        </p:spPr>
        <p:txBody>
          <a:bodyPr wrap="none" rtlCol="0">
            <a:spAutoFit/>
          </a:bodyPr>
          <a:lstStyle/>
          <a:p>
            <a:r>
              <a:rPr lang="en-US" sz="1200" dirty="0" smtClean="0">
                <a:solidFill>
                  <a:schemeClr val="bg1"/>
                </a:solidFill>
              </a:rPr>
              <a:t>6</a:t>
            </a:r>
            <a:endParaRPr lang="nl-BE" sz="1200" dirty="0">
              <a:solidFill>
                <a:schemeClr val="bg1"/>
              </a:solidFill>
            </a:endParaRPr>
          </a:p>
        </p:txBody>
      </p:sp>
    </p:spTree>
    <p:extLst>
      <p:ext uri="{BB962C8B-B14F-4D97-AF65-F5344CB8AC3E}">
        <p14:creationId xmlns:p14="http://schemas.microsoft.com/office/powerpoint/2010/main" val="509450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7" grpId="0"/>
      <p:bldP spid="1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7824" y="-171400"/>
            <a:ext cx="9187656" cy="900000"/>
          </a:xfrm>
        </p:spPr>
        <p:txBody>
          <a:bodyPr>
            <a:normAutofit/>
          </a:bodyPr>
          <a:lstStyle/>
          <a:p>
            <a:r>
              <a:rPr lang="en-US" sz="3600" dirty="0" smtClean="0"/>
              <a:t>Environment of Fe ions on slag structure</a:t>
            </a:r>
            <a:endParaRPr lang="nl-BE" sz="3600" dirty="0"/>
          </a:p>
        </p:txBody>
      </p:sp>
      <p:sp>
        <p:nvSpPr>
          <p:cNvPr id="3" name="TextBox 2"/>
          <p:cNvSpPr txBox="1"/>
          <p:nvPr/>
        </p:nvSpPr>
        <p:spPr>
          <a:xfrm>
            <a:off x="575816" y="773364"/>
            <a:ext cx="6696744" cy="369332"/>
          </a:xfrm>
          <a:prstGeom prst="rect">
            <a:avLst/>
          </a:prstGeom>
          <a:noFill/>
        </p:spPr>
        <p:txBody>
          <a:bodyPr wrap="square" rtlCol="0">
            <a:spAutoFit/>
          </a:bodyPr>
          <a:lstStyle/>
          <a:p>
            <a:r>
              <a:rPr lang="en-US" baseline="30000" dirty="0" smtClean="0"/>
              <a:t>57</a:t>
            </a:r>
            <a:r>
              <a:rPr lang="en-US" dirty="0" smtClean="0"/>
              <a:t>Fe Mossbauer spectroscopy: FeO</a:t>
            </a:r>
            <a:r>
              <a:rPr lang="en-US" baseline="-25000" dirty="0" smtClean="0"/>
              <a:t>x</a:t>
            </a:r>
            <a:r>
              <a:rPr lang="en-US" dirty="0" smtClean="0"/>
              <a:t>-SiO</a:t>
            </a:r>
            <a:r>
              <a:rPr lang="en-US" baseline="-25000" dirty="0" smtClean="0"/>
              <a:t>2</a:t>
            </a:r>
            <a:r>
              <a:rPr lang="en-US" dirty="0" smtClean="0"/>
              <a:t>-CaO </a:t>
            </a:r>
            <a:r>
              <a:rPr lang="nl-BE" baseline="-25000" dirty="0" smtClean="0"/>
              <a:t> </a:t>
            </a:r>
            <a:r>
              <a:rPr lang="nl-BE" dirty="0" err="1" smtClean="0"/>
              <a:t>ternary</a:t>
            </a:r>
            <a:r>
              <a:rPr lang="nl-BE" baseline="-25000" dirty="0" smtClean="0"/>
              <a:t> </a:t>
            </a:r>
            <a:r>
              <a:rPr lang="en-US" dirty="0" smtClean="0"/>
              <a:t>slag</a:t>
            </a:r>
            <a:endParaRPr lang="nl-BE" dirty="0"/>
          </a:p>
        </p:txBody>
      </p:sp>
      <p:sp>
        <p:nvSpPr>
          <p:cNvPr id="13" name="Rectangle 12"/>
          <p:cNvSpPr/>
          <p:nvPr/>
        </p:nvSpPr>
        <p:spPr>
          <a:xfrm>
            <a:off x="-216272" y="6361775"/>
            <a:ext cx="6408464" cy="707886"/>
          </a:xfrm>
          <a:prstGeom prst="rect">
            <a:avLst/>
          </a:prstGeom>
        </p:spPr>
        <p:txBody>
          <a:bodyPr wrap="square">
            <a:spAutoFit/>
          </a:bodyPr>
          <a:lstStyle/>
          <a:p>
            <a:pPr marL="270510" marR="269240" algn="just">
              <a:lnSpc>
                <a:spcPts val="1600"/>
              </a:lnSpc>
              <a:spcAft>
                <a:spcPts val="0"/>
              </a:spcAft>
            </a:pPr>
            <a:r>
              <a:rPr lang="en-US" sz="1100" dirty="0">
                <a:solidFill>
                  <a:schemeClr val="bg1"/>
                </a:solidFill>
                <a:latin typeface="Calibri" panose="020F0502020204030204" pitchFamily="34" charset="0"/>
                <a:ea typeface="Times New Roman" panose="02020603050405020304" pitchFamily="18" charset="0"/>
                <a:cs typeface="Calibri" panose="020F0502020204030204" pitchFamily="34" charset="0"/>
              </a:rPr>
              <a:t>IS: Isomer shift (relative to a-Fe at 300 </a:t>
            </a:r>
            <a:r>
              <a:rPr lang="en-US" sz="1100">
                <a:solidFill>
                  <a:schemeClr val="bg1"/>
                </a:solidFill>
                <a:latin typeface="Calibri" panose="020F0502020204030204" pitchFamily="34" charset="0"/>
                <a:ea typeface="Times New Roman" panose="02020603050405020304" pitchFamily="18" charset="0"/>
                <a:cs typeface="Calibri" panose="020F0502020204030204" pitchFamily="34" charset="0"/>
              </a:rPr>
              <a:t>K</a:t>
            </a:r>
            <a:r>
              <a:rPr lang="en-US" sz="1100" smtClean="0">
                <a:solidFill>
                  <a:schemeClr val="bg1"/>
                </a:solidFill>
                <a:latin typeface="Calibri" panose="020F0502020204030204" pitchFamily="34" charset="0"/>
                <a:ea typeface="Times New Roman" panose="02020603050405020304" pitchFamily="18" charset="0"/>
                <a:cs typeface="Calibri" panose="020F0502020204030204" pitchFamily="34" charset="0"/>
              </a:rPr>
              <a:t>), </a:t>
            </a:r>
            <a:r>
              <a:rPr lang="en-US" sz="1100" dirty="0">
                <a:solidFill>
                  <a:schemeClr val="bg1"/>
                </a:solidFill>
                <a:latin typeface="Calibri" panose="020F0502020204030204" pitchFamily="34" charset="0"/>
                <a:ea typeface="Times New Roman" panose="02020603050405020304" pitchFamily="18" charset="0"/>
                <a:cs typeface="Calibri" panose="020F0502020204030204" pitchFamily="34" charset="0"/>
              </a:rPr>
              <a:t>QS: </a:t>
            </a:r>
            <a:r>
              <a:rPr lang="en-US" sz="1100">
                <a:solidFill>
                  <a:schemeClr val="bg1"/>
                </a:solidFill>
                <a:latin typeface="Calibri" panose="020F0502020204030204" pitchFamily="34" charset="0"/>
                <a:ea typeface="Times New Roman" panose="02020603050405020304" pitchFamily="18" charset="0"/>
                <a:cs typeface="Calibri" panose="020F0502020204030204" pitchFamily="34" charset="0"/>
              </a:rPr>
              <a:t>quadrupole </a:t>
            </a:r>
            <a:r>
              <a:rPr lang="en-US" sz="1100" smtClean="0">
                <a:solidFill>
                  <a:schemeClr val="bg1"/>
                </a:solidFill>
                <a:latin typeface="Calibri" panose="020F0502020204030204" pitchFamily="34" charset="0"/>
                <a:ea typeface="Times New Roman" panose="02020603050405020304" pitchFamily="18" charset="0"/>
                <a:cs typeface="Calibri" panose="020F0502020204030204" pitchFamily="34" charset="0"/>
              </a:rPr>
              <a:t>splitting, </a:t>
            </a:r>
            <a:r>
              <a:rPr lang="el-GR" sz="11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Δ</a:t>
            </a:r>
            <a:r>
              <a:rPr lang="en-US" sz="11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QS: spreading </a:t>
            </a:r>
            <a:r>
              <a:rPr lang="en-US" sz="1100">
                <a:solidFill>
                  <a:schemeClr val="bg1"/>
                </a:solidFill>
                <a:latin typeface="Calibri" panose="020F0502020204030204" pitchFamily="34" charset="0"/>
                <a:ea typeface="Times New Roman" panose="02020603050405020304" pitchFamily="18" charset="0"/>
                <a:cs typeface="Times New Roman" panose="02020603050405020304" pitchFamily="18" charset="0"/>
              </a:rPr>
              <a:t>of </a:t>
            </a:r>
            <a:r>
              <a:rPr lang="en-US" sz="1100" smtClean="0">
                <a:solidFill>
                  <a:schemeClr val="bg1"/>
                </a:solidFill>
                <a:latin typeface="Calibri" panose="020F0502020204030204" pitchFamily="34" charset="0"/>
                <a:ea typeface="Times New Roman" panose="02020603050405020304" pitchFamily="18" charset="0"/>
                <a:cs typeface="Times New Roman" panose="02020603050405020304" pitchFamily="18" charset="0"/>
              </a:rPr>
              <a:t>QS, </a:t>
            </a:r>
            <a:r>
              <a:rPr lang="en-US" sz="1100" dirty="0" err="1">
                <a:solidFill>
                  <a:schemeClr val="bg1"/>
                </a:solidFill>
                <a:latin typeface="Calibri" panose="020F0502020204030204" pitchFamily="34" charset="0"/>
                <a:ea typeface="Times New Roman" panose="02020603050405020304" pitchFamily="18" charset="0"/>
                <a:cs typeface="Times New Roman" panose="02020603050405020304" pitchFamily="18" charset="0"/>
              </a:rPr>
              <a:t>B</a:t>
            </a:r>
            <a:r>
              <a:rPr lang="en-US" sz="1100" baseline="-25000" dirty="0" err="1">
                <a:solidFill>
                  <a:schemeClr val="bg1"/>
                </a:solidFill>
                <a:latin typeface="Calibri" panose="020F0502020204030204" pitchFamily="34" charset="0"/>
                <a:ea typeface="Times New Roman" panose="02020603050405020304" pitchFamily="18" charset="0"/>
                <a:cs typeface="Times New Roman" panose="02020603050405020304" pitchFamily="18" charset="0"/>
              </a:rPr>
              <a:t>hf</a:t>
            </a:r>
            <a:r>
              <a:rPr lang="en-US" sz="11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 </a:t>
            </a:r>
            <a:r>
              <a:rPr lang="en-US" sz="1100">
                <a:solidFill>
                  <a:schemeClr val="bg1"/>
                </a:solidFill>
                <a:latin typeface="Calibri" panose="020F0502020204030204" pitchFamily="34" charset="0"/>
                <a:ea typeface="Times New Roman" panose="02020603050405020304" pitchFamily="18" charset="0"/>
                <a:cs typeface="Times New Roman" panose="02020603050405020304" pitchFamily="18" charset="0"/>
              </a:rPr>
              <a:t>magnetic </a:t>
            </a:r>
            <a:r>
              <a:rPr lang="en-US" sz="1100" smtClean="0">
                <a:solidFill>
                  <a:schemeClr val="bg1"/>
                </a:solidFill>
                <a:latin typeface="Calibri" panose="020F0502020204030204" pitchFamily="34" charset="0"/>
                <a:ea typeface="Times New Roman" panose="02020603050405020304" pitchFamily="18" charset="0"/>
                <a:cs typeface="Times New Roman" panose="02020603050405020304" pitchFamily="18" charset="0"/>
              </a:rPr>
              <a:t>field, </a:t>
            </a:r>
            <a:r>
              <a:rPr lang="en-US" sz="11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AA: relative absorption area. Errors: ±0.02 mm/s for IS </a:t>
            </a:r>
            <a:r>
              <a:rPr lang="en-US" sz="1100">
                <a:solidFill>
                  <a:schemeClr val="bg1"/>
                </a:solidFill>
                <a:latin typeface="Calibri" panose="020F0502020204030204" pitchFamily="34" charset="0"/>
                <a:ea typeface="Times New Roman" panose="02020603050405020304" pitchFamily="18" charset="0"/>
                <a:cs typeface="Times New Roman" panose="02020603050405020304" pitchFamily="18" charset="0"/>
              </a:rPr>
              <a:t>and </a:t>
            </a:r>
            <a:r>
              <a:rPr lang="en-US" sz="1100" smtClean="0">
                <a:solidFill>
                  <a:schemeClr val="bg1"/>
                </a:solidFill>
                <a:latin typeface="Calibri" panose="020F0502020204030204" pitchFamily="34" charset="0"/>
                <a:ea typeface="Times New Roman" panose="02020603050405020304" pitchFamily="18" charset="0"/>
                <a:cs typeface="Times New Roman" panose="02020603050405020304" pitchFamily="18" charset="0"/>
              </a:rPr>
              <a:t>QS, </a:t>
            </a:r>
            <a:r>
              <a:rPr lang="en-US" sz="11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±0.3 T for </a:t>
            </a:r>
            <a:r>
              <a:rPr lang="en-US" sz="1100" dirty="0" err="1">
                <a:solidFill>
                  <a:schemeClr val="bg1"/>
                </a:solidFill>
                <a:latin typeface="Calibri" panose="020F0502020204030204" pitchFamily="34" charset="0"/>
                <a:ea typeface="Times New Roman" panose="02020603050405020304" pitchFamily="18" charset="0"/>
                <a:cs typeface="Times New Roman" panose="02020603050405020304" pitchFamily="18" charset="0"/>
              </a:rPr>
              <a:t>B</a:t>
            </a:r>
            <a:r>
              <a:rPr lang="en-US" sz="1100" baseline="-25000" dirty="0" err="1">
                <a:solidFill>
                  <a:schemeClr val="bg1"/>
                </a:solidFill>
                <a:latin typeface="Calibri" panose="020F0502020204030204" pitchFamily="34" charset="0"/>
                <a:ea typeface="Times New Roman" panose="02020603050405020304" pitchFamily="18" charset="0"/>
                <a:cs typeface="Times New Roman" panose="02020603050405020304" pitchFamily="18" charset="0"/>
              </a:rPr>
              <a:t>hf</a:t>
            </a:r>
            <a:r>
              <a:rPr lang="en-US" sz="11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 and ±5% for AA.</a:t>
            </a:r>
            <a:endParaRPr lang="nl-BE" sz="11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14" name="TextBox 13"/>
          <p:cNvSpPr txBox="1"/>
          <p:nvPr/>
        </p:nvSpPr>
        <p:spPr>
          <a:xfrm>
            <a:off x="5014576" y="3533442"/>
            <a:ext cx="4107215" cy="584775"/>
          </a:xfrm>
          <a:prstGeom prst="rect">
            <a:avLst/>
          </a:prstGeom>
          <a:noFill/>
        </p:spPr>
        <p:txBody>
          <a:bodyPr wrap="none" rtlCol="0">
            <a:spAutoFit/>
          </a:bodyPr>
          <a:lstStyle/>
          <a:p>
            <a:pPr marL="285750" indent="-285750">
              <a:buFont typeface="Arial" panose="020B0604020202020204" pitchFamily="34" charset="0"/>
              <a:buChar char="•"/>
            </a:pPr>
            <a:r>
              <a:rPr lang="en-US" sz="1600" smtClean="0"/>
              <a:t>C1, </a:t>
            </a:r>
            <a:r>
              <a:rPr lang="en-US" sz="1600" dirty="0" smtClean="0"/>
              <a:t>C2 components: </a:t>
            </a:r>
            <a:r>
              <a:rPr lang="en-US" sz="1600" smtClean="0"/>
              <a:t>Fe</a:t>
            </a:r>
            <a:r>
              <a:rPr lang="en-US" sz="1600" baseline="30000" smtClean="0"/>
              <a:t>2+</a:t>
            </a:r>
            <a:r>
              <a:rPr lang="en-US" sz="1600" smtClean="0"/>
              <a:t>, </a:t>
            </a:r>
            <a:r>
              <a:rPr lang="en-US" sz="1600" dirty="0" smtClean="0"/>
              <a:t>glassy phase</a:t>
            </a:r>
            <a:endParaRPr lang="nl-BE" sz="1600" dirty="0"/>
          </a:p>
          <a:p>
            <a:r>
              <a:rPr lang="en-US" sz="1600" dirty="0" smtClean="0"/>
              <a:t> </a:t>
            </a:r>
            <a:endParaRPr lang="nl-BE" sz="1600" dirty="0"/>
          </a:p>
        </p:txBody>
      </p:sp>
      <p:sp>
        <p:nvSpPr>
          <p:cNvPr id="17" name="TextBox 16"/>
          <p:cNvSpPr txBox="1"/>
          <p:nvPr/>
        </p:nvSpPr>
        <p:spPr>
          <a:xfrm>
            <a:off x="5019068" y="3887719"/>
            <a:ext cx="3627916" cy="338554"/>
          </a:xfrm>
          <a:prstGeom prst="rect">
            <a:avLst/>
          </a:prstGeom>
          <a:noFill/>
        </p:spPr>
        <p:txBody>
          <a:bodyPr wrap="none" rtlCol="0">
            <a:spAutoFit/>
          </a:bodyPr>
          <a:lstStyle/>
          <a:p>
            <a:pPr marL="285750" indent="-285750">
              <a:buFont typeface="Arial" panose="020B0604020202020204" pitchFamily="34" charset="0"/>
              <a:buChar char="•"/>
            </a:pPr>
            <a:r>
              <a:rPr lang="en-US" sz="1600" dirty="0" smtClean="0"/>
              <a:t>C3 component: </a:t>
            </a:r>
            <a:r>
              <a:rPr lang="en-US" sz="1600" smtClean="0"/>
              <a:t>Fe</a:t>
            </a:r>
            <a:r>
              <a:rPr lang="en-US" sz="1600" baseline="30000" smtClean="0"/>
              <a:t>3+</a:t>
            </a:r>
            <a:r>
              <a:rPr lang="en-US" sz="1600" smtClean="0"/>
              <a:t>, </a:t>
            </a:r>
            <a:r>
              <a:rPr lang="en-US" sz="1600" dirty="0" smtClean="0"/>
              <a:t>glassy phase</a:t>
            </a:r>
            <a:endParaRPr lang="nl-BE" sz="1600" dirty="0"/>
          </a:p>
        </p:txBody>
      </p:sp>
      <p:graphicFrame>
        <p:nvGraphicFramePr>
          <p:cNvPr id="19" name="Table 18"/>
          <p:cNvGraphicFramePr>
            <a:graphicFrameLocks noGrp="1"/>
          </p:cNvGraphicFramePr>
          <p:nvPr>
            <p:extLst>
              <p:ext uri="{D42A27DB-BD31-4B8C-83A1-F6EECF244321}">
                <p14:modId xmlns:p14="http://schemas.microsoft.com/office/powerpoint/2010/main" val="2732827677"/>
              </p:ext>
            </p:extLst>
          </p:nvPr>
        </p:nvGraphicFramePr>
        <p:xfrm>
          <a:off x="4680272" y="1696946"/>
          <a:ext cx="4968551" cy="1016000"/>
        </p:xfrm>
        <a:graphic>
          <a:graphicData uri="http://schemas.openxmlformats.org/drawingml/2006/table">
            <a:tbl>
              <a:tblPr firstRow="1" firstCol="1" bandRow="1"/>
              <a:tblGrid>
                <a:gridCol w="783091"/>
                <a:gridCol w="783091"/>
                <a:gridCol w="783091"/>
                <a:gridCol w="1013124"/>
                <a:gridCol w="553059"/>
                <a:gridCol w="1053095"/>
              </a:tblGrid>
              <a:tr h="182880">
                <a:tc>
                  <a:txBody>
                    <a:bodyPr/>
                    <a:lstStyle/>
                    <a:p>
                      <a:pPr algn="ctr">
                        <a:lnSpc>
                          <a:spcPts val="1600"/>
                        </a:lnSpc>
                        <a:spcAft>
                          <a:spcPts val="0"/>
                        </a:spcAft>
                      </a:pPr>
                      <a:r>
                        <a:rPr lang="nl-BE"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IS (mm/s)</a:t>
                      </a:r>
                      <a:endParaRPr lang="nl-BE"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44450" marR="44450" marT="0" marB="0" anchor="ctr">
                    <a:lnL w="12700" cap="flat" cmpd="sng" algn="ctr">
                      <a:solidFill>
                        <a:srgbClr val="000A14"/>
                      </a:solidFill>
                      <a:prstDash val="solid"/>
                      <a:round/>
                      <a:headEnd type="none" w="med" len="med"/>
                      <a:tailEnd type="none" w="med" len="med"/>
                    </a:lnL>
                    <a:lnR w="12700" cap="flat" cmpd="sng" algn="ctr">
                      <a:solidFill>
                        <a:srgbClr val="000A14"/>
                      </a:solidFill>
                      <a:prstDash val="solid"/>
                      <a:round/>
                      <a:headEnd type="none" w="med" len="med"/>
                      <a:tailEnd type="none" w="med" len="med"/>
                    </a:lnR>
                    <a:lnT w="12700" cap="flat" cmpd="sng" algn="ctr">
                      <a:solidFill>
                        <a:srgbClr val="000A14"/>
                      </a:solidFill>
                      <a:prstDash val="solid"/>
                      <a:round/>
                      <a:headEnd type="none" w="med" len="med"/>
                      <a:tailEnd type="none" w="med" len="med"/>
                    </a:lnT>
                    <a:lnB w="12700" cap="flat" cmpd="sng" algn="ctr">
                      <a:solidFill>
                        <a:srgbClr val="000A14"/>
                      </a:solidFill>
                      <a:prstDash val="solid"/>
                      <a:round/>
                      <a:headEnd type="none" w="med" len="med"/>
                      <a:tailEnd type="none" w="med" len="med"/>
                    </a:lnB>
                  </a:tcPr>
                </a:tc>
                <a:tc>
                  <a:txBody>
                    <a:bodyPr/>
                    <a:lstStyle/>
                    <a:p>
                      <a:pPr algn="ctr">
                        <a:lnSpc>
                          <a:spcPts val="1600"/>
                        </a:lnSpc>
                        <a:spcAft>
                          <a:spcPts val="0"/>
                        </a:spcAft>
                      </a:pPr>
                      <a:r>
                        <a:rPr lang="nl-BE"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QS (mm/s)</a:t>
                      </a:r>
                      <a:endParaRPr lang="nl-BE" sz="1200">
                        <a:effectLst/>
                        <a:latin typeface="Calibri" panose="020F0502020204030204" pitchFamily="34" charset="0"/>
                        <a:ea typeface="Times New Roman" panose="02020603050405020304" pitchFamily="18" charset="0"/>
                        <a:cs typeface="Calibri" panose="020F0502020204030204" pitchFamily="34" charset="0"/>
                      </a:endParaRPr>
                    </a:p>
                  </a:txBody>
                  <a:tcPr marL="44450" marR="44450" marT="0" marB="0" anchor="ctr">
                    <a:lnL w="12700" cap="flat" cmpd="sng" algn="ctr">
                      <a:solidFill>
                        <a:srgbClr val="000A14"/>
                      </a:solidFill>
                      <a:prstDash val="solid"/>
                      <a:round/>
                      <a:headEnd type="none" w="med" len="med"/>
                      <a:tailEnd type="none" w="med" len="med"/>
                    </a:lnL>
                    <a:lnR w="12700" cap="flat" cmpd="sng" algn="ctr">
                      <a:solidFill>
                        <a:srgbClr val="000A14"/>
                      </a:solidFill>
                      <a:prstDash val="solid"/>
                      <a:round/>
                      <a:headEnd type="none" w="med" len="med"/>
                      <a:tailEnd type="none" w="med" len="med"/>
                    </a:lnR>
                    <a:lnT w="12700" cap="flat" cmpd="sng" algn="ctr">
                      <a:solidFill>
                        <a:srgbClr val="000A14"/>
                      </a:solidFill>
                      <a:prstDash val="solid"/>
                      <a:round/>
                      <a:headEnd type="none" w="med" len="med"/>
                      <a:tailEnd type="none" w="med" len="med"/>
                    </a:lnT>
                    <a:lnB w="12700" cap="flat" cmpd="sng" algn="ctr">
                      <a:solidFill>
                        <a:srgbClr val="000A14"/>
                      </a:solidFill>
                      <a:prstDash val="solid"/>
                      <a:round/>
                      <a:headEnd type="none" w="med" len="med"/>
                      <a:tailEnd type="none" w="med" len="med"/>
                    </a:lnB>
                  </a:tcPr>
                </a:tc>
                <a:tc>
                  <a:txBody>
                    <a:bodyPr/>
                    <a:lstStyle/>
                    <a:p>
                      <a:pPr algn="ctr">
                        <a:lnSpc>
                          <a:spcPts val="1600"/>
                        </a:lnSpc>
                        <a:spcAft>
                          <a:spcPts val="0"/>
                        </a:spcAft>
                      </a:pPr>
                      <a:r>
                        <a:rPr lang="nl-BE" sz="120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B</a:t>
                      </a:r>
                      <a:r>
                        <a:rPr lang="nl-BE" sz="1200" baseline="-2500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hf</a:t>
                      </a:r>
                      <a:r>
                        <a:rPr lang="nl-BE"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r>
                        <a:rPr lang="nl-BE" sz="120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kOe</a:t>
                      </a:r>
                      <a:r>
                        <a:rPr lang="nl-BE"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t>
                      </a:r>
                      <a:endParaRPr lang="nl-BE"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44450" marR="44450" marT="0" marB="0" anchor="ctr">
                    <a:lnL w="12700" cap="flat" cmpd="sng" algn="ctr">
                      <a:solidFill>
                        <a:srgbClr val="000A14"/>
                      </a:solidFill>
                      <a:prstDash val="solid"/>
                      <a:round/>
                      <a:headEnd type="none" w="med" len="med"/>
                      <a:tailEnd type="none" w="med" len="med"/>
                    </a:lnL>
                    <a:lnR w="12700" cap="flat" cmpd="sng" algn="ctr">
                      <a:solidFill>
                        <a:srgbClr val="000A14"/>
                      </a:solidFill>
                      <a:prstDash val="solid"/>
                      <a:round/>
                      <a:headEnd type="none" w="med" len="med"/>
                      <a:tailEnd type="none" w="med" len="med"/>
                    </a:lnR>
                    <a:lnT w="12700" cap="flat" cmpd="sng" algn="ctr">
                      <a:solidFill>
                        <a:srgbClr val="000A14"/>
                      </a:solidFill>
                      <a:prstDash val="solid"/>
                      <a:round/>
                      <a:headEnd type="none" w="med" len="med"/>
                      <a:tailEnd type="none" w="med" len="med"/>
                    </a:lnT>
                    <a:lnB w="12700" cap="flat" cmpd="sng" algn="ctr">
                      <a:solidFill>
                        <a:srgbClr val="000A14"/>
                      </a:solidFill>
                      <a:prstDash val="solid"/>
                      <a:round/>
                      <a:headEnd type="none" w="med" len="med"/>
                      <a:tailEnd type="none" w="med" len="med"/>
                    </a:lnB>
                  </a:tcPr>
                </a:tc>
                <a:tc>
                  <a:txBody>
                    <a:bodyPr/>
                    <a:lstStyle/>
                    <a:p>
                      <a:pPr algn="ctr">
                        <a:lnSpc>
                          <a:spcPts val="1600"/>
                        </a:lnSpc>
                        <a:spcAft>
                          <a:spcPts val="0"/>
                        </a:spcAft>
                      </a:pPr>
                      <a:r>
                        <a:rPr lang="nl-BE"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Δ</a:t>
                      </a: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QS or </a:t>
                      </a:r>
                      <a:r>
                        <a:rPr lang="nl-BE"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Δ</a:t>
                      </a:r>
                      <a:r>
                        <a:rPr lang="en-US" sz="120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B</a:t>
                      </a:r>
                      <a:r>
                        <a:rPr lang="en-US" sz="1200" baseline="-2500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hf</a:t>
                      </a:r>
                      <a:r>
                        <a:rPr lang="en-US" sz="1200" baseline="-250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(mm/s or </a:t>
                      </a:r>
                      <a:r>
                        <a:rPr lang="en-US" sz="120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kOe</a:t>
                      </a: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t>
                      </a:r>
                      <a:endParaRPr lang="nl-BE"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44450" marR="44450" marT="0" marB="0" anchor="ctr">
                    <a:lnL w="12700" cap="flat" cmpd="sng" algn="ctr">
                      <a:solidFill>
                        <a:srgbClr val="000A14"/>
                      </a:solidFill>
                      <a:prstDash val="solid"/>
                      <a:round/>
                      <a:headEnd type="none" w="med" len="med"/>
                      <a:tailEnd type="none" w="med" len="med"/>
                    </a:lnL>
                    <a:lnR w="12700" cap="flat" cmpd="sng" algn="ctr">
                      <a:solidFill>
                        <a:srgbClr val="000A14"/>
                      </a:solidFill>
                      <a:prstDash val="solid"/>
                      <a:round/>
                      <a:headEnd type="none" w="med" len="med"/>
                      <a:tailEnd type="none" w="med" len="med"/>
                    </a:lnR>
                    <a:lnT w="12700" cap="flat" cmpd="sng" algn="ctr">
                      <a:solidFill>
                        <a:srgbClr val="000A14"/>
                      </a:solidFill>
                      <a:prstDash val="solid"/>
                      <a:round/>
                      <a:headEnd type="none" w="med" len="med"/>
                      <a:tailEnd type="none" w="med" len="med"/>
                    </a:lnT>
                    <a:lnB w="12700" cap="flat" cmpd="sng" algn="ctr">
                      <a:solidFill>
                        <a:srgbClr val="000A14"/>
                      </a:solidFill>
                      <a:prstDash val="solid"/>
                      <a:round/>
                      <a:headEnd type="none" w="med" len="med"/>
                      <a:tailEnd type="none" w="med" len="med"/>
                    </a:lnB>
                  </a:tcPr>
                </a:tc>
                <a:tc>
                  <a:txBody>
                    <a:bodyPr/>
                    <a:lstStyle/>
                    <a:p>
                      <a:pPr algn="ctr">
                        <a:lnSpc>
                          <a:spcPts val="1600"/>
                        </a:lnSpc>
                        <a:spcAft>
                          <a:spcPts val="0"/>
                        </a:spcAft>
                      </a:pPr>
                      <a:r>
                        <a:rPr lang="nl-BE"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AA (%)</a:t>
                      </a:r>
                      <a:endParaRPr lang="nl-BE" sz="1200">
                        <a:effectLst/>
                        <a:latin typeface="Calibri" panose="020F0502020204030204" pitchFamily="34" charset="0"/>
                        <a:ea typeface="Times New Roman" panose="02020603050405020304" pitchFamily="18" charset="0"/>
                        <a:cs typeface="Calibri" panose="020F0502020204030204" pitchFamily="34" charset="0"/>
                      </a:endParaRPr>
                    </a:p>
                  </a:txBody>
                  <a:tcPr marL="44450" marR="44450" marT="0" marB="0" anchor="ctr">
                    <a:lnL w="12700" cap="flat" cmpd="sng" algn="ctr">
                      <a:solidFill>
                        <a:srgbClr val="000A14"/>
                      </a:solidFill>
                      <a:prstDash val="solid"/>
                      <a:round/>
                      <a:headEnd type="none" w="med" len="med"/>
                      <a:tailEnd type="none" w="med" len="med"/>
                    </a:lnL>
                    <a:lnR w="12700" cap="flat" cmpd="sng" algn="ctr">
                      <a:solidFill>
                        <a:srgbClr val="000A14"/>
                      </a:solidFill>
                      <a:prstDash val="solid"/>
                      <a:round/>
                      <a:headEnd type="none" w="med" len="med"/>
                      <a:tailEnd type="none" w="med" len="med"/>
                    </a:lnR>
                    <a:lnT w="12700" cap="flat" cmpd="sng" algn="ctr">
                      <a:solidFill>
                        <a:srgbClr val="000A14"/>
                      </a:solidFill>
                      <a:prstDash val="solid"/>
                      <a:round/>
                      <a:headEnd type="none" w="med" len="med"/>
                      <a:tailEnd type="none" w="med" len="med"/>
                    </a:lnT>
                    <a:lnB w="12700" cap="flat" cmpd="sng" algn="ctr">
                      <a:solidFill>
                        <a:srgbClr val="000A14"/>
                      </a:solidFill>
                      <a:prstDash val="solid"/>
                      <a:round/>
                      <a:headEnd type="none" w="med" len="med"/>
                      <a:tailEnd type="none" w="med" len="med"/>
                    </a:lnB>
                  </a:tcPr>
                </a:tc>
                <a:tc>
                  <a:txBody>
                    <a:bodyPr/>
                    <a:lstStyle/>
                    <a:p>
                      <a:pPr algn="ctr">
                        <a:lnSpc>
                          <a:spcPts val="1600"/>
                        </a:lnSpc>
                        <a:spcAft>
                          <a:spcPts val="0"/>
                        </a:spcAft>
                      </a:pPr>
                      <a:r>
                        <a:rPr lang="nl-BE"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Component</a:t>
                      </a:r>
                      <a:endParaRPr lang="nl-BE" sz="1200">
                        <a:effectLst/>
                        <a:latin typeface="Calibri" panose="020F0502020204030204" pitchFamily="34" charset="0"/>
                        <a:ea typeface="Times New Roman" panose="02020603050405020304" pitchFamily="18" charset="0"/>
                        <a:cs typeface="Calibri" panose="020F0502020204030204" pitchFamily="34" charset="0"/>
                      </a:endParaRPr>
                    </a:p>
                  </a:txBody>
                  <a:tcPr marL="44450" marR="44450" marT="0" marB="0" anchor="ctr">
                    <a:lnL w="12700" cap="flat" cmpd="sng" algn="ctr">
                      <a:solidFill>
                        <a:srgbClr val="000A14"/>
                      </a:solidFill>
                      <a:prstDash val="solid"/>
                      <a:round/>
                      <a:headEnd type="none" w="med" len="med"/>
                      <a:tailEnd type="none" w="med" len="med"/>
                    </a:lnL>
                    <a:lnR w="12700" cap="flat" cmpd="sng" algn="ctr">
                      <a:solidFill>
                        <a:srgbClr val="000A14"/>
                      </a:solidFill>
                      <a:prstDash val="solid"/>
                      <a:round/>
                      <a:headEnd type="none" w="med" len="med"/>
                      <a:tailEnd type="none" w="med" len="med"/>
                    </a:lnR>
                    <a:lnT w="12700" cap="flat" cmpd="sng" algn="ctr">
                      <a:solidFill>
                        <a:srgbClr val="000A14"/>
                      </a:solidFill>
                      <a:prstDash val="solid"/>
                      <a:round/>
                      <a:headEnd type="none" w="med" len="med"/>
                      <a:tailEnd type="none" w="med" len="med"/>
                    </a:lnT>
                    <a:lnB w="12700" cap="flat" cmpd="sng" algn="ctr">
                      <a:solidFill>
                        <a:srgbClr val="000A14"/>
                      </a:solidFill>
                      <a:prstDash val="solid"/>
                      <a:round/>
                      <a:headEnd type="none" w="med" len="med"/>
                      <a:tailEnd type="none" w="med" len="med"/>
                    </a:lnB>
                  </a:tcPr>
                </a:tc>
              </a:tr>
              <a:tr h="182880">
                <a:tc>
                  <a:txBody>
                    <a:bodyPr/>
                    <a:lstStyle/>
                    <a:p>
                      <a:pPr algn="ctr">
                        <a:lnSpc>
                          <a:spcPts val="1600"/>
                        </a:lnSpc>
                        <a:spcAft>
                          <a:spcPts val="0"/>
                        </a:spcAft>
                      </a:pPr>
                      <a:r>
                        <a:rPr lang="nl-BE"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1.24</a:t>
                      </a:r>
                      <a:endParaRPr lang="nl-BE" sz="1200">
                        <a:effectLst/>
                        <a:latin typeface="Calibri" panose="020F0502020204030204" pitchFamily="34" charset="0"/>
                        <a:ea typeface="Times New Roman" panose="02020603050405020304" pitchFamily="18" charset="0"/>
                        <a:cs typeface="Calibri" panose="020F0502020204030204" pitchFamily="34" charset="0"/>
                      </a:endParaRPr>
                    </a:p>
                  </a:txBody>
                  <a:tcPr marL="44450" marR="44450" marT="0" marB="0" anchor="ctr">
                    <a:lnL w="12700" cap="flat" cmpd="sng" algn="ctr">
                      <a:solidFill>
                        <a:srgbClr val="000A14"/>
                      </a:solidFill>
                      <a:prstDash val="solid"/>
                      <a:round/>
                      <a:headEnd type="none" w="med" len="med"/>
                      <a:tailEnd type="none" w="med" len="med"/>
                    </a:lnL>
                    <a:lnR w="12700" cap="flat" cmpd="sng" algn="ctr">
                      <a:solidFill>
                        <a:srgbClr val="000A14"/>
                      </a:solidFill>
                      <a:prstDash val="solid"/>
                      <a:round/>
                      <a:headEnd type="none" w="med" len="med"/>
                      <a:tailEnd type="none" w="med" len="med"/>
                    </a:lnR>
                    <a:lnT w="12700" cap="flat" cmpd="sng" algn="ctr">
                      <a:solidFill>
                        <a:srgbClr val="000A14"/>
                      </a:solidFill>
                      <a:prstDash val="solid"/>
                      <a:round/>
                      <a:headEnd type="none" w="med" len="med"/>
                      <a:tailEnd type="none" w="med" len="med"/>
                    </a:lnT>
                    <a:lnB w="12700" cap="flat" cmpd="sng" algn="ctr">
                      <a:solidFill>
                        <a:srgbClr val="000A14"/>
                      </a:solidFill>
                      <a:prstDash val="solid"/>
                      <a:round/>
                      <a:headEnd type="none" w="med" len="med"/>
                      <a:tailEnd type="none" w="med" len="med"/>
                    </a:lnB>
                  </a:tcPr>
                </a:tc>
                <a:tc>
                  <a:txBody>
                    <a:bodyPr/>
                    <a:lstStyle/>
                    <a:p>
                      <a:pPr algn="ctr">
                        <a:lnSpc>
                          <a:spcPts val="1600"/>
                        </a:lnSpc>
                        <a:spcAft>
                          <a:spcPts val="0"/>
                        </a:spcAft>
                      </a:pPr>
                      <a:r>
                        <a:rPr lang="nl-BE"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2.49</a:t>
                      </a:r>
                      <a:endParaRPr lang="nl-BE" sz="1200">
                        <a:effectLst/>
                        <a:latin typeface="Calibri" panose="020F0502020204030204" pitchFamily="34" charset="0"/>
                        <a:ea typeface="Times New Roman" panose="02020603050405020304" pitchFamily="18" charset="0"/>
                        <a:cs typeface="Calibri" panose="020F0502020204030204" pitchFamily="34" charset="0"/>
                      </a:endParaRPr>
                    </a:p>
                  </a:txBody>
                  <a:tcPr marL="44450" marR="44450" marT="0" marB="0" anchor="ctr">
                    <a:lnL w="12700" cap="flat" cmpd="sng" algn="ctr">
                      <a:solidFill>
                        <a:srgbClr val="000A14"/>
                      </a:solidFill>
                      <a:prstDash val="solid"/>
                      <a:round/>
                      <a:headEnd type="none" w="med" len="med"/>
                      <a:tailEnd type="none" w="med" len="med"/>
                    </a:lnL>
                    <a:lnR w="12700" cap="flat" cmpd="sng" algn="ctr">
                      <a:solidFill>
                        <a:srgbClr val="000A14"/>
                      </a:solidFill>
                      <a:prstDash val="solid"/>
                      <a:round/>
                      <a:headEnd type="none" w="med" len="med"/>
                      <a:tailEnd type="none" w="med" len="med"/>
                    </a:lnR>
                    <a:lnT w="12700" cap="flat" cmpd="sng" algn="ctr">
                      <a:solidFill>
                        <a:srgbClr val="000A14"/>
                      </a:solidFill>
                      <a:prstDash val="solid"/>
                      <a:round/>
                      <a:headEnd type="none" w="med" len="med"/>
                      <a:tailEnd type="none" w="med" len="med"/>
                    </a:lnT>
                    <a:lnB w="12700" cap="flat" cmpd="sng" algn="ctr">
                      <a:solidFill>
                        <a:srgbClr val="000A14"/>
                      </a:solidFill>
                      <a:prstDash val="solid"/>
                      <a:round/>
                      <a:headEnd type="none" w="med" len="med"/>
                      <a:tailEnd type="none" w="med" len="med"/>
                    </a:lnB>
                  </a:tcPr>
                </a:tc>
                <a:tc>
                  <a:txBody>
                    <a:bodyPr/>
                    <a:lstStyle/>
                    <a:p>
                      <a:pPr algn="ctr">
                        <a:lnSpc>
                          <a:spcPts val="1600"/>
                        </a:lnSpc>
                        <a:spcAft>
                          <a:spcPts val="0"/>
                        </a:spcAft>
                      </a:pPr>
                      <a:r>
                        <a:rPr lang="nl-BE"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a:t>
                      </a:r>
                      <a:endParaRPr lang="nl-BE" sz="1200">
                        <a:effectLst/>
                        <a:latin typeface="Calibri" panose="020F0502020204030204" pitchFamily="34" charset="0"/>
                        <a:ea typeface="Times New Roman" panose="02020603050405020304" pitchFamily="18" charset="0"/>
                        <a:cs typeface="Calibri" panose="020F0502020204030204" pitchFamily="34" charset="0"/>
                      </a:endParaRPr>
                    </a:p>
                  </a:txBody>
                  <a:tcPr marL="44450" marR="44450" marT="0" marB="0" anchor="ctr">
                    <a:lnL w="12700" cap="flat" cmpd="sng" algn="ctr">
                      <a:solidFill>
                        <a:srgbClr val="000A14"/>
                      </a:solidFill>
                      <a:prstDash val="solid"/>
                      <a:round/>
                      <a:headEnd type="none" w="med" len="med"/>
                      <a:tailEnd type="none" w="med" len="med"/>
                    </a:lnL>
                    <a:lnR w="12700" cap="flat" cmpd="sng" algn="ctr">
                      <a:solidFill>
                        <a:srgbClr val="000A14"/>
                      </a:solidFill>
                      <a:prstDash val="solid"/>
                      <a:round/>
                      <a:headEnd type="none" w="med" len="med"/>
                      <a:tailEnd type="none" w="med" len="med"/>
                    </a:lnR>
                    <a:lnT w="12700" cap="flat" cmpd="sng" algn="ctr">
                      <a:solidFill>
                        <a:srgbClr val="000A14"/>
                      </a:solidFill>
                      <a:prstDash val="solid"/>
                      <a:round/>
                      <a:headEnd type="none" w="med" len="med"/>
                      <a:tailEnd type="none" w="med" len="med"/>
                    </a:lnT>
                    <a:lnB w="12700" cap="flat" cmpd="sng" algn="ctr">
                      <a:solidFill>
                        <a:srgbClr val="000A14"/>
                      </a:solidFill>
                      <a:prstDash val="solid"/>
                      <a:round/>
                      <a:headEnd type="none" w="med" len="med"/>
                      <a:tailEnd type="none" w="med" len="med"/>
                    </a:lnB>
                  </a:tcPr>
                </a:tc>
                <a:tc>
                  <a:txBody>
                    <a:bodyPr/>
                    <a:lstStyle/>
                    <a:p>
                      <a:pPr algn="ctr">
                        <a:lnSpc>
                          <a:spcPts val="1600"/>
                        </a:lnSpc>
                        <a:spcAft>
                          <a:spcPts val="0"/>
                        </a:spcAft>
                      </a:pPr>
                      <a:r>
                        <a:rPr lang="nl-BE"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0.40</a:t>
                      </a:r>
                      <a:endParaRPr lang="nl-BE" sz="1200">
                        <a:effectLst/>
                        <a:latin typeface="Calibri" panose="020F0502020204030204" pitchFamily="34" charset="0"/>
                        <a:ea typeface="Times New Roman" panose="02020603050405020304" pitchFamily="18" charset="0"/>
                        <a:cs typeface="Calibri" panose="020F0502020204030204" pitchFamily="34" charset="0"/>
                      </a:endParaRPr>
                    </a:p>
                  </a:txBody>
                  <a:tcPr marL="44450" marR="44450" marT="0" marB="0" anchor="ctr">
                    <a:lnL w="12700" cap="flat" cmpd="sng" algn="ctr">
                      <a:solidFill>
                        <a:srgbClr val="000A14"/>
                      </a:solidFill>
                      <a:prstDash val="solid"/>
                      <a:round/>
                      <a:headEnd type="none" w="med" len="med"/>
                      <a:tailEnd type="none" w="med" len="med"/>
                    </a:lnL>
                    <a:lnR w="12700" cap="flat" cmpd="sng" algn="ctr">
                      <a:solidFill>
                        <a:srgbClr val="000A14"/>
                      </a:solidFill>
                      <a:prstDash val="solid"/>
                      <a:round/>
                      <a:headEnd type="none" w="med" len="med"/>
                      <a:tailEnd type="none" w="med" len="med"/>
                    </a:lnR>
                    <a:lnT w="12700" cap="flat" cmpd="sng" algn="ctr">
                      <a:solidFill>
                        <a:srgbClr val="000A14"/>
                      </a:solidFill>
                      <a:prstDash val="solid"/>
                      <a:round/>
                      <a:headEnd type="none" w="med" len="med"/>
                      <a:tailEnd type="none" w="med" len="med"/>
                    </a:lnT>
                    <a:lnB w="12700" cap="flat" cmpd="sng" algn="ctr">
                      <a:solidFill>
                        <a:srgbClr val="000A14"/>
                      </a:solidFill>
                      <a:prstDash val="solid"/>
                      <a:round/>
                      <a:headEnd type="none" w="med" len="med"/>
                      <a:tailEnd type="none" w="med" len="med"/>
                    </a:lnB>
                  </a:tcPr>
                </a:tc>
                <a:tc>
                  <a:txBody>
                    <a:bodyPr/>
                    <a:lstStyle/>
                    <a:p>
                      <a:pPr algn="ctr">
                        <a:lnSpc>
                          <a:spcPts val="1600"/>
                        </a:lnSpc>
                        <a:spcAft>
                          <a:spcPts val="0"/>
                        </a:spcAft>
                      </a:pPr>
                      <a:r>
                        <a:rPr lang="nl-BE"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33</a:t>
                      </a:r>
                      <a:endParaRPr lang="nl-BE" sz="1200">
                        <a:effectLst/>
                        <a:latin typeface="Calibri" panose="020F0502020204030204" pitchFamily="34" charset="0"/>
                        <a:ea typeface="Times New Roman" panose="02020603050405020304" pitchFamily="18" charset="0"/>
                        <a:cs typeface="Calibri" panose="020F0502020204030204" pitchFamily="34" charset="0"/>
                      </a:endParaRPr>
                    </a:p>
                  </a:txBody>
                  <a:tcPr marL="44450" marR="44450" marT="0" marB="0" anchor="ctr">
                    <a:lnL w="12700" cap="flat" cmpd="sng" algn="ctr">
                      <a:solidFill>
                        <a:srgbClr val="000A14"/>
                      </a:solidFill>
                      <a:prstDash val="solid"/>
                      <a:round/>
                      <a:headEnd type="none" w="med" len="med"/>
                      <a:tailEnd type="none" w="med" len="med"/>
                    </a:lnL>
                    <a:lnR w="12700" cap="flat" cmpd="sng" algn="ctr">
                      <a:solidFill>
                        <a:srgbClr val="000A14"/>
                      </a:solidFill>
                      <a:prstDash val="solid"/>
                      <a:round/>
                      <a:headEnd type="none" w="med" len="med"/>
                      <a:tailEnd type="none" w="med" len="med"/>
                    </a:lnR>
                    <a:lnT w="12700" cap="flat" cmpd="sng" algn="ctr">
                      <a:solidFill>
                        <a:srgbClr val="000A14"/>
                      </a:solidFill>
                      <a:prstDash val="solid"/>
                      <a:round/>
                      <a:headEnd type="none" w="med" len="med"/>
                      <a:tailEnd type="none" w="med" len="med"/>
                    </a:lnT>
                    <a:lnB w="12700" cap="flat" cmpd="sng" algn="ctr">
                      <a:solidFill>
                        <a:srgbClr val="000A14"/>
                      </a:solidFill>
                      <a:prstDash val="solid"/>
                      <a:round/>
                      <a:headEnd type="none" w="med" len="med"/>
                      <a:tailEnd type="none" w="med" len="med"/>
                    </a:lnB>
                  </a:tcPr>
                </a:tc>
                <a:tc>
                  <a:txBody>
                    <a:bodyPr/>
                    <a:lstStyle/>
                    <a:p>
                      <a:pPr algn="ctr">
                        <a:lnSpc>
                          <a:spcPts val="1600"/>
                        </a:lnSpc>
                        <a:spcAft>
                          <a:spcPts val="0"/>
                        </a:spcAft>
                      </a:pPr>
                      <a:r>
                        <a:rPr lang="nl-BE"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C1</a:t>
                      </a:r>
                      <a:endParaRPr lang="nl-BE" sz="1200">
                        <a:effectLst/>
                        <a:latin typeface="Calibri" panose="020F0502020204030204" pitchFamily="34" charset="0"/>
                        <a:ea typeface="Times New Roman" panose="02020603050405020304" pitchFamily="18" charset="0"/>
                        <a:cs typeface="Calibri" panose="020F0502020204030204" pitchFamily="34" charset="0"/>
                      </a:endParaRPr>
                    </a:p>
                  </a:txBody>
                  <a:tcPr marL="44450" marR="44450" marT="0" marB="0" anchor="ctr">
                    <a:lnL w="12700" cap="flat" cmpd="sng" algn="ctr">
                      <a:solidFill>
                        <a:srgbClr val="000A14"/>
                      </a:solidFill>
                      <a:prstDash val="solid"/>
                      <a:round/>
                      <a:headEnd type="none" w="med" len="med"/>
                      <a:tailEnd type="none" w="med" len="med"/>
                    </a:lnL>
                    <a:lnR w="12700" cap="flat" cmpd="sng" algn="ctr">
                      <a:solidFill>
                        <a:srgbClr val="000A14"/>
                      </a:solidFill>
                      <a:prstDash val="solid"/>
                      <a:round/>
                      <a:headEnd type="none" w="med" len="med"/>
                      <a:tailEnd type="none" w="med" len="med"/>
                    </a:lnR>
                    <a:lnT w="12700" cap="flat" cmpd="sng" algn="ctr">
                      <a:solidFill>
                        <a:srgbClr val="000A14"/>
                      </a:solidFill>
                      <a:prstDash val="solid"/>
                      <a:round/>
                      <a:headEnd type="none" w="med" len="med"/>
                      <a:tailEnd type="none" w="med" len="med"/>
                    </a:lnT>
                    <a:lnB w="12700" cap="flat" cmpd="sng" algn="ctr">
                      <a:solidFill>
                        <a:srgbClr val="000A14"/>
                      </a:solidFill>
                      <a:prstDash val="solid"/>
                      <a:round/>
                      <a:headEnd type="none" w="med" len="med"/>
                      <a:tailEnd type="none" w="med" len="med"/>
                    </a:lnB>
                  </a:tcPr>
                </a:tc>
              </a:tr>
              <a:tr h="182880">
                <a:tc>
                  <a:txBody>
                    <a:bodyPr/>
                    <a:lstStyle/>
                    <a:p>
                      <a:pPr algn="ctr">
                        <a:lnSpc>
                          <a:spcPts val="1600"/>
                        </a:lnSpc>
                        <a:spcAft>
                          <a:spcPts val="0"/>
                        </a:spcAft>
                      </a:pPr>
                      <a:r>
                        <a:rPr lang="nl-BE"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1.12</a:t>
                      </a:r>
                      <a:endParaRPr lang="nl-BE" sz="1200">
                        <a:effectLst/>
                        <a:latin typeface="Calibri" panose="020F0502020204030204" pitchFamily="34" charset="0"/>
                        <a:ea typeface="Times New Roman" panose="02020603050405020304" pitchFamily="18" charset="0"/>
                        <a:cs typeface="Calibri" panose="020F0502020204030204" pitchFamily="34" charset="0"/>
                      </a:endParaRPr>
                    </a:p>
                  </a:txBody>
                  <a:tcPr marL="44450" marR="44450" marT="0" marB="0" anchor="ctr">
                    <a:lnL w="12700" cap="flat" cmpd="sng" algn="ctr">
                      <a:solidFill>
                        <a:srgbClr val="000A14"/>
                      </a:solidFill>
                      <a:prstDash val="solid"/>
                      <a:round/>
                      <a:headEnd type="none" w="med" len="med"/>
                      <a:tailEnd type="none" w="med" len="med"/>
                    </a:lnL>
                    <a:lnR w="12700" cap="flat" cmpd="sng" algn="ctr">
                      <a:solidFill>
                        <a:srgbClr val="000A14"/>
                      </a:solidFill>
                      <a:prstDash val="solid"/>
                      <a:round/>
                      <a:headEnd type="none" w="med" len="med"/>
                      <a:tailEnd type="none" w="med" len="med"/>
                    </a:lnR>
                    <a:lnT w="12700" cap="flat" cmpd="sng" algn="ctr">
                      <a:solidFill>
                        <a:srgbClr val="000A14"/>
                      </a:solidFill>
                      <a:prstDash val="solid"/>
                      <a:round/>
                      <a:headEnd type="none" w="med" len="med"/>
                      <a:tailEnd type="none" w="med" len="med"/>
                    </a:lnT>
                    <a:lnB w="12700" cap="flat" cmpd="sng" algn="ctr">
                      <a:solidFill>
                        <a:srgbClr val="000A14"/>
                      </a:solidFill>
                      <a:prstDash val="solid"/>
                      <a:round/>
                      <a:headEnd type="none" w="med" len="med"/>
                      <a:tailEnd type="none" w="med" len="med"/>
                    </a:lnB>
                  </a:tcPr>
                </a:tc>
                <a:tc>
                  <a:txBody>
                    <a:bodyPr/>
                    <a:lstStyle/>
                    <a:p>
                      <a:pPr algn="ctr">
                        <a:lnSpc>
                          <a:spcPts val="1600"/>
                        </a:lnSpc>
                        <a:spcAft>
                          <a:spcPts val="0"/>
                        </a:spcAft>
                      </a:pPr>
                      <a:r>
                        <a:rPr lang="nl-BE"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1.98</a:t>
                      </a:r>
                      <a:endParaRPr lang="nl-BE"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44450" marR="44450" marT="0" marB="0" anchor="ctr">
                    <a:lnL w="12700" cap="flat" cmpd="sng" algn="ctr">
                      <a:solidFill>
                        <a:srgbClr val="000A14"/>
                      </a:solidFill>
                      <a:prstDash val="solid"/>
                      <a:round/>
                      <a:headEnd type="none" w="med" len="med"/>
                      <a:tailEnd type="none" w="med" len="med"/>
                    </a:lnL>
                    <a:lnR w="12700" cap="flat" cmpd="sng" algn="ctr">
                      <a:solidFill>
                        <a:srgbClr val="000A14"/>
                      </a:solidFill>
                      <a:prstDash val="solid"/>
                      <a:round/>
                      <a:headEnd type="none" w="med" len="med"/>
                      <a:tailEnd type="none" w="med" len="med"/>
                    </a:lnR>
                    <a:lnT w="12700" cap="flat" cmpd="sng" algn="ctr">
                      <a:solidFill>
                        <a:srgbClr val="000A14"/>
                      </a:solidFill>
                      <a:prstDash val="solid"/>
                      <a:round/>
                      <a:headEnd type="none" w="med" len="med"/>
                      <a:tailEnd type="none" w="med" len="med"/>
                    </a:lnT>
                    <a:lnB w="12700" cap="flat" cmpd="sng" algn="ctr">
                      <a:solidFill>
                        <a:srgbClr val="000A14"/>
                      </a:solidFill>
                      <a:prstDash val="solid"/>
                      <a:round/>
                      <a:headEnd type="none" w="med" len="med"/>
                      <a:tailEnd type="none" w="med" len="med"/>
                    </a:lnB>
                  </a:tcPr>
                </a:tc>
                <a:tc>
                  <a:txBody>
                    <a:bodyPr/>
                    <a:lstStyle/>
                    <a:p>
                      <a:pPr algn="ctr">
                        <a:lnSpc>
                          <a:spcPts val="1600"/>
                        </a:lnSpc>
                        <a:spcAft>
                          <a:spcPts val="0"/>
                        </a:spcAft>
                      </a:pPr>
                      <a:r>
                        <a:rPr lang="nl-BE"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a:t>
                      </a:r>
                      <a:endParaRPr lang="nl-BE" sz="1200">
                        <a:effectLst/>
                        <a:latin typeface="Calibri" panose="020F0502020204030204" pitchFamily="34" charset="0"/>
                        <a:ea typeface="Times New Roman" panose="02020603050405020304" pitchFamily="18" charset="0"/>
                        <a:cs typeface="Calibri" panose="020F0502020204030204" pitchFamily="34" charset="0"/>
                      </a:endParaRPr>
                    </a:p>
                  </a:txBody>
                  <a:tcPr marL="44450" marR="44450" marT="0" marB="0" anchor="ctr">
                    <a:lnL w="12700" cap="flat" cmpd="sng" algn="ctr">
                      <a:solidFill>
                        <a:srgbClr val="000A14"/>
                      </a:solidFill>
                      <a:prstDash val="solid"/>
                      <a:round/>
                      <a:headEnd type="none" w="med" len="med"/>
                      <a:tailEnd type="none" w="med" len="med"/>
                    </a:lnL>
                    <a:lnR w="12700" cap="flat" cmpd="sng" algn="ctr">
                      <a:solidFill>
                        <a:srgbClr val="000A14"/>
                      </a:solidFill>
                      <a:prstDash val="solid"/>
                      <a:round/>
                      <a:headEnd type="none" w="med" len="med"/>
                      <a:tailEnd type="none" w="med" len="med"/>
                    </a:lnR>
                    <a:lnT w="12700" cap="flat" cmpd="sng" algn="ctr">
                      <a:solidFill>
                        <a:srgbClr val="000A14"/>
                      </a:solidFill>
                      <a:prstDash val="solid"/>
                      <a:round/>
                      <a:headEnd type="none" w="med" len="med"/>
                      <a:tailEnd type="none" w="med" len="med"/>
                    </a:lnT>
                    <a:lnB w="12700" cap="flat" cmpd="sng" algn="ctr">
                      <a:solidFill>
                        <a:srgbClr val="000A14"/>
                      </a:solidFill>
                      <a:prstDash val="solid"/>
                      <a:round/>
                      <a:headEnd type="none" w="med" len="med"/>
                      <a:tailEnd type="none" w="med" len="med"/>
                    </a:lnB>
                  </a:tcPr>
                </a:tc>
                <a:tc>
                  <a:txBody>
                    <a:bodyPr/>
                    <a:lstStyle/>
                    <a:p>
                      <a:pPr algn="ctr">
                        <a:lnSpc>
                          <a:spcPts val="1600"/>
                        </a:lnSpc>
                        <a:spcAft>
                          <a:spcPts val="0"/>
                        </a:spcAft>
                      </a:pPr>
                      <a:r>
                        <a:rPr lang="nl-BE"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0.60</a:t>
                      </a:r>
                      <a:endParaRPr lang="nl-BE" sz="1200">
                        <a:effectLst/>
                        <a:latin typeface="Calibri" panose="020F0502020204030204" pitchFamily="34" charset="0"/>
                        <a:ea typeface="Times New Roman" panose="02020603050405020304" pitchFamily="18" charset="0"/>
                        <a:cs typeface="Calibri" panose="020F0502020204030204" pitchFamily="34" charset="0"/>
                      </a:endParaRPr>
                    </a:p>
                  </a:txBody>
                  <a:tcPr marL="44450" marR="44450" marT="0" marB="0" anchor="ctr">
                    <a:lnL w="12700" cap="flat" cmpd="sng" algn="ctr">
                      <a:solidFill>
                        <a:srgbClr val="000A14"/>
                      </a:solidFill>
                      <a:prstDash val="solid"/>
                      <a:round/>
                      <a:headEnd type="none" w="med" len="med"/>
                      <a:tailEnd type="none" w="med" len="med"/>
                    </a:lnL>
                    <a:lnR w="12700" cap="flat" cmpd="sng" algn="ctr">
                      <a:solidFill>
                        <a:srgbClr val="000A14"/>
                      </a:solidFill>
                      <a:prstDash val="solid"/>
                      <a:round/>
                      <a:headEnd type="none" w="med" len="med"/>
                      <a:tailEnd type="none" w="med" len="med"/>
                    </a:lnR>
                    <a:lnT w="12700" cap="flat" cmpd="sng" algn="ctr">
                      <a:solidFill>
                        <a:srgbClr val="000A14"/>
                      </a:solidFill>
                      <a:prstDash val="solid"/>
                      <a:round/>
                      <a:headEnd type="none" w="med" len="med"/>
                      <a:tailEnd type="none" w="med" len="med"/>
                    </a:lnT>
                    <a:lnB w="12700" cap="flat" cmpd="sng" algn="ctr">
                      <a:solidFill>
                        <a:srgbClr val="000A14"/>
                      </a:solidFill>
                      <a:prstDash val="solid"/>
                      <a:round/>
                      <a:headEnd type="none" w="med" len="med"/>
                      <a:tailEnd type="none" w="med" len="med"/>
                    </a:lnB>
                  </a:tcPr>
                </a:tc>
                <a:tc>
                  <a:txBody>
                    <a:bodyPr/>
                    <a:lstStyle/>
                    <a:p>
                      <a:pPr algn="ctr">
                        <a:lnSpc>
                          <a:spcPts val="1600"/>
                        </a:lnSpc>
                        <a:spcAft>
                          <a:spcPts val="0"/>
                        </a:spcAft>
                      </a:pPr>
                      <a:r>
                        <a:rPr lang="nl-BE"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57</a:t>
                      </a:r>
                      <a:endParaRPr lang="nl-BE" sz="1200">
                        <a:effectLst/>
                        <a:latin typeface="Calibri" panose="020F0502020204030204" pitchFamily="34" charset="0"/>
                        <a:ea typeface="Times New Roman" panose="02020603050405020304" pitchFamily="18" charset="0"/>
                        <a:cs typeface="Calibri" panose="020F0502020204030204" pitchFamily="34" charset="0"/>
                      </a:endParaRPr>
                    </a:p>
                  </a:txBody>
                  <a:tcPr marL="44450" marR="44450" marT="0" marB="0" anchor="ctr">
                    <a:lnL w="12700" cap="flat" cmpd="sng" algn="ctr">
                      <a:solidFill>
                        <a:srgbClr val="000A14"/>
                      </a:solidFill>
                      <a:prstDash val="solid"/>
                      <a:round/>
                      <a:headEnd type="none" w="med" len="med"/>
                      <a:tailEnd type="none" w="med" len="med"/>
                    </a:lnL>
                    <a:lnR w="12700" cap="flat" cmpd="sng" algn="ctr">
                      <a:solidFill>
                        <a:srgbClr val="000A14"/>
                      </a:solidFill>
                      <a:prstDash val="solid"/>
                      <a:round/>
                      <a:headEnd type="none" w="med" len="med"/>
                      <a:tailEnd type="none" w="med" len="med"/>
                    </a:lnR>
                    <a:lnT w="12700" cap="flat" cmpd="sng" algn="ctr">
                      <a:solidFill>
                        <a:srgbClr val="000A14"/>
                      </a:solidFill>
                      <a:prstDash val="solid"/>
                      <a:round/>
                      <a:headEnd type="none" w="med" len="med"/>
                      <a:tailEnd type="none" w="med" len="med"/>
                    </a:lnT>
                    <a:lnB w="12700" cap="flat" cmpd="sng" algn="ctr">
                      <a:solidFill>
                        <a:srgbClr val="000A14"/>
                      </a:solidFill>
                      <a:prstDash val="solid"/>
                      <a:round/>
                      <a:headEnd type="none" w="med" len="med"/>
                      <a:tailEnd type="none" w="med" len="med"/>
                    </a:lnB>
                  </a:tcPr>
                </a:tc>
                <a:tc>
                  <a:txBody>
                    <a:bodyPr/>
                    <a:lstStyle/>
                    <a:p>
                      <a:pPr algn="ctr">
                        <a:lnSpc>
                          <a:spcPts val="1600"/>
                        </a:lnSpc>
                        <a:spcAft>
                          <a:spcPts val="0"/>
                        </a:spcAft>
                      </a:pPr>
                      <a:r>
                        <a:rPr lang="nl-BE"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C2</a:t>
                      </a:r>
                      <a:endParaRPr lang="nl-BE" sz="1200">
                        <a:effectLst/>
                        <a:latin typeface="Calibri" panose="020F0502020204030204" pitchFamily="34" charset="0"/>
                        <a:ea typeface="Times New Roman" panose="02020603050405020304" pitchFamily="18" charset="0"/>
                        <a:cs typeface="Calibri" panose="020F0502020204030204" pitchFamily="34" charset="0"/>
                      </a:endParaRPr>
                    </a:p>
                  </a:txBody>
                  <a:tcPr marL="44450" marR="44450" marT="0" marB="0" anchor="ctr">
                    <a:lnL w="12700" cap="flat" cmpd="sng" algn="ctr">
                      <a:solidFill>
                        <a:srgbClr val="000A14"/>
                      </a:solidFill>
                      <a:prstDash val="solid"/>
                      <a:round/>
                      <a:headEnd type="none" w="med" len="med"/>
                      <a:tailEnd type="none" w="med" len="med"/>
                    </a:lnL>
                    <a:lnR w="12700" cap="flat" cmpd="sng" algn="ctr">
                      <a:solidFill>
                        <a:srgbClr val="000A14"/>
                      </a:solidFill>
                      <a:prstDash val="solid"/>
                      <a:round/>
                      <a:headEnd type="none" w="med" len="med"/>
                      <a:tailEnd type="none" w="med" len="med"/>
                    </a:lnR>
                    <a:lnT w="12700" cap="flat" cmpd="sng" algn="ctr">
                      <a:solidFill>
                        <a:srgbClr val="000A14"/>
                      </a:solidFill>
                      <a:prstDash val="solid"/>
                      <a:round/>
                      <a:headEnd type="none" w="med" len="med"/>
                      <a:tailEnd type="none" w="med" len="med"/>
                    </a:lnT>
                    <a:lnB w="12700" cap="flat" cmpd="sng" algn="ctr">
                      <a:solidFill>
                        <a:srgbClr val="000A14"/>
                      </a:solidFill>
                      <a:prstDash val="solid"/>
                      <a:round/>
                      <a:headEnd type="none" w="med" len="med"/>
                      <a:tailEnd type="none" w="med" len="med"/>
                    </a:lnB>
                  </a:tcPr>
                </a:tc>
              </a:tr>
              <a:tr h="182880">
                <a:tc>
                  <a:txBody>
                    <a:bodyPr/>
                    <a:lstStyle/>
                    <a:p>
                      <a:pPr algn="ctr">
                        <a:lnSpc>
                          <a:spcPts val="1600"/>
                        </a:lnSpc>
                        <a:spcAft>
                          <a:spcPts val="0"/>
                        </a:spcAft>
                      </a:pPr>
                      <a:r>
                        <a:rPr lang="nl-BE"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0.58</a:t>
                      </a:r>
                      <a:endParaRPr lang="nl-BE" sz="1200">
                        <a:effectLst/>
                        <a:latin typeface="Calibri" panose="020F0502020204030204" pitchFamily="34" charset="0"/>
                        <a:ea typeface="Times New Roman" panose="02020603050405020304" pitchFamily="18" charset="0"/>
                        <a:cs typeface="Calibri" panose="020F0502020204030204" pitchFamily="34" charset="0"/>
                      </a:endParaRPr>
                    </a:p>
                  </a:txBody>
                  <a:tcPr marL="44450" marR="44450" marT="0" marB="0" anchor="ctr">
                    <a:lnL w="12700" cap="flat" cmpd="sng" algn="ctr">
                      <a:solidFill>
                        <a:srgbClr val="000A14"/>
                      </a:solidFill>
                      <a:prstDash val="solid"/>
                      <a:round/>
                      <a:headEnd type="none" w="med" len="med"/>
                      <a:tailEnd type="none" w="med" len="med"/>
                    </a:lnL>
                    <a:lnR w="12700" cap="flat" cmpd="sng" algn="ctr">
                      <a:solidFill>
                        <a:srgbClr val="000A14"/>
                      </a:solidFill>
                      <a:prstDash val="solid"/>
                      <a:round/>
                      <a:headEnd type="none" w="med" len="med"/>
                      <a:tailEnd type="none" w="med" len="med"/>
                    </a:lnR>
                    <a:lnT w="12700" cap="flat" cmpd="sng" algn="ctr">
                      <a:solidFill>
                        <a:srgbClr val="000A14"/>
                      </a:solidFill>
                      <a:prstDash val="solid"/>
                      <a:round/>
                      <a:headEnd type="none" w="med" len="med"/>
                      <a:tailEnd type="none" w="med" len="med"/>
                    </a:lnT>
                    <a:lnB w="12700" cap="flat" cmpd="sng" algn="ctr">
                      <a:solidFill>
                        <a:srgbClr val="000A14"/>
                      </a:solidFill>
                      <a:prstDash val="solid"/>
                      <a:round/>
                      <a:headEnd type="none" w="med" len="med"/>
                      <a:tailEnd type="none" w="med" len="med"/>
                    </a:lnB>
                  </a:tcPr>
                </a:tc>
                <a:tc>
                  <a:txBody>
                    <a:bodyPr/>
                    <a:lstStyle/>
                    <a:p>
                      <a:pPr algn="ctr">
                        <a:lnSpc>
                          <a:spcPts val="1600"/>
                        </a:lnSpc>
                        <a:spcAft>
                          <a:spcPts val="0"/>
                        </a:spcAft>
                      </a:pPr>
                      <a:r>
                        <a:rPr lang="nl-BE"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1.17</a:t>
                      </a:r>
                      <a:endParaRPr lang="nl-BE" sz="1200">
                        <a:effectLst/>
                        <a:latin typeface="Calibri" panose="020F0502020204030204" pitchFamily="34" charset="0"/>
                        <a:ea typeface="Times New Roman" panose="02020603050405020304" pitchFamily="18" charset="0"/>
                        <a:cs typeface="Calibri" panose="020F0502020204030204" pitchFamily="34" charset="0"/>
                      </a:endParaRPr>
                    </a:p>
                  </a:txBody>
                  <a:tcPr marL="44450" marR="44450" marT="0" marB="0" anchor="ctr">
                    <a:lnL w="12700" cap="flat" cmpd="sng" algn="ctr">
                      <a:solidFill>
                        <a:srgbClr val="000A14"/>
                      </a:solidFill>
                      <a:prstDash val="solid"/>
                      <a:round/>
                      <a:headEnd type="none" w="med" len="med"/>
                      <a:tailEnd type="none" w="med" len="med"/>
                    </a:lnL>
                    <a:lnR w="12700" cap="flat" cmpd="sng" algn="ctr">
                      <a:solidFill>
                        <a:srgbClr val="000A14"/>
                      </a:solidFill>
                      <a:prstDash val="solid"/>
                      <a:round/>
                      <a:headEnd type="none" w="med" len="med"/>
                      <a:tailEnd type="none" w="med" len="med"/>
                    </a:lnR>
                    <a:lnT w="12700" cap="flat" cmpd="sng" algn="ctr">
                      <a:solidFill>
                        <a:srgbClr val="000A14"/>
                      </a:solidFill>
                      <a:prstDash val="solid"/>
                      <a:round/>
                      <a:headEnd type="none" w="med" len="med"/>
                      <a:tailEnd type="none" w="med" len="med"/>
                    </a:lnT>
                    <a:lnB w="12700" cap="flat" cmpd="sng" algn="ctr">
                      <a:solidFill>
                        <a:srgbClr val="000A14"/>
                      </a:solidFill>
                      <a:prstDash val="solid"/>
                      <a:round/>
                      <a:headEnd type="none" w="med" len="med"/>
                      <a:tailEnd type="none" w="med" len="med"/>
                    </a:lnB>
                  </a:tcPr>
                </a:tc>
                <a:tc>
                  <a:txBody>
                    <a:bodyPr/>
                    <a:lstStyle/>
                    <a:p>
                      <a:pPr algn="ctr">
                        <a:lnSpc>
                          <a:spcPts val="1600"/>
                        </a:lnSpc>
                        <a:spcAft>
                          <a:spcPts val="0"/>
                        </a:spcAft>
                      </a:pPr>
                      <a:r>
                        <a:rPr lang="nl-BE"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a:t>
                      </a:r>
                      <a:endParaRPr lang="nl-BE" sz="1200">
                        <a:effectLst/>
                        <a:latin typeface="Calibri" panose="020F0502020204030204" pitchFamily="34" charset="0"/>
                        <a:ea typeface="Times New Roman" panose="02020603050405020304" pitchFamily="18" charset="0"/>
                        <a:cs typeface="Calibri" panose="020F0502020204030204" pitchFamily="34" charset="0"/>
                      </a:endParaRPr>
                    </a:p>
                  </a:txBody>
                  <a:tcPr marL="44450" marR="44450" marT="0" marB="0" anchor="ctr">
                    <a:lnL w="12700" cap="flat" cmpd="sng" algn="ctr">
                      <a:solidFill>
                        <a:srgbClr val="000A14"/>
                      </a:solidFill>
                      <a:prstDash val="solid"/>
                      <a:round/>
                      <a:headEnd type="none" w="med" len="med"/>
                      <a:tailEnd type="none" w="med" len="med"/>
                    </a:lnL>
                    <a:lnR w="12700" cap="flat" cmpd="sng" algn="ctr">
                      <a:solidFill>
                        <a:srgbClr val="000A14"/>
                      </a:solidFill>
                      <a:prstDash val="solid"/>
                      <a:round/>
                      <a:headEnd type="none" w="med" len="med"/>
                      <a:tailEnd type="none" w="med" len="med"/>
                    </a:lnR>
                    <a:lnT w="12700" cap="flat" cmpd="sng" algn="ctr">
                      <a:solidFill>
                        <a:srgbClr val="000A14"/>
                      </a:solidFill>
                      <a:prstDash val="solid"/>
                      <a:round/>
                      <a:headEnd type="none" w="med" len="med"/>
                      <a:tailEnd type="none" w="med" len="med"/>
                    </a:lnT>
                    <a:lnB w="12700" cap="flat" cmpd="sng" algn="ctr">
                      <a:solidFill>
                        <a:srgbClr val="000A14"/>
                      </a:solidFill>
                      <a:prstDash val="solid"/>
                      <a:round/>
                      <a:headEnd type="none" w="med" len="med"/>
                      <a:tailEnd type="none" w="med" len="med"/>
                    </a:lnB>
                  </a:tcPr>
                </a:tc>
                <a:tc>
                  <a:txBody>
                    <a:bodyPr/>
                    <a:lstStyle/>
                    <a:p>
                      <a:pPr algn="ctr">
                        <a:lnSpc>
                          <a:spcPts val="1600"/>
                        </a:lnSpc>
                        <a:spcAft>
                          <a:spcPts val="0"/>
                        </a:spcAft>
                      </a:pPr>
                      <a:r>
                        <a:rPr lang="nl-BE"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0.33</a:t>
                      </a:r>
                      <a:endParaRPr lang="nl-BE"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44450" marR="44450" marT="0" marB="0" anchor="ctr">
                    <a:lnL w="12700" cap="flat" cmpd="sng" algn="ctr">
                      <a:solidFill>
                        <a:srgbClr val="000A14"/>
                      </a:solidFill>
                      <a:prstDash val="solid"/>
                      <a:round/>
                      <a:headEnd type="none" w="med" len="med"/>
                      <a:tailEnd type="none" w="med" len="med"/>
                    </a:lnL>
                    <a:lnR w="12700" cap="flat" cmpd="sng" algn="ctr">
                      <a:solidFill>
                        <a:srgbClr val="000A14"/>
                      </a:solidFill>
                      <a:prstDash val="solid"/>
                      <a:round/>
                      <a:headEnd type="none" w="med" len="med"/>
                      <a:tailEnd type="none" w="med" len="med"/>
                    </a:lnR>
                    <a:lnT w="12700" cap="flat" cmpd="sng" algn="ctr">
                      <a:solidFill>
                        <a:srgbClr val="000A14"/>
                      </a:solidFill>
                      <a:prstDash val="solid"/>
                      <a:round/>
                      <a:headEnd type="none" w="med" len="med"/>
                      <a:tailEnd type="none" w="med" len="med"/>
                    </a:lnT>
                    <a:lnB w="12700" cap="flat" cmpd="sng" algn="ctr">
                      <a:solidFill>
                        <a:srgbClr val="000A14"/>
                      </a:solidFill>
                      <a:prstDash val="solid"/>
                      <a:round/>
                      <a:headEnd type="none" w="med" len="med"/>
                      <a:tailEnd type="none" w="med" len="med"/>
                    </a:lnB>
                  </a:tcPr>
                </a:tc>
                <a:tc>
                  <a:txBody>
                    <a:bodyPr/>
                    <a:lstStyle/>
                    <a:p>
                      <a:pPr algn="ctr">
                        <a:lnSpc>
                          <a:spcPts val="1600"/>
                        </a:lnSpc>
                        <a:spcAft>
                          <a:spcPts val="0"/>
                        </a:spcAft>
                      </a:pPr>
                      <a:r>
                        <a:rPr lang="nl-BE"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10</a:t>
                      </a:r>
                      <a:endParaRPr lang="nl-BE" sz="1200">
                        <a:effectLst/>
                        <a:latin typeface="Calibri" panose="020F0502020204030204" pitchFamily="34" charset="0"/>
                        <a:ea typeface="Times New Roman" panose="02020603050405020304" pitchFamily="18" charset="0"/>
                        <a:cs typeface="Calibri" panose="020F0502020204030204" pitchFamily="34" charset="0"/>
                      </a:endParaRPr>
                    </a:p>
                  </a:txBody>
                  <a:tcPr marL="44450" marR="44450" marT="0" marB="0" anchor="ctr">
                    <a:lnL w="12700" cap="flat" cmpd="sng" algn="ctr">
                      <a:solidFill>
                        <a:srgbClr val="000A14"/>
                      </a:solidFill>
                      <a:prstDash val="solid"/>
                      <a:round/>
                      <a:headEnd type="none" w="med" len="med"/>
                      <a:tailEnd type="none" w="med" len="med"/>
                    </a:lnL>
                    <a:lnR w="12700" cap="flat" cmpd="sng" algn="ctr">
                      <a:solidFill>
                        <a:srgbClr val="000A14"/>
                      </a:solidFill>
                      <a:prstDash val="solid"/>
                      <a:round/>
                      <a:headEnd type="none" w="med" len="med"/>
                      <a:tailEnd type="none" w="med" len="med"/>
                    </a:lnR>
                    <a:lnT w="12700" cap="flat" cmpd="sng" algn="ctr">
                      <a:solidFill>
                        <a:srgbClr val="000A14"/>
                      </a:solidFill>
                      <a:prstDash val="solid"/>
                      <a:round/>
                      <a:headEnd type="none" w="med" len="med"/>
                      <a:tailEnd type="none" w="med" len="med"/>
                    </a:lnT>
                    <a:lnB w="12700" cap="flat" cmpd="sng" algn="ctr">
                      <a:solidFill>
                        <a:srgbClr val="000A14"/>
                      </a:solidFill>
                      <a:prstDash val="solid"/>
                      <a:round/>
                      <a:headEnd type="none" w="med" len="med"/>
                      <a:tailEnd type="none" w="med" len="med"/>
                    </a:lnB>
                  </a:tcPr>
                </a:tc>
                <a:tc>
                  <a:txBody>
                    <a:bodyPr/>
                    <a:lstStyle/>
                    <a:p>
                      <a:pPr algn="ctr">
                        <a:lnSpc>
                          <a:spcPts val="1600"/>
                        </a:lnSpc>
                        <a:spcAft>
                          <a:spcPts val="0"/>
                        </a:spcAft>
                      </a:pPr>
                      <a:r>
                        <a:rPr lang="nl-BE"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C3</a:t>
                      </a:r>
                      <a:endParaRPr lang="nl-BE"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44450" marR="44450" marT="0" marB="0" anchor="ctr">
                    <a:lnL w="12700" cap="flat" cmpd="sng" algn="ctr">
                      <a:solidFill>
                        <a:srgbClr val="000A14"/>
                      </a:solidFill>
                      <a:prstDash val="solid"/>
                      <a:round/>
                      <a:headEnd type="none" w="med" len="med"/>
                      <a:tailEnd type="none" w="med" len="med"/>
                    </a:lnL>
                    <a:lnR w="12700" cap="flat" cmpd="sng" algn="ctr">
                      <a:solidFill>
                        <a:srgbClr val="000A14"/>
                      </a:solidFill>
                      <a:prstDash val="solid"/>
                      <a:round/>
                      <a:headEnd type="none" w="med" len="med"/>
                      <a:tailEnd type="none" w="med" len="med"/>
                    </a:lnR>
                    <a:lnT w="12700" cap="flat" cmpd="sng" algn="ctr">
                      <a:solidFill>
                        <a:srgbClr val="000A14"/>
                      </a:solidFill>
                      <a:prstDash val="solid"/>
                      <a:round/>
                      <a:headEnd type="none" w="med" len="med"/>
                      <a:tailEnd type="none" w="med" len="med"/>
                    </a:lnT>
                    <a:lnB w="12700" cap="flat" cmpd="sng" algn="ctr">
                      <a:solidFill>
                        <a:srgbClr val="000A14"/>
                      </a:solidFill>
                      <a:prstDash val="solid"/>
                      <a:round/>
                      <a:headEnd type="none" w="med" len="med"/>
                      <a:tailEnd type="none" w="med" len="med"/>
                    </a:lnB>
                  </a:tcPr>
                </a:tc>
              </a:tr>
            </a:tbl>
          </a:graphicData>
        </a:graphic>
      </p:graphicFrame>
      <p:pic>
        <p:nvPicPr>
          <p:cNvPr id="10" name="Picture 9" descr="Slag_2_Christinas"/>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1840" y="1469437"/>
            <a:ext cx="3600000" cy="4111200"/>
          </a:xfrm>
          <a:prstGeom prst="rect">
            <a:avLst/>
          </a:prstGeom>
          <a:noFill/>
          <a:ln>
            <a:noFill/>
          </a:ln>
        </p:spPr>
      </p:pic>
      <p:sp>
        <p:nvSpPr>
          <p:cNvPr id="11" name="TextBox 10"/>
          <p:cNvSpPr txBox="1"/>
          <p:nvPr/>
        </p:nvSpPr>
        <p:spPr>
          <a:xfrm>
            <a:off x="8893667" y="6581001"/>
            <a:ext cx="269626" cy="276999"/>
          </a:xfrm>
          <a:prstGeom prst="rect">
            <a:avLst/>
          </a:prstGeom>
          <a:noFill/>
        </p:spPr>
        <p:txBody>
          <a:bodyPr wrap="none" rtlCol="0">
            <a:spAutoFit/>
          </a:bodyPr>
          <a:lstStyle/>
          <a:p>
            <a:r>
              <a:rPr lang="en-US" sz="1200" dirty="0" smtClean="0">
                <a:solidFill>
                  <a:schemeClr val="bg1"/>
                </a:solidFill>
              </a:rPr>
              <a:t>7</a:t>
            </a:r>
            <a:endParaRPr lang="nl-BE" sz="1200" dirty="0">
              <a:solidFill>
                <a:schemeClr val="bg1"/>
              </a:solidFill>
            </a:endParaRPr>
          </a:p>
        </p:txBody>
      </p:sp>
    </p:spTree>
    <p:extLst>
      <p:ext uri="{BB962C8B-B14F-4D97-AF65-F5344CB8AC3E}">
        <p14:creationId xmlns:p14="http://schemas.microsoft.com/office/powerpoint/2010/main" val="1194552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7824" y="-171400"/>
            <a:ext cx="9187656" cy="900000"/>
          </a:xfrm>
        </p:spPr>
        <p:txBody>
          <a:bodyPr>
            <a:normAutofit/>
          </a:bodyPr>
          <a:lstStyle/>
          <a:p>
            <a:r>
              <a:rPr lang="en-US" sz="3600" dirty="0" smtClean="0"/>
              <a:t>Environment of Fe ions on slag structure</a:t>
            </a:r>
            <a:endParaRPr lang="nl-BE" sz="3600" dirty="0"/>
          </a:p>
        </p:txBody>
      </p:sp>
      <p:sp>
        <p:nvSpPr>
          <p:cNvPr id="3" name="TextBox 2"/>
          <p:cNvSpPr txBox="1"/>
          <p:nvPr/>
        </p:nvSpPr>
        <p:spPr>
          <a:xfrm>
            <a:off x="575816" y="773364"/>
            <a:ext cx="7236276" cy="369332"/>
          </a:xfrm>
          <a:prstGeom prst="rect">
            <a:avLst/>
          </a:prstGeom>
          <a:noFill/>
        </p:spPr>
        <p:txBody>
          <a:bodyPr wrap="none" rtlCol="0">
            <a:spAutoFit/>
          </a:bodyPr>
          <a:lstStyle/>
          <a:p>
            <a:r>
              <a:rPr lang="en-US" baseline="30000" dirty="0" smtClean="0"/>
              <a:t>57</a:t>
            </a:r>
            <a:r>
              <a:rPr lang="en-US" dirty="0" smtClean="0"/>
              <a:t>Fe Mossbauer spectroscopy: FeO</a:t>
            </a:r>
            <a:r>
              <a:rPr lang="en-US" baseline="-25000" dirty="0" smtClean="0"/>
              <a:t>x</a:t>
            </a:r>
            <a:r>
              <a:rPr lang="en-US" dirty="0" smtClean="0"/>
              <a:t>-SiO</a:t>
            </a:r>
            <a:r>
              <a:rPr lang="en-US" baseline="-25000" dirty="0" smtClean="0"/>
              <a:t>2</a:t>
            </a:r>
            <a:r>
              <a:rPr lang="en-US" dirty="0" smtClean="0"/>
              <a:t>-CaO-Al</a:t>
            </a:r>
            <a:r>
              <a:rPr lang="en-US" baseline="-25000" dirty="0" smtClean="0"/>
              <a:t>2</a:t>
            </a:r>
            <a:r>
              <a:rPr lang="en-US" dirty="0" smtClean="0"/>
              <a:t>O</a:t>
            </a:r>
            <a:r>
              <a:rPr lang="en-US" baseline="-25000" dirty="0" smtClean="0"/>
              <a:t>3 </a:t>
            </a:r>
            <a:r>
              <a:rPr lang="en-US" dirty="0" smtClean="0"/>
              <a:t>quaternary</a:t>
            </a:r>
            <a:r>
              <a:rPr lang="en-US" baseline="-25000" dirty="0" smtClean="0"/>
              <a:t> </a:t>
            </a:r>
            <a:r>
              <a:rPr lang="en-US" dirty="0" smtClean="0"/>
              <a:t>slag</a:t>
            </a:r>
            <a:endParaRPr lang="nl-BE" dirty="0"/>
          </a:p>
        </p:txBody>
      </p:sp>
      <p:sp>
        <p:nvSpPr>
          <p:cNvPr id="13" name="Rectangle 12"/>
          <p:cNvSpPr/>
          <p:nvPr/>
        </p:nvSpPr>
        <p:spPr>
          <a:xfrm>
            <a:off x="-216272" y="6361775"/>
            <a:ext cx="6408464" cy="707886"/>
          </a:xfrm>
          <a:prstGeom prst="rect">
            <a:avLst/>
          </a:prstGeom>
        </p:spPr>
        <p:txBody>
          <a:bodyPr wrap="square">
            <a:spAutoFit/>
          </a:bodyPr>
          <a:lstStyle/>
          <a:p>
            <a:pPr marL="270510" marR="269240" algn="just">
              <a:lnSpc>
                <a:spcPts val="1600"/>
              </a:lnSpc>
              <a:spcAft>
                <a:spcPts val="0"/>
              </a:spcAft>
            </a:pPr>
            <a:r>
              <a:rPr lang="en-US" sz="1100" dirty="0">
                <a:solidFill>
                  <a:schemeClr val="bg1"/>
                </a:solidFill>
                <a:latin typeface="Calibri" panose="020F0502020204030204" pitchFamily="34" charset="0"/>
                <a:ea typeface="Times New Roman" panose="02020603050405020304" pitchFamily="18" charset="0"/>
                <a:cs typeface="Calibri" panose="020F0502020204030204" pitchFamily="34" charset="0"/>
              </a:rPr>
              <a:t>IS: Isomer shift (relative to a-Fe at 300 </a:t>
            </a:r>
            <a:r>
              <a:rPr lang="en-US" sz="1100">
                <a:solidFill>
                  <a:schemeClr val="bg1"/>
                </a:solidFill>
                <a:latin typeface="Calibri" panose="020F0502020204030204" pitchFamily="34" charset="0"/>
                <a:ea typeface="Times New Roman" panose="02020603050405020304" pitchFamily="18" charset="0"/>
                <a:cs typeface="Calibri" panose="020F0502020204030204" pitchFamily="34" charset="0"/>
              </a:rPr>
              <a:t>K</a:t>
            </a:r>
            <a:r>
              <a:rPr lang="en-US" sz="1100" smtClean="0">
                <a:solidFill>
                  <a:schemeClr val="bg1"/>
                </a:solidFill>
                <a:latin typeface="Calibri" panose="020F0502020204030204" pitchFamily="34" charset="0"/>
                <a:ea typeface="Times New Roman" panose="02020603050405020304" pitchFamily="18" charset="0"/>
                <a:cs typeface="Calibri" panose="020F0502020204030204" pitchFamily="34" charset="0"/>
              </a:rPr>
              <a:t>), </a:t>
            </a:r>
            <a:r>
              <a:rPr lang="en-US" sz="1100" dirty="0">
                <a:solidFill>
                  <a:schemeClr val="bg1"/>
                </a:solidFill>
                <a:latin typeface="Calibri" panose="020F0502020204030204" pitchFamily="34" charset="0"/>
                <a:ea typeface="Times New Roman" panose="02020603050405020304" pitchFamily="18" charset="0"/>
                <a:cs typeface="Calibri" panose="020F0502020204030204" pitchFamily="34" charset="0"/>
              </a:rPr>
              <a:t>QS: </a:t>
            </a:r>
            <a:r>
              <a:rPr lang="en-US" sz="1100">
                <a:solidFill>
                  <a:schemeClr val="bg1"/>
                </a:solidFill>
                <a:latin typeface="Calibri" panose="020F0502020204030204" pitchFamily="34" charset="0"/>
                <a:ea typeface="Times New Roman" panose="02020603050405020304" pitchFamily="18" charset="0"/>
                <a:cs typeface="Calibri" panose="020F0502020204030204" pitchFamily="34" charset="0"/>
              </a:rPr>
              <a:t>quadrupole </a:t>
            </a:r>
            <a:r>
              <a:rPr lang="en-US" sz="1100" smtClean="0">
                <a:solidFill>
                  <a:schemeClr val="bg1"/>
                </a:solidFill>
                <a:latin typeface="Calibri" panose="020F0502020204030204" pitchFamily="34" charset="0"/>
                <a:ea typeface="Times New Roman" panose="02020603050405020304" pitchFamily="18" charset="0"/>
                <a:cs typeface="Calibri" panose="020F0502020204030204" pitchFamily="34" charset="0"/>
              </a:rPr>
              <a:t>splitting, </a:t>
            </a:r>
            <a:r>
              <a:rPr lang="el-GR" sz="11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Δ</a:t>
            </a:r>
            <a:r>
              <a:rPr lang="en-US" sz="11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QS: spreading </a:t>
            </a:r>
            <a:r>
              <a:rPr lang="en-US" sz="1100">
                <a:solidFill>
                  <a:schemeClr val="bg1"/>
                </a:solidFill>
                <a:latin typeface="Calibri" panose="020F0502020204030204" pitchFamily="34" charset="0"/>
                <a:ea typeface="Times New Roman" panose="02020603050405020304" pitchFamily="18" charset="0"/>
                <a:cs typeface="Times New Roman" panose="02020603050405020304" pitchFamily="18" charset="0"/>
              </a:rPr>
              <a:t>of </a:t>
            </a:r>
            <a:r>
              <a:rPr lang="en-US" sz="1100" smtClean="0">
                <a:solidFill>
                  <a:schemeClr val="bg1"/>
                </a:solidFill>
                <a:latin typeface="Calibri" panose="020F0502020204030204" pitchFamily="34" charset="0"/>
                <a:ea typeface="Times New Roman" panose="02020603050405020304" pitchFamily="18" charset="0"/>
                <a:cs typeface="Times New Roman" panose="02020603050405020304" pitchFamily="18" charset="0"/>
              </a:rPr>
              <a:t>QS, </a:t>
            </a:r>
            <a:r>
              <a:rPr lang="en-US" sz="1100" dirty="0" err="1">
                <a:solidFill>
                  <a:schemeClr val="bg1"/>
                </a:solidFill>
                <a:latin typeface="Calibri" panose="020F0502020204030204" pitchFamily="34" charset="0"/>
                <a:ea typeface="Times New Roman" panose="02020603050405020304" pitchFamily="18" charset="0"/>
                <a:cs typeface="Times New Roman" panose="02020603050405020304" pitchFamily="18" charset="0"/>
              </a:rPr>
              <a:t>B</a:t>
            </a:r>
            <a:r>
              <a:rPr lang="en-US" sz="1100" baseline="-25000" dirty="0" err="1">
                <a:solidFill>
                  <a:schemeClr val="bg1"/>
                </a:solidFill>
                <a:latin typeface="Calibri" panose="020F0502020204030204" pitchFamily="34" charset="0"/>
                <a:ea typeface="Times New Roman" panose="02020603050405020304" pitchFamily="18" charset="0"/>
                <a:cs typeface="Times New Roman" panose="02020603050405020304" pitchFamily="18" charset="0"/>
              </a:rPr>
              <a:t>hf</a:t>
            </a:r>
            <a:r>
              <a:rPr lang="en-US" sz="11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 </a:t>
            </a:r>
            <a:r>
              <a:rPr lang="en-US" sz="1100">
                <a:solidFill>
                  <a:schemeClr val="bg1"/>
                </a:solidFill>
                <a:latin typeface="Calibri" panose="020F0502020204030204" pitchFamily="34" charset="0"/>
                <a:ea typeface="Times New Roman" panose="02020603050405020304" pitchFamily="18" charset="0"/>
                <a:cs typeface="Times New Roman" panose="02020603050405020304" pitchFamily="18" charset="0"/>
              </a:rPr>
              <a:t>magnetic </a:t>
            </a:r>
            <a:r>
              <a:rPr lang="en-US" sz="1100" smtClean="0">
                <a:solidFill>
                  <a:schemeClr val="bg1"/>
                </a:solidFill>
                <a:latin typeface="Calibri" panose="020F0502020204030204" pitchFamily="34" charset="0"/>
                <a:ea typeface="Times New Roman" panose="02020603050405020304" pitchFamily="18" charset="0"/>
                <a:cs typeface="Times New Roman" panose="02020603050405020304" pitchFamily="18" charset="0"/>
              </a:rPr>
              <a:t>field, </a:t>
            </a:r>
            <a:r>
              <a:rPr lang="en-US" sz="11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AA: relative absorption area. Errors: ±0.02 mm/s for IS </a:t>
            </a:r>
            <a:r>
              <a:rPr lang="en-US" sz="1100">
                <a:solidFill>
                  <a:schemeClr val="bg1"/>
                </a:solidFill>
                <a:latin typeface="Calibri" panose="020F0502020204030204" pitchFamily="34" charset="0"/>
                <a:ea typeface="Times New Roman" panose="02020603050405020304" pitchFamily="18" charset="0"/>
                <a:cs typeface="Times New Roman" panose="02020603050405020304" pitchFamily="18" charset="0"/>
              </a:rPr>
              <a:t>and </a:t>
            </a:r>
            <a:r>
              <a:rPr lang="en-US" sz="1100" smtClean="0">
                <a:solidFill>
                  <a:schemeClr val="bg1"/>
                </a:solidFill>
                <a:latin typeface="Calibri" panose="020F0502020204030204" pitchFamily="34" charset="0"/>
                <a:ea typeface="Times New Roman" panose="02020603050405020304" pitchFamily="18" charset="0"/>
                <a:cs typeface="Times New Roman" panose="02020603050405020304" pitchFamily="18" charset="0"/>
              </a:rPr>
              <a:t>QS, </a:t>
            </a:r>
            <a:r>
              <a:rPr lang="en-US" sz="11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±0.3 T for </a:t>
            </a:r>
            <a:r>
              <a:rPr lang="en-US" sz="1100" dirty="0" err="1">
                <a:solidFill>
                  <a:schemeClr val="bg1"/>
                </a:solidFill>
                <a:latin typeface="Calibri" panose="020F0502020204030204" pitchFamily="34" charset="0"/>
                <a:ea typeface="Times New Roman" panose="02020603050405020304" pitchFamily="18" charset="0"/>
                <a:cs typeface="Times New Roman" panose="02020603050405020304" pitchFamily="18" charset="0"/>
              </a:rPr>
              <a:t>B</a:t>
            </a:r>
            <a:r>
              <a:rPr lang="en-US" sz="1100" baseline="-25000" dirty="0" err="1">
                <a:solidFill>
                  <a:schemeClr val="bg1"/>
                </a:solidFill>
                <a:latin typeface="Calibri" panose="020F0502020204030204" pitchFamily="34" charset="0"/>
                <a:ea typeface="Times New Roman" panose="02020603050405020304" pitchFamily="18" charset="0"/>
                <a:cs typeface="Times New Roman" panose="02020603050405020304" pitchFamily="18" charset="0"/>
              </a:rPr>
              <a:t>hf</a:t>
            </a:r>
            <a:r>
              <a:rPr lang="en-US" sz="11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 and ±5% for AA.</a:t>
            </a:r>
            <a:endParaRPr lang="nl-BE" sz="11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14" name="TextBox 13"/>
          <p:cNvSpPr txBox="1"/>
          <p:nvPr/>
        </p:nvSpPr>
        <p:spPr>
          <a:xfrm>
            <a:off x="5014576" y="3533442"/>
            <a:ext cx="4107215" cy="584775"/>
          </a:xfrm>
          <a:prstGeom prst="rect">
            <a:avLst/>
          </a:prstGeom>
          <a:noFill/>
        </p:spPr>
        <p:txBody>
          <a:bodyPr wrap="none" rtlCol="0">
            <a:spAutoFit/>
          </a:bodyPr>
          <a:lstStyle/>
          <a:p>
            <a:pPr marL="285750" indent="-285750">
              <a:buFont typeface="Arial" panose="020B0604020202020204" pitchFamily="34" charset="0"/>
              <a:buChar char="•"/>
            </a:pPr>
            <a:r>
              <a:rPr lang="en-US" sz="1600" dirty="0" smtClean="0"/>
              <a:t>C1, C2 components: Fe</a:t>
            </a:r>
            <a:r>
              <a:rPr lang="en-US" sz="1600" baseline="30000" dirty="0" smtClean="0"/>
              <a:t>2+</a:t>
            </a:r>
            <a:r>
              <a:rPr lang="en-US" sz="1600" dirty="0" smtClean="0"/>
              <a:t>, glassy phase</a:t>
            </a:r>
            <a:endParaRPr lang="nl-BE" sz="1600" dirty="0"/>
          </a:p>
          <a:p>
            <a:r>
              <a:rPr lang="en-US" sz="1600" dirty="0" smtClean="0"/>
              <a:t> </a:t>
            </a:r>
            <a:endParaRPr lang="nl-BE" sz="1600" dirty="0"/>
          </a:p>
        </p:txBody>
      </p:sp>
      <p:sp>
        <p:nvSpPr>
          <p:cNvPr id="17" name="TextBox 16"/>
          <p:cNvSpPr txBox="1"/>
          <p:nvPr/>
        </p:nvSpPr>
        <p:spPr>
          <a:xfrm>
            <a:off x="5019068" y="3887719"/>
            <a:ext cx="3627916" cy="338554"/>
          </a:xfrm>
          <a:prstGeom prst="rect">
            <a:avLst/>
          </a:prstGeom>
          <a:noFill/>
        </p:spPr>
        <p:txBody>
          <a:bodyPr wrap="none" rtlCol="0">
            <a:spAutoFit/>
          </a:bodyPr>
          <a:lstStyle/>
          <a:p>
            <a:pPr marL="285750" indent="-285750">
              <a:buFont typeface="Arial" panose="020B0604020202020204" pitchFamily="34" charset="0"/>
              <a:buChar char="•"/>
            </a:pPr>
            <a:r>
              <a:rPr lang="en-US" sz="1600" dirty="0" smtClean="0"/>
              <a:t>C3 component: Fe</a:t>
            </a:r>
            <a:r>
              <a:rPr lang="en-US" sz="1600" baseline="30000" dirty="0" smtClean="0"/>
              <a:t>3+</a:t>
            </a:r>
            <a:r>
              <a:rPr lang="en-US" sz="1600" dirty="0" smtClean="0"/>
              <a:t>, glassy phase</a:t>
            </a:r>
            <a:endParaRPr lang="nl-BE" sz="1600" dirty="0"/>
          </a:p>
        </p:txBody>
      </p:sp>
      <p:graphicFrame>
        <p:nvGraphicFramePr>
          <p:cNvPr id="19" name="Table 18"/>
          <p:cNvGraphicFramePr>
            <a:graphicFrameLocks noGrp="1"/>
          </p:cNvGraphicFramePr>
          <p:nvPr>
            <p:extLst>
              <p:ext uri="{D42A27DB-BD31-4B8C-83A1-F6EECF244321}">
                <p14:modId xmlns:p14="http://schemas.microsoft.com/office/powerpoint/2010/main" val="3182702228"/>
              </p:ext>
            </p:extLst>
          </p:nvPr>
        </p:nvGraphicFramePr>
        <p:xfrm>
          <a:off x="4680272" y="1696946"/>
          <a:ext cx="4968551" cy="1219200"/>
        </p:xfrm>
        <a:graphic>
          <a:graphicData uri="http://schemas.openxmlformats.org/drawingml/2006/table">
            <a:tbl>
              <a:tblPr firstRow="1" firstCol="1" bandRow="1"/>
              <a:tblGrid>
                <a:gridCol w="783091"/>
                <a:gridCol w="783091"/>
                <a:gridCol w="783091"/>
                <a:gridCol w="1013124"/>
                <a:gridCol w="553059"/>
                <a:gridCol w="1053095"/>
              </a:tblGrid>
              <a:tr h="182880">
                <a:tc>
                  <a:txBody>
                    <a:bodyPr/>
                    <a:lstStyle/>
                    <a:p>
                      <a:pPr algn="ctr">
                        <a:lnSpc>
                          <a:spcPts val="1600"/>
                        </a:lnSpc>
                        <a:spcAft>
                          <a:spcPts val="0"/>
                        </a:spcAft>
                      </a:pPr>
                      <a:r>
                        <a:rPr lang="nl-BE"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IS (mm/s)</a:t>
                      </a:r>
                      <a:endParaRPr lang="nl-BE"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44450" marR="44450" marT="0" marB="0" anchor="ctr">
                    <a:lnL w="12700" cap="flat" cmpd="sng" algn="ctr">
                      <a:solidFill>
                        <a:srgbClr val="000A14"/>
                      </a:solidFill>
                      <a:prstDash val="solid"/>
                      <a:round/>
                      <a:headEnd type="none" w="med" len="med"/>
                      <a:tailEnd type="none" w="med" len="med"/>
                    </a:lnL>
                    <a:lnR w="12700" cap="flat" cmpd="sng" algn="ctr">
                      <a:solidFill>
                        <a:srgbClr val="000A14"/>
                      </a:solidFill>
                      <a:prstDash val="solid"/>
                      <a:round/>
                      <a:headEnd type="none" w="med" len="med"/>
                      <a:tailEnd type="none" w="med" len="med"/>
                    </a:lnR>
                    <a:lnT w="12700" cap="flat" cmpd="sng" algn="ctr">
                      <a:solidFill>
                        <a:srgbClr val="000A14"/>
                      </a:solidFill>
                      <a:prstDash val="solid"/>
                      <a:round/>
                      <a:headEnd type="none" w="med" len="med"/>
                      <a:tailEnd type="none" w="med" len="med"/>
                    </a:lnT>
                    <a:lnB w="12700" cap="flat" cmpd="sng" algn="ctr">
                      <a:solidFill>
                        <a:srgbClr val="000A14"/>
                      </a:solidFill>
                      <a:prstDash val="solid"/>
                      <a:round/>
                      <a:headEnd type="none" w="med" len="med"/>
                      <a:tailEnd type="none" w="med" len="med"/>
                    </a:lnB>
                  </a:tcPr>
                </a:tc>
                <a:tc>
                  <a:txBody>
                    <a:bodyPr/>
                    <a:lstStyle/>
                    <a:p>
                      <a:pPr algn="ctr">
                        <a:lnSpc>
                          <a:spcPts val="1600"/>
                        </a:lnSpc>
                        <a:spcAft>
                          <a:spcPts val="0"/>
                        </a:spcAft>
                      </a:pPr>
                      <a:r>
                        <a:rPr lang="nl-BE"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QS (mm/s)</a:t>
                      </a:r>
                      <a:endParaRPr lang="nl-BE" sz="1200">
                        <a:effectLst/>
                        <a:latin typeface="Calibri" panose="020F0502020204030204" pitchFamily="34" charset="0"/>
                        <a:ea typeface="Times New Roman" panose="02020603050405020304" pitchFamily="18" charset="0"/>
                        <a:cs typeface="Calibri" panose="020F0502020204030204" pitchFamily="34" charset="0"/>
                      </a:endParaRPr>
                    </a:p>
                  </a:txBody>
                  <a:tcPr marL="44450" marR="44450" marT="0" marB="0" anchor="ctr">
                    <a:lnL w="12700" cap="flat" cmpd="sng" algn="ctr">
                      <a:solidFill>
                        <a:srgbClr val="000A14"/>
                      </a:solidFill>
                      <a:prstDash val="solid"/>
                      <a:round/>
                      <a:headEnd type="none" w="med" len="med"/>
                      <a:tailEnd type="none" w="med" len="med"/>
                    </a:lnL>
                    <a:lnR w="12700" cap="flat" cmpd="sng" algn="ctr">
                      <a:solidFill>
                        <a:srgbClr val="000A14"/>
                      </a:solidFill>
                      <a:prstDash val="solid"/>
                      <a:round/>
                      <a:headEnd type="none" w="med" len="med"/>
                      <a:tailEnd type="none" w="med" len="med"/>
                    </a:lnR>
                    <a:lnT w="12700" cap="flat" cmpd="sng" algn="ctr">
                      <a:solidFill>
                        <a:srgbClr val="000A14"/>
                      </a:solidFill>
                      <a:prstDash val="solid"/>
                      <a:round/>
                      <a:headEnd type="none" w="med" len="med"/>
                      <a:tailEnd type="none" w="med" len="med"/>
                    </a:lnT>
                    <a:lnB w="12700" cap="flat" cmpd="sng" algn="ctr">
                      <a:solidFill>
                        <a:srgbClr val="000A14"/>
                      </a:solidFill>
                      <a:prstDash val="solid"/>
                      <a:round/>
                      <a:headEnd type="none" w="med" len="med"/>
                      <a:tailEnd type="none" w="med" len="med"/>
                    </a:lnB>
                  </a:tcPr>
                </a:tc>
                <a:tc>
                  <a:txBody>
                    <a:bodyPr/>
                    <a:lstStyle/>
                    <a:p>
                      <a:pPr algn="ctr">
                        <a:lnSpc>
                          <a:spcPts val="1600"/>
                        </a:lnSpc>
                        <a:spcAft>
                          <a:spcPts val="0"/>
                        </a:spcAft>
                      </a:pPr>
                      <a:r>
                        <a:rPr lang="nl-BE" sz="120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B</a:t>
                      </a:r>
                      <a:r>
                        <a:rPr lang="nl-BE" sz="1200" baseline="-2500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hf</a:t>
                      </a:r>
                      <a:r>
                        <a:rPr lang="nl-BE"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r>
                        <a:rPr lang="nl-BE" sz="120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kOe</a:t>
                      </a:r>
                      <a:r>
                        <a:rPr lang="nl-BE"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t>
                      </a:r>
                      <a:endParaRPr lang="nl-BE"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44450" marR="44450" marT="0" marB="0" anchor="ctr">
                    <a:lnL w="12700" cap="flat" cmpd="sng" algn="ctr">
                      <a:solidFill>
                        <a:srgbClr val="000A14"/>
                      </a:solidFill>
                      <a:prstDash val="solid"/>
                      <a:round/>
                      <a:headEnd type="none" w="med" len="med"/>
                      <a:tailEnd type="none" w="med" len="med"/>
                    </a:lnL>
                    <a:lnR w="12700" cap="flat" cmpd="sng" algn="ctr">
                      <a:solidFill>
                        <a:srgbClr val="000A14"/>
                      </a:solidFill>
                      <a:prstDash val="solid"/>
                      <a:round/>
                      <a:headEnd type="none" w="med" len="med"/>
                      <a:tailEnd type="none" w="med" len="med"/>
                    </a:lnR>
                    <a:lnT w="12700" cap="flat" cmpd="sng" algn="ctr">
                      <a:solidFill>
                        <a:srgbClr val="000A14"/>
                      </a:solidFill>
                      <a:prstDash val="solid"/>
                      <a:round/>
                      <a:headEnd type="none" w="med" len="med"/>
                      <a:tailEnd type="none" w="med" len="med"/>
                    </a:lnT>
                    <a:lnB w="12700" cap="flat" cmpd="sng" algn="ctr">
                      <a:solidFill>
                        <a:srgbClr val="000A14"/>
                      </a:solidFill>
                      <a:prstDash val="solid"/>
                      <a:round/>
                      <a:headEnd type="none" w="med" len="med"/>
                      <a:tailEnd type="none" w="med" len="med"/>
                    </a:lnB>
                  </a:tcPr>
                </a:tc>
                <a:tc>
                  <a:txBody>
                    <a:bodyPr/>
                    <a:lstStyle/>
                    <a:p>
                      <a:pPr algn="ctr">
                        <a:lnSpc>
                          <a:spcPts val="1600"/>
                        </a:lnSpc>
                        <a:spcAft>
                          <a:spcPts val="0"/>
                        </a:spcAft>
                      </a:pPr>
                      <a:r>
                        <a:rPr lang="nl-BE"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Δ</a:t>
                      </a: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QS or </a:t>
                      </a:r>
                      <a:r>
                        <a:rPr lang="nl-BE"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Δ</a:t>
                      </a:r>
                      <a:r>
                        <a:rPr lang="en-US" sz="120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B</a:t>
                      </a:r>
                      <a:r>
                        <a:rPr lang="en-US" sz="1200" baseline="-2500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hf</a:t>
                      </a:r>
                      <a:r>
                        <a:rPr lang="en-US" sz="1200" baseline="-250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(mm/s or </a:t>
                      </a:r>
                      <a:r>
                        <a:rPr lang="en-US" sz="120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kOe</a:t>
                      </a: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t>
                      </a:r>
                      <a:endParaRPr lang="nl-BE"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44450" marR="44450" marT="0" marB="0" anchor="ctr">
                    <a:lnL w="12700" cap="flat" cmpd="sng" algn="ctr">
                      <a:solidFill>
                        <a:srgbClr val="000A14"/>
                      </a:solidFill>
                      <a:prstDash val="solid"/>
                      <a:round/>
                      <a:headEnd type="none" w="med" len="med"/>
                      <a:tailEnd type="none" w="med" len="med"/>
                    </a:lnL>
                    <a:lnR w="12700" cap="flat" cmpd="sng" algn="ctr">
                      <a:solidFill>
                        <a:srgbClr val="000A14"/>
                      </a:solidFill>
                      <a:prstDash val="solid"/>
                      <a:round/>
                      <a:headEnd type="none" w="med" len="med"/>
                      <a:tailEnd type="none" w="med" len="med"/>
                    </a:lnR>
                    <a:lnT w="12700" cap="flat" cmpd="sng" algn="ctr">
                      <a:solidFill>
                        <a:srgbClr val="000A14"/>
                      </a:solidFill>
                      <a:prstDash val="solid"/>
                      <a:round/>
                      <a:headEnd type="none" w="med" len="med"/>
                      <a:tailEnd type="none" w="med" len="med"/>
                    </a:lnT>
                    <a:lnB w="12700" cap="flat" cmpd="sng" algn="ctr">
                      <a:solidFill>
                        <a:srgbClr val="000A14"/>
                      </a:solidFill>
                      <a:prstDash val="solid"/>
                      <a:round/>
                      <a:headEnd type="none" w="med" len="med"/>
                      <a:tailEnd type="none" w="med" len="med"/>
                    </a:lnB>
                  </a:tcPr>
                </a:tc>
                <a:tc>
                  <a:txBody>
                    <a:bodyPr/>
                    <a:lstStyle/>
                    <a:p>
                      <a:pPr algn="ctr">
                        <a:lnSpc>
                          <a:spcPts val="1600"/>
                        </a:lnSpc>
                        <a:spcAft>
                          <a:spcPts val="0"/>
                        </a:spcAft>
                      </a:pPr>
                      <a:r>
                        <a:rPr lang="nl-BE"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AA (%)</a:t>
                      </a:r>
                      <a:endParaRPr lang="nl-BE" sz="1200">
                        <a:effectLst/>
                        <a:latin typeface="Calibri" panose="020F0502020204030204" pitchFamily="34" charset="0"/>
                        <a:ea typeface="Times New Roman" panose="02020603050405020304" pitchFamily="18" charset="0"/>
                        <a:cs typeface="Calibri" panose="020F0502020204030204" pitchFamily="34" charset="0"/>
                      </a:endParaRPr>
                    </a:p>
                  </a:txBody>
                  <a:tcPr marL="44450" marR="44450" marT="0" marB="0" anchor="ctr">
                    <a:lnL w="12700" cap="flat" cmpd="sng" algn="ctr">
                      <a:solidFill>
                        <a:srgbClr val="000A14"/>
                      </a:solidFill>
                      <a:prstDash val="solid"/>
                      <a:round/>
                      <a:headEnd type="none" w="med" len="med"/>
                      <a:tailEnd type="none" w="med" len="med"/>
                    </a:lnL>
                    <a:lnR w="12700" cap="flat" cmpd="sng" algn="ctr">
                      <a:solidFill>
                        <a:srgbClr val="000A14"/>
                      </a:solidFill>
                      <a:prstDash val="solid"/>
                      <a:round/>
                      <a:headEnd type="none" w="med" len="med"/>
                      <a:tailEnd type="none" w="med" len="med"/>
                    </a:lnR>
                    <a:lnT w="12700" cap="flat" cmpd="sng" algn="ctr">
                      <a:solidFill>
                        <a:srgbClr val="000A14"/>
                      </a:solidFill>
                      <a:prstDash val="solid"/>
                      <a:round/>
                      <a:headEnd type="none" w="med" len="med"/>
                      <a:tailEnd type="none" w="med" len="med"/>
                    </a:lnT>
                    <a:lnB w="12700" cap="flat" cmpd="sng" algn="ctr">
                      <a:solidFill>
                        <a:srgbClr val="000A14"/>
                      </a:solidFill>
                      <a:prstDash val="solid"/>
                      <a:round/>
                      <a:headEnd type="none" w="med" len="med"/>
                      <a:tailEnd type="none" w="med" len="med"/>
                    </a:lnB>
                  </a:tcPr>
                </a:tc>
                <a:tc>
                  <a:txBody>
                    <a:bodyPr/>
                    <a:lstStyle/>
                    <a:p>
                      <a:pPr algn="ctr">
                        <a:lnSpc>
                          <a:spcPts val="1600"/>
                        </a:lnSpc>
                        <a:spcAft>
                          <a:spcPts val="0"/>
                        </a:spcAft>
                      </a:pPr>
                      <a:r>
                        <a:rPr lang="nl-BE"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Component</a:t>
                      </a:r>
                      <a:endParaRPr lang="nl-BE" sz="1200">
                        <a:effectLst/>
                        <a:latin typeface="Calibri" panose="020F0502020204030204" pitchFamily="34" charset="0"/>
                        <a:ea typeface="Times New Roman" panose="02020603050405020304" pitchFamily="18" charset="0"/>
                        <a:cs typeface="Calibri" panose="020F0502020204030204" pitchFamily="34" charset="0"/>
                      </a:endParaRPr>
                    </a:p>
                  </a:txBody>
                  <a:tcPr marL="44450" marR="44450" marT="0" marB="0" anchor="ctr">
                    <a:lnL w="12700" cap="flat" cmpd="sng" algn="ctr">
                      <a:solidFill>
                        <a:srgbClr val="000A14"/>
                      </a:solidFill>
                      <a:prstDash val="solid"/>
                      <a:round/>
                      <a:headEnd type="none" w="med" len="med"/>
                      <a:tailEnd type="none" w="med" len="med"/>
                    </a:lnL>
                    <a:lnR w="12700" cap="flat" cmpd="sng" algn="ctr">
                      <a:solidFill>
                        <a:srgbClr val="000A14"/>
                      </a:solidFill>
                      <a:prstDash val="solid"/>
                      <a:round/>
                      <a:headEnd type="none" w="med" len="med"/>
                      <a:tailEnd type="none" w="med" len="med"/>
                    </a:lnR>
                    <a:lnT w="12700" cap="flat" cmpd="sng" algn="ctr">
                      <a:solidFill>
                        <a:srgbClr val="000A14"/>
                      </a:solidFill>
                      <a:prstDash val="solid"/>
                      <a:round/>
                      <a:headEnd type="none" w="med" len="med"/>
                      <a:tailEnd type="none" w="med" len="med"/>
                    </a:lnT>
                    <a:lnB w="12700" cap="flat" cmpd="sng" algn="ctr">
                      <a:solidFill>
                        <a:srgbClr val="000A14"/>
                      </a:solidFill>
                      <a:prstDash val="solid"/>
                      <a:round/>
                      <a:headEnd type="none" w="med" len="med"/>
                      <a:tailEnd type="none" w="med" len="med"/>
                    </a:lnB>
                  </a:tcPr>
                </a:tc>
              </a:tr>
              <a:tr h="182880">
                <a:tc>
                  <a:txBody>
                    <a:bodyPr/>
                    <a:lstStyle/>
                    <a:p>
                      <a:pPr algn="ctr">
                        <a:lnSpc>
                          <a:spcPts val="1600"/>
                        </a:lnSpc>
                        <a:spcAft>
                          <a:spcPts val="0"/>
                        </a:spcAft>
                      </a:pPr>
                      <a:r>
                        <a:rPr lang="nl-BE"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1.22</a:t>
                      </a:r>
                      <a:endParaRPr lang="nl-BE"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44450" marR="44450" marT="0" marB="0" anchor="ctr">
                    <a:lnL w="12700" cap="flat" cmpd="sng" algn="ctr">
                      <a:solidFill>
                        <a:srgbClr val="000A14"/>
                      </a:solidFill>
                      <a:prstDash val="solid"/>
                      <a:round/>
                      <a:headEnd type="none" w="med" len="med"/>
                      <a:tailEnd type="none" w="med" len="med"/>
                    </a:lnL>
                    <a:lnR w="12700" cap="flat" cmpd="sng" algn="ctr">
                      <a:solidFill>
                        <a:srgbClr val="000A14"/>
                      </a:solidFill>
                      <a:prstDash val="solid"/>
                      <a:round/>
                      <a:headEnd type="none" w="med" len="med"/>
                      <a:tailEnd type="none" w="med" len="med"/>
                    </a:lnR>
                    <a:lnT w="12700" cap="flat" cmpd="sng" algn="ctr">
                      <a:solidFill>
                        <a:srgbClr val="000A14"/>
                      </a:solidFill>
                      <a:prstDash val="solid"/>
                      <a:round/>
                      <a:headEnd type="none" w="med" len="med"/>
                      <a:tailEnd type="none" w="med" len="med"/>
                    </a:lnT>
                    <a:lnB w="12700" cap="flat" cmpd="sng" algn="ctr">
                      <a:solidFill>
                        <a:srgbClr val="000A14"/>
                      </a:solidFill>
                      <a:prstDash val="solid"/>
                      <a:round/>
                      <a:headEnd type="none" w="med" len="med"/>
                      <a:tailEnd type="none" w="med" len="med"/>
                    </a:lnB>
                  </a:tcPr>
                </a:tc>
                <a:tc>
                  <a:txBody>
                    <a:bodyPr/>
                    <a:lstStyle/>
                    <a:p>
                      <a:pPr algn="ctr">
                        <a:lnSpc>
                          <a:spcPts val="1600"/>
                        </a:lnSpc>
                        <a:spcAft>
                          <a:spcPts val="0"/>
                        </a:spcAft>
                      </a:pPr>
                      <a:r>
                        <a:rPr lang="nl-BE"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2.44</a:t>
                      </a:r>
                      <a:endParaRPr lang="nl-BE" sz="1200">
                        <a:effectLst/>
                        <a:latin typeface="Calibri" panose="020F0502020204030204" pitchFamily="34" charset="0"/>
                        <a:ea typeface="Times New Roman" panose="02020603050405020304" pitchFamily="18" charset="0"/>
                        <a:cs typeface="Calibri" panose="020F0502020204030204" pitchFamily="34" charset="0"/>
                      </a:endParaRPr>
                    </a:p>
                  </a:txBody>
                  <a:tcPr marL="44450" marR="44450" marT="0" marB="0" anchor="ctr">
                    <a:lnL w="12700" cap="flat" cmpd="sng" algn="ctr">
                      <a:solidFill>
                        <a:srgbClr val="000A14"/>
                      </a:solidFill>
                      <a:prstDash val="solid"/>
                      <a:round/>
                      <a:headEnd type="none" w="med" len="med"/>
                      <a:tailEnd type="none" w="med" len="med"/>
                    </a:lnL>
                    <a:lnR w="12700" cap="flat" cmpd="sng" algn="ctr">
                      <a:solidFill>
                        <a:srgbClr val="000A14"/>
                      </a:solidFill>
                      <a:prstDash val="solid"/>
                      <a:round/>
                      <a:headEnd type="none" w="med" len="med"/>
                      <a:tailEnd type="none" w="med" len="med"/>
                    </a:lnR>
                    <a:lnT w="12700" cap="flat" cmpd="sng" algn="ctr">
                      <a:solidFill>
                        <a:srgbClr val="000A14"/>
                      </a:solidFill>
                      <a:prstDash val="solid"/>
                      <a:round/>
                      <a:headEnd type="none" w="med" len="med"/>
                      <a:tailEnd type="none" w="med" len="med"/>
                    </a:lnT>
                    <a:lnB w="12700" cap="flat" cmpd="sng" algn="ctr">
                      <a:solidFill>
                        <a:srgbClr val="000A14"/>
                      </a:solidFill>
                      <a:prstDash val="solid"/>
                      <a:round/>
                      <a:headEnd type="none" w="med" len="med"/>
                      <a:tailEnd type="none" w="med" len="med"/>
                    </a:lnB>
                  </a:tcPr>
                </a:tc>
                <a:tc>
                  <a:txBody>
                    <a:bodyPr/>
                    <a:lstStyle/>
                    <a:p>
                      <a:pPr algn="ctr">
                        <a:lnSpc>
                          <a:spcPts val="1600"/>
                        </a:lnSpc>
                        <a:spcAft>
                          <a:spcPts val="0"/>
                        </a:spcAft>
                      </a:pPr>
                      <a:r>
                        <a:rPr lang="nl-BE"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a:t>
                      </a:r>
                      <a:endParaRPr lang="nl-BE" sz="1200">
                        <a:effectLst/>
                        <a:latin typeface="Calibri" panose="020F0502020204030204" pitchFamily="34" charset="0"/>
                        <a:ea typeface="Times New Roman" panose="02020603050405020304" pitchFamily="18" charset="0"/>
                        <a:cs typeface="Calibri" panose="020F0502020204030204" pitchFamily="34" charset="0"/>
                      </a:endParaRPr>
                    </a:p>
                  </a:txBody>
                  <a:tcPr marL="44450" marR="44450" marT="0" marB="0" anchor="ctr">
                    <a:lnL w="12700" cap="flat" cmpd="sng" algn="ctr">
                      <a:solidFill>
                        <a:srgbClr val="000A14"/>
                      </a:solidFill>
                      <a:prstDash val="solid"/>
                      <a:round/>
                      <a:headEnd type="none" w="med" len="med"/>
                      <a:tailEnd type="none" w="med" len="med"/>
                    </a:lnL>
                    <a:lnR w="12700" cap="flat" cmpd="sng" algn="ctr">
                      <a:solidFill>
                        <a:srgbClr val="000A14"/>
                      </a:solidFill>
                      <a:prstDash val="solid"/>
                      <a:round/>
                      <a:headEnd type="none" w="med" len="med"/>
                      <a:tailEnd type="none" w="med" len="med"/>
                    </a:lnR>
                    <a:lnT w="12700" cap="flat" cmpd="sng" algn="ctr">
                      <a:solidFill>
                        <a:srgbClr val="000A14"/>
                      </a:solidFill>
                      <a:prstDash val="solid"/>
                      <a:round/>
                      <a:headEnd type="none" w="med" len="med"/>
                      <a:tailEnd type="none" w="med" len="med"/>
                    </a:lnT>
                    <a:lnB w="12700" cap="flat" cmpd="sng" algn="ctr">
                      <a:solidFill>
                        <a:srgbClr val="000A14"/>
                      </a:solidFill>
                      <a:prstDash val="solid"/>
                      <a:round/>
                      <a:headEnd type="none" w="med" len="med"/>
                      <a:tailEnd type="none" w="med" len="med"/>
                    </a:lnB>
                  </a:tcPr>
                </a:tc>
                <a:tc>
                  <a:txBody>
                    <a:bodyPr/>
                    <a:lstStyle/>
                    <a:p>
                      <a:pPr algn="ctr">
                        <a:lnSpc>
                          <a:spcPts val="1600"/>
                        </a:lnSpc>
                        <a:spcAft>
                          <a:spcPts val="0"/>
                        </a:spcAft>
                      </a:pPr>
                      <a:r>
                        <a:rPr lang="nl-BE"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0.42</a:t>
                      </a:r>
                      <a:endParaRPr lang="nl-BE" sz="1200">
                        <a:effectLst/>
                        <a:latin typeface="Calibri" panose="020F0502020204030204" pitchFamily="34" charset="0"/>
                        <a:ea typeface="Times New Roman" panose="02020603050405020304" pitchFamily="18" charset="0"/>
                        <a:cs typeface="Calibri" panose="020F0502020204030204" pitchFamily="34" charset="0"/>
                      </a:endParaRPr>
                    </a:p>
                  </a:txBody>
                  <a:tcPr marL="44450" marR="44450" marT="0" marB="0" anchor="ctr">
                    <a:lnL w="12700" cap="flat" cmpd="sng" algn="ctr">
                      <a:solidFill>
                        <a:srgbClr val="000A14"/>
                      </a:solidFill>
                      <a:prstDash val="solid"/>
                      <a:round/>
                      <a:headEnd type="none" w="med" len="med"/>
                      <a:tailEnd type="none" w="med" len="med"/>
                    </a:lnL>
                    <a:lnR w="12700" cap="flat" cmpd="sng" algn="ctr">
                      <a:solidFill>
                        <a:srgbClr val="000A14"/>
                      </a:solidFill>
                      <a:prstDash val="solid"/>
                      <a:round/>
                      <a:headEnd type="none" w="med" len="med"/>
                      <a:tailEnd type="none" w="med" len="med"/>
                    </a:lnR>
                    <a:lnT w="12700" cap="flat" cmpd="sng" algn="ctr">
                      <a:solidFill>
                        <a:srgbClr val="000A14"/>
                      </a:solidFill>
                      <a:prstDash val="solid"/>
                      <a:round/>
                      <a:headEnd type="none" w="med" len="med"/>
                      <a:tailEnd type="none" w="med" len="med"/>
                    </a:lnT>
                    <a:lnB w="12700" cap="flat" cmpd="sng" algn="ctr">
                      <a:solidFill>
                        <a:srgbClr val="000A14"/>
                      </a:solidFill>
                      <a:prstDash val="solid"/>
                      <a:round/>
                      <a:headEnd type="none" w="med" len="med"/>
                      <a:tailEnd type="none" w="med" len="med"/>
                    </a:lnB>
                  </a:tcPr>
                </a:tc>
                <a:tc>
                  <a:txBody>
                    <a:bodyPr/>
                    <a:lstStyle/>
                    <a:p>
                      <a:pPr algn="ctr">
                        <a:lnSpc>
                          <a:spcPts val="1600"/>
                        </a:lnSpc>
                        <a:spcAft>
                          <a:spcPts val="0"/>
                        </a:spcAft>
                      </a:pPr>
                      <a:r>
                        <a:rPr lang="nl-BE"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33</a:t>
                      </a:r>
                      <a:endParaRPr lang="nl-BE" sz="1200">
                        <a:effectLst/>
                        <a:latin typeface="Calibri" panose="020F0502020204030204" pitchFamily="34" charset="0"/>
                        <a:ea typeface="Times New Roman" panose="02020603050405020304" pitchFamily="18" charset="0"/>
                        <a:cs typeface="Calibri" panose="020F0502020204030204" pitchFamily="34" charset="0"/>
                      </a:endParaRPr>
                    </a:p>
                  </a:txBody>
                  <a:tcPr marL="44450" marR="44450" marT="0" marB="0" anchor="ctr">
                    <a:lnL w="12700" cap="flat" cmpd="sng" algn="ctr">
                      <a:solidFill>
                        <a:srgbClr val="000A14"/>
                      </a:solidFill>
                      <a:prstDash val="solid"/>
                      <a:round/>
                      <a:headEnd type="none" w="med" len="med"/>
                      <a:tailEnd type="none" w="med" len="med"/>
                    </a:lnL>
                    <a:lnR w="12700" cap="flat" cmpd="sng" algn="ctr">
                      <a:solidFill>
                        <a:srgbClr val="000A14"/>
                      </a:solidFill>
                      <a:prstDash val="solid"/>
                      <a:round/>
                      <a:headEnd type="none" w="med" len="med"/>
                      <a:tailEnd type="none" w="med" len="med"/>
                    </a:lnR>
                    <a:lnT w="12700" cap="flat" cmpd="sng" algn="ctr">
                      <a:solidFill>
                        <a:srgbClr val="000A14"/>
                      </a:solidFill>
                      <a:prstDash val="solid"/>
                      <a:round/>
                      <a:headEnd type="none" w="med" len="med"/>
                      <a:tailEnd type="none" w="med" len="med"/>
                    </a:lnT>
                    <a:lnB w="12700" cap="flat" cmpd="sng" algn="ctr">
                      <a:solidFill>
                        <a:srgbClr val="000A14"/>
                      </a:solidFill>
                      <a:prstDash val="solid"/>
                      <a:round/>
                      <a:headEnd type="none" w="med" len="med"/>
                      <a:tailEnd type="none" w="med" len="med"/>
                    </a:lnB>
                  </a:tcPr>
                </a:tc>
                <a:tc>
                  <a:txBody>
                    <a:bodyPr/>
                    <a:lstStyle/>
                    <a:p>
                      <a:pPr algn="ctr">
                        <a:lnSpc>
                          <a:spcPts val="1600"/>
                        </a:lnSpc>
                        <a:spcAft>
                          <a:spcPts val="0"/>
                        </a:spcAft>
                      </a:pPr>
                      <a:r>
                        <a:rPr lang="nl-BE"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C1</a:t>
                      </a:r>
                      <a:endParaRPr lang="nl-BE" sz="1200">
                        <a:effectLst/>
                        <a:latin typeface="Calibri" panose="020F0502020204030204" pitchFamily="34" charset="0"/>
                        <a:ea typeface="Times New Roman" panose="02020603050405020304" pitchFamily="18" charset="0"/>
                        <a:cs typeface="Calibri" panose="020F0502020204030204" pitchFamily="34" charset="0"/>
                      </a:endParaRPr>
                    </a:p>
                  </a:txBody>
                  <a:tcPr marL="44450" marR="44450" marT="0" marB="0" anchor="ctr">
                    <a:lnL w="12700" cap="flat" cmpd="sng" algn="ctr">
                      <a:solidFill>
                        <a:srgbClr val="000A14"/>
                      </a:solidFill>
                      <a:prstDash val="solid"/>
                      <a:round/>
                      <a:headEnd type="none" w="med" len="med"/>
                      <a:tailEnd type="none" w="med" len="med"/>
                    </a:lnL>
                    <a:lnR w="12700" cap="flat" cmpd="sng" algn="ctr">
                      <a:solidFill>
                        <a:srgbClr val="000A14"/>
                      </a:solidFill>
                      <a:prstDash val="solid"/>
                      <a:round/>
                      <a:headEnd type="none" w="med" len="med"/>
                      <a:tailEnd type="none" w="med" len="med"/>
                    </a:lnR>
                    <a:lnT w="12700" cap="flat" cmpd="sng" algn="ctr">
                      <a:solidFill>
                        <a:srgbClr val="000A14"/>
                      </a:solidFill>
                      <a:prstDash val="solid"/>
                      <a:round/>
                      <a:headEnd type="none" w="med" len="med"/>
                      <a:tailEnd type="none" w="med" len="med"/>
                    </a:lnT>
                    <a:lnB w="12700" cap="flat" cmpd="sng" algn="ctr">
                      <a:solidFill>
                        <a:srgbClr val="000A14"/>
                      </a:solidFill>
                      <a:prstDash val="solid"/>
                      <a:round/>
                      <a:headEnd type="none" w="med" len="med"/>
                      <a:tailEnd type="none" w="med" len="med"/>
                    </a:lnB>
                  </a:tcPr>
                </a:tc>
              </a:tr>
              <a:tr h="182880">
                <a:tc>
                  <a:txBody>
                    <a:bodyPr/>
                    <a:lstStyle/>
                    <a:p>
                      <a:pPr algn="ctr">
                        <a:lnSpc>
                          <a:spcPts val="1600"/>
                        </a:lnSpc>
                        <a:spcAft>
                          <a:spcPts val="0"/>
                        </a:spcAft>
                      </a:pPr>
                      <a:r>
                        <a:rPr lang="nl-BE"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1.12</a:t>
                      </a:r>
                      <a:endParaRPr lang="nl-BE" sz="1200">
                        <a:effectLst/>
                        <a:latin typeface="Calibri" panose="020F0502020204030204" pitchFamily="34" charset="0"/>
                        <a:ea typeface="Times New Roman" panose="02020603050405020304" pitchFamily="18" charset="0"/>
                        <a:cs typeface="Calibri" panose="020F0502020204030204" pitchFamily="34" charset="0"/>
                      </a:endParaRPr>
                    </a:p>
                  </a:txBody>
                  <a:tcPr marL="44450" marR="44450" marT="0" marB="0" anchor="ctr">
                    <a:lnL w="12700" cap="flat" cmpd="sng" algn="ctr">
                      <a:solidFill>
                        <a:srgbClr val="000A14"/>
                      </a:solidFill>
                      <a:prstDash val="solid"/>
                      <a:round/>
                      <a:headEnd type="none" w="med" len="med"/>
                      <a:tailEnd type="none" w="med" len="med"/>
                    </a:lnL>
                    <a:lnR w="12700" cap="flat" cmpd="sng" algn="ctr">
                      <a:solidFill>
                        <a:srgbClr val="000A14"/>
                      </a:solidFill>
                      <a:prstDash val="solid"/>
                      <a:round/>
                      <a:headEnd type="none" w="med" len="med"/>
                      <a:tailEnd type="none" w="med" len="med"/>
                    </a:lnR>
                    <a:lnT w="12700" cap="flat" cmpd="sng" algn="ctr">
                      <a:solidFill>
                        <a:srgbClr val="000A14"/>
                      </a:solidFill>
                      <a:prstDash val="solid"/>
                      <a:round/>
                      <a:headEnd type="none" w="med" len="med"/>
                      <a:tailEnd type="none" w="med" len="med"/>
                    </a:lnT>
                    <a:lnB w="12700" cap="flat" cmpd="sng" algn="ctr">
                      <a:solidFill>
                        <a:srgbClr val="000A14"/>
                      </a:solidFill>
                      <a:prstDash val="solid"/>
                      <a:round/>
                      <a:headEnd type="none" w="med" len="med"/>
                      <a:tailEnd type="none" w="med" len="med"/>
                    </a:lnB>
                  </a:tcPr>
                </a:tc>
                <a:tc>
                  <a:txBody>
                    <a:bodyPr/>
                    <a:lstStyle/>
                    <a:p>
                      <a:pPr algn="ctr">
                        <a:lnSpc>
                          <a:spcPts val="1600"/>
                        </a:lnSpc>
                        <a:spcAft>
                          <a:spcPts val="0"/>
                        </a:spcAft>
                      </a:pPr>
                      <a:r>
                        <a:rPr lang="nl-BE"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1.93</a:t>
                      </a:r>
                      <a:endParaRPr lang="nl-BE" sz="1200">
                        <a:effectLst/>
                        <a:latin typeface="Calibri" panose="020F0502020204030204" pitchFamily="34" charset="0"/>
                        <a:ea typeface="Times New Roman" panose="02020603050405020304" pitchFamily="18" charset="0"/>
                        <a:cs typeface="Calibri" panose="020F0502020204030204" pitchFamily="34" charset="0"/>
                      </a:endParaRPr>
                    </a:p>
                  </a:txBody>
                  <a:tcPr marL="44450" marR="44450" marT="0" marB="0" anchor="ctr">
                    <a:lnL w="12700" cap="flat" cmpd="sng" algn="ctr">
                      <a:solidFill>
                        <a:srgbClr val="000A14"/>
                      </a:solidFill>
                      <a:prstDash val="solid"/>
                      <a:round/>
                      <a:headEnd type="none" w="med" len="med"/>
                      <a:tailEnd type="none" w="med" len="med"/>
                    </a:lnL>
                    <a:lnR w="12700" cap="flat" cmpd="sng" algn="ctr">
                      <a:solidFill>
                        <a:srgbClr val="000A14"/>
                      </a:solidFill>
                      <a:prstDash val="solid"/>
                      <a:round/>
                      <a:headEnd type="none" w="med" len="med"/>
                      <a:tailEnd type="none" w="med" len="med"/>
                    </a:lnR>
                    <a:lnT w="12700" cap="flat" cmpd="sng" algn="ctr">
                      <a:solidFill>
                        <a:srgbClr val="000A14"/>
                      </a:solidFill>
                      <a:prstDash val="solid"/>
                      <a:round/>
                      <a:headEnd type="none" w="med" len="med"/>
                      <a:tailEnd type="none" w="med" len="med"/>
                    </a:lnT>
                    <a:lnB w="12700" cap="flat" cmpd="sng" algn="ctr">
                      <a:solidFill>
                        <a:srgbClr val="000A14"/>
                      </a:solidFill>
                      <a:prstDash val="solid"/>
                      <a:round/>
                      <a:headEnd type="none" w="med" len="med"/>
                      <a:tailEnd type="none" w="med" len="med"/>
                    </a:lnB>
                  </a:tcPr>
                </a:tc>
                <a:tc>
                  <a:txBody>
                    <a:bodyPr/>
                    <a:lstStyle/>
                    <a:p>
                      <a:pPr algn="ctr">
                        <a:lnSpc>
                          <a:spcPts val="1600"/>
                        </a:lnSpc>
                        <a:spcAft>
                          <a:spcPts val="0"/>
                        </a:spcAft>
                      </a:pPr>
                      <a:r>
                        <a:rPr lang="nl-BE"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a:t>
                      </a:r>
                      <a:endParaRPr lang="nl-BE" sz="1200">
                        <a:effectLst/>
                        <a:latin typeface="Calibri" panose="020F0502020204030204" pitchFamily="34" charset="0"/>
                        <a:ea typeface="Times New Roman" panose="02020603050405020304" pitchFamily="18" charset="0"/>
                        <a:cs typeface="Calibri" panose="020F0502020204030204" pitchFamily="34" charset="0"/>
                      </a:endParaRPr>
                    </a:p>
                  </a:txBody>
                  <a:tcPr marL="44450" marR="44450" marT="0" marB="0" anchor="ctr">
                    <a:lnL w="12700" cap="flat" cmpd="sng" algn="ctr">
                      <a:solidFill>
                        <a:srgbClr val="000A14"/>
                      </a:solidFill>
                      <a:prstDash val="solid"/>
                      <a:round/>
                      <a:headEnd type="none" w="med" len="med"/>
                      <a:tailEnd type="none" w="med" len="med"/>
                    </a:lnL>
                    <a:lnR w="12700" cap="flat" cmpd="sng" algn="ctr">
                      <a:solidFill>
                        <a:srgbClr val="000A14"/>
                      </a:solidFill>
                      <a:prstDash val="solid"/>
                      <a:round/>
                      <a:headEnd type="none" w="med" len="med"/>
                      <a:tailEnd type="none" w="med" len="med"/>
                    </a:lnR>
                    <a:lnT w="12700" cap="flat" cmpd="sng" algn="ctr">
                      <a:solidFill>
                        <a:srgbClr val="000A14"/>
                      </a:solidFill>
                      <a:prstDash val="solid"/>
                      <a:round/>
                      <a:headEnd type="none" w="med" len="med"/>
                      <a:tailEnd type="none" w="med" len="med"/>
                    </a:lnT>
                    <a:lnB w="12700" cap="flat" cmpd="sng" algn="ctr">
                      <a:solidFill>
                        <a:srgbClr val="000A14"/>
                      </a:solidFill>
                      <a:prstDash val="solid"/>
                      <a:round/>
                      <a:headEnd type="none" w="med" len="med"/>
                      <a:tailEnd type="none" w="med" len="med"/>
                    </a:lnB>
                  </a:tcPr>
                </a:tc>
                <a:tc>
                  <a:txBody>
                    <a:bodyPr/>
                    <a:lstStyle/>
                    <a:p>
                      <a:pPr algn="ctr">
                        <a:lnSpc>
                          <a:spcPts val="1600"/>
                        </a:lnSpc>
                        <a:spcAft>
                          <a:spcPts val="0"/>
                        </a:spcAft>
                      </a:pPr>
                      <a:r>
                        <a:rPr lang="nl-BE"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0.60</a:t>
                      </a:r>
                      <a:endParaRPr lang="nl-BE" sz="1200">
                        <a:effectLst/>
                        <a:latin typeface="Calibri" panose="020F0502020204030204" pitchFamily="34" charset="0"/>
                        <a:ea typeface="Times New Roman" panose="02020603050405020304" pitchFamily="18" charset="0"/>
                        <a:cs typeface="Calibri" panose="020F0502020204030204" pitchFamily="34" charset="0"/>
                      </a:endParaRPr>
                    </a:p>
                  </a:txBody>
                  <a:tcPr marL="44450" marR="44450" marT="0" marB="0" anchor="ctr">
                    <a:lnL w="12700" cap="flat" cmpd="sng" algn="ctr">
                      <a:solidFill>
                        <a:srgbClr val="000A14"/>
                      </a:solidFill>
                      <a:prstDash val="solid"/>
                      <a:round/>
                      <a:headEnd type="none" w="med" len="med"/>
                      <a:tailEnd type="none" w="med" len="med"/>
                    </a:lnL>
                    <a:lnR w="12700" cap="flat" cmpd="sng" algn="ctr">
                      <a:solidFill>
                        <a:srgbClr val="000A14"/>
                      </a:solidFill>
                      <a:prstDash val="solid"/>
                      <a:round/>
                      <a:headEnd type="none" w="med" len="med"/>
                      <a:tailEnd type="none" w="med" len="med"/>
                    </a:lnR>
                    <a:lnT w="12700" cap="flat" cmpd="sng" algn="ctr">
                      <a:solidFill>
                        <a:srgbClr val="000A14"/>
                      </a:solidFill>
                      <a:prstDash val="solid"/>
                      <a:round/>
                      <a:headEnd type="none" w="med" len="med"/>
                      <a:tailEnd type="none" w="med" len="med"/>
                    </a:lnT>
                    <a:lnB w="12700" cap="flat" cmpd="sng" algn="ctr">
                      <a:solidFill>
                        <a:srgbClr val="000A14"/>
                      </a:solidFill>
                      <a:prstDash val="solid"/>
                      <a:round/>
                      <a:headEnd type="none" w="med" len="med"/>
                      <a:tailEnd type="none" w="med" len="med"/>
                    </a:lnB>
                  </a:tcPr>
                </a:tc>
                <a:tc>
                  <a:txBody>
                    <a:bodyPr/>
                    <a:lstStyle/>
                    <a:p>
                      <a:pPr algn="ctr">
                        <a:lnSpc>
                          <a:spcPts val="1600"/>
                        </a:lnSpc>
                        <a:spcAft>
                          <a:spcPts val="0"/>
                        </a:spcAft>
                      </a:pPr>
                      <a:r>
                        <a:rPr lang="nl-BE"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53</a:t>
                      </a:r>
                      <a:endParaRPr lang="nl-BE" sz="1200">
                        <a:effectLst/>
                        <a:latin typeface="Calibri" panose="020F0502020204030204" pitchFamily="34" charset="0"/>
                        <a:ea typeface="Times New Roman" panose="02020603050405020304" pitchFamily="18" charset="0"/>
                        <a:cs typeface="Calibri" panose="020F0502020204030204" pitchFamily="34" charset="0"/>
                      </a:endParaRPr>
                    </a:p>
                  </a:txBody>
                  <a:tcPr marL="44450" marR="44450" marT="0" marB="0" anchor="ctr">
                    <a:lnL w="12700" cap="flat" cmpd="sng" algn="ctr">
                      <a:solidFill>
                        <a:srgbClr val="000A14"/>
                      </a:solidFill>
                      <a:prstDash val="solid"/>
                      <a:round/>
                      <a:headEnd type="none" w="med" len="med"/>
                      <a:tailEnd type="none" w="med" len="med"/>
                    </a:lnL>
                    <a:lnR w="12700" cap="flat" cmpd="sng" algn="ctr">
                      <a:solidFill>
                        <a:srgbClr val="000A14"/>
                      </a:solidFill>
                      <a:prstDash val="solid"/>
                      <a:round/>
                      <a:headEnd type="none" w="med" len="med"/>
                      <a:tailEnd type="none" w="med" len="med"/>
                    </a:lnR>
                    <a:lnT w="12700" cap="flat" cmpd="sng" algn="ctr">
                      <a:solidFill>
                        <a:srgbClr val="000A14"/>
                      </a:solidFill>
                      <a:prstDash val="solid"/>
                      <a:round/>
                      <a:headEnd type="none" w="med" len="med"/>
                      <a:tailEnd type="none" w="med" len="med"/>
                    </a:lnT>
                    <a:lnB w="12700" cap="flat" cmpd="sng" algn="ctr">
                      <a:solidFill>
                        <a:srgbClr val="000A14"/>
                      </a:solidFill>
                      <a:prstDash val="solid"/>
                      <a:round/>
                      <a:headEnd type="none" w="med" len="med"/>
                      <a:tailEnd type="none" w="med" len="med"/>
                    </a:lnB>
                  </a:tcPr>
                </a:tc>
                <a:tc>
                  <a:txBody>
                    <a:bodyPr/>
                    <a:lstStyle/>
                    <a:p>
                      <a:pPr algn="ctr">
                        <a:lnSpc>
                          <a:spcPts val="1600"/>
                        </a:lnSpc>
                        <a:spcAft>
                          <a:spcPts val="0"/>
                        </a:spcAft>
                      </a:pPr>
                      <a:r>
                        <a:rPr lang="nl-BE"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C2</a:t>
                      </a:r>
                      <a:endParaRPr lang="nl-BE" sz="1200">
                        <a:effectLst/>
                        <a:latin typeface="Calibri" panose="020F0502020204030204" pitchFamily="34" charset="0"/>
                        <a:ea typeface="Times New Roman" panose="02020603050405020304" pitchFamily="18" charset="0"/>
                        <a:cs typeface="Calibri" panose="020F0502020204030204" pitchFamily="34" charset="0"/>
                      </a:endParaRPr>
                    </a:p>
                  </a:txBody>
                  <a:tcPr marL="44450" marR="44450" marT="0" marB="0" anchor="ctr">
                    <a:lnL w="12700" cap="flat" cmpd="sng" algn="ctr">
                      <a:solidFill>
                        <a:srgbClr val="000A14"/>
                      </a:solidFill>
                      <a:prstDash val="solid"/>
                      <a:round/>
                      <a:headEnd type="none" w="med" len="med"/>
                      <a:tailEnd type="none" w="med" len="med"/>
                    </a:lnL>
                    <a:lnR w="12700" cap="flat" cmpd="sng" algn="ctr">
                      <a:solidFill>
                        <a:srgbClr val="000A14"/>
                      </a:solidFill>
                      <a:prstDash val="solid"/>
                      <a:round/>
                      <a:headEnd type="none" w="med" len="med"/>
                      <a:tailEnd type="none" w="med" len="med"/>
                    </a:lnR>
                    <a:lnT w="12700" cap="flat" cmpd="sng" algn="ctr">
                      <a:solidFill>
                        <a:srgbClr val="000A14"/>
                      </a:solidFill>
                      <a:prstDash val="solid"/>
                      <a:round/>
                      <a:headEnd type="none" w="med" len="med"/>
                      <a:tailEnd type="none" w="med" len="med"/>
                    </a:lnT>
                    <a:lnB w="12700" cap="flat" cmpd="sng" algn="ctr">
                      <a:solidFill>
                        <a:srgbClr val="000A14"/>
                      </a:solidFill>
                      <a:prstDash val="solid"/>
                      <a:round/>
                      <a:headEnd type="none" w="med" len="med"/>
                      <a:tailEnd type="none" w="med" len="med"/>
                    </a:lnB>
                  </a:tcPr>
                </a:tc>
              </a:tr>
              <a:tr h="182880">
                <a:tc>
                  <a:txBody>
                    <a:bodyPr/>
                    <a:lstStyle/>
                    <a:p>
                      <a:pPr algn="ctr">
                        <a:lnSpc>
                          <a:spcPts val="1600"/>
                        </a:lnSpc>
                        <a:spcAft>
                          <a:spcPts val="0"/>
                        </a:spcAft>
                      </a:pPr>
                      <a:r>
                        <a:rPr lang="nl-BE"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0.59</a:t>
                      </a:r>
                      <a:endParaRPr lang="nl-BE" sz="1200">
                        <a:effectLst/>
                        <a:latin typeface="Calibri" panose="020F0502020204030204" pitchFamily="34" charset="0"/>
                        <a:ea typeface="Times New Roman" panose="02020603050405020304" pitchFamily="18" charset="0"/>
                        <a:cs typeface="Calibri" panose="020F0502020204030204" pitchFamily="34" charset="0"/>
                      </a:endParaRPr>
                    </a:p>
                  </a:txBody>
                  <a:tcPr marL="44450" marR="44450" marT="0" marB="0" anchor="ctr">
                    <a:lnL w="12700" cap="flat" cmpd="sng" algn="ctr">
                      <a:solidFill>
                        <a:srgbClr val="000A14"/>
                      </a:solidFill>
                      <a:prstDash val="solid"/>
                      <a:round/>
                      <a:headEnd type="none" w="med" len="med"/>
                      <a:tailEnd type="none" w="med" len="med"/>
                    </a:lnL>
                    <a:lnR w="12700" cap="flat" cmpd="sng" algn="ctr">
                      <a:solidFill>
                        <a:srgbClr val="000A14"/>
                      </a:solidFill>
                      <a:prstDash val="solid"/>
                      <a:round/>
                      <a:headEnd type="none" w="med" len="med"/>
                      <a:tailEnd type="none" w="med" len="med"/>
                    </a:lnR>
                    <a:lnT w="12700" cap="flat" cmpd="sng" algn="ctr">
                      <a:solidFill>
                        <a:srgbClr val="000A14"/>
                      </a:solidFill>
                      <a:prstDash val="solid"/>
                      <a:round/>
                      <a:headEnd type="none" w="med" len="med"/>
                      <a:tailEnd type="none" w="med" len="med"/>
                    </a:lnT>
                    <a:lnB w="12700" cap="flat" cmpd="sng" algn="ctr">
                      <a:solidFill>
                        <a:srgbClr val="000A14"/>
                      </a:solidFill>
                      <a:prstDash val="solid"/>
                      <a:round/>
                      <a:headEnd type="none" w="med" len="med"/>
                      <a:tailEnd type="none" w="med" len="med"/>
                    </a:lnB>
                  </a:tcPr>
                </a:tc>
                <a:tc>
                  <a:txBody>
                    <a:bodyPr/>
                    <a:lstStyle/>
                    <a:p>
                      <a:pPr algn="ctr">
                        <a:lnSpc>
                          <a:spcPts val="1600"/>
                        </a:lnSpc>
                        <a:spcAft>
                          <a:spcPts val="0"/>
                        </a:spcAft>
                      </a:pPr>
                      <a:r>
                        <a:rPr lang="nl-BE"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1.15</a:t>
                      </a:r>
                      <a:endParaRPr lang="nl-BE"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44450" marR="44450" marT="0" marB="0" anchor="ctr">
                    <a:lnL w="12700" cap="flat" cmpd="sng" algn="ctr">
                      <a:solidFill>
                        <a:srgbClr val="000A14"/>
                      </a:solidFill>
                      <a:prstDash val="solid"/>
                      <a:round/>
                      <a:headEnd type="none" w="med" len="med"/>
                      <a:tailEnd type="none" w="med" len="med"/>
                    </a:lnL>
                    <a:lnR w="12700" cap="flat" cmpd="sng" algn="ctr">
                      <a:solidFill>
                        <a:srgbClr val="000A14"/>
                      </a:solidFill>
                      <a:prstDash val="solid"/>
                      <a:round/>
                      <a:headEnd type="none" w="med" len="med"/>
                      <a:tailEnd type="none" w="med" len="med"/>
                    </a:lnR>
                    <a:lnT w="12700" cap="flat" cmpd="sng" algn="ctr">
                      <a:solidFill>
                        <a:srgbClr val="000A14"/>
                      </a:solidFill>
                      <a:prstDash val="solid"/>
                      <a:round/>
                      <a:headEnd type="none" w="med" len="med"/>
                      <a:tailEnd type="none" w="med" len="med"/>
                    </a:lnT>
                    <a:lnB w="12700" cap="flat" cmpd="sng" algn="ctr">
                      <a:solidFill>
                        <a:srgbClr val="000A14"/>
                      </a:solidFill>
                      <a:prstDash val="solid"/>
                      <a:round/>
                      <a:headEnd type="none" w="med" len="med"/>
                      <a:tailEnd type="none" w="med" len="med"/>
                    </a:lnB>
                  </a:tcPr>
                </a:tc>
                <a:tc>
                  <a:txBody>
                    <a:bodyPr/>
                    <a:lstStyle/>
                    <a:p>
                      <a:pPr algn="ctr">
                        <a:lnSpc>
                          <a:spcPts val="1600"/>
                        </a:lnSpc>
                        <a:spcAft>
                          <a:spcPts val="0"/>
                        </a:spcAft>
                      </a:pPr>
                      <a:r>
                        <a:rPr lang="nl-BE"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a:t>
                      </a:r>
                      <a:endParaRPr lang="nl-BE" sz="1200">
                        <a:effectLst/>
                        <a:latin typeface="Calibri" panose="020F0502020204030204" pitchFamily="34" charset="0"/>
                        <a:ea typeface="Times New Roman" panose="02020603050405020304" pitchFamily="18" charset="0"/>
                        <a:cs typeface="Calibri" panose="020F0502020204030204" pitchFamily="34" charset="0"/>
                      </a:endParaRPr>
                    </a:p>
                  </a:txBody>
                  <a:tcPr marL="44450" marR="44450" marT="0" marB="0" anchor="ctr">
                    <a:lnL w="12700" cap="flat" cmpd="sng" algn="ctr">
                      <a:solidFill>
                        <a:srgbClr val="000A14"/>
                      </a:solidFill>
                      <a:prstDash val="solid"/>
                      <a:round/>
                      <a:headEnd type="none" w="med" len="med"/>
                      <a:tailEnd type="none" w="med" len="med"/>
                    </a:lnL>
                    <a:lnR w="12700" cap="flat" cmpd="sng" algn="ctr">
                      <a:solidFill>
                        <a:srgbClr val="000A14"/>
                      </a:solidFill>
                      <a:prstDash val="solid"/>
                      <a:round/>
                      <a:headEnd type="none" w="med" len="med"/>
                      <a:tailEnd type="none" w="med" len="med"/>
                    </a:lnR>
                    <a:lnT w="12700" cap="flat" cmpd="sng" algn="ctr">
                      <a:solidFill>
                        <a:srgbClr val="000A14"/>
                      </a:solidFill>
                      <a:prstDash val="solid"/>
                      <a:round/>
                      <a:headEnd type="none" w="med" len="med"/>
                      <a:tailEnd type="none" w="med" len="med"/>
                    </a:lnT>
                    <a:lnB w="12700" cap="flat" cmpd="sng" algn="ctr">
                      <a:solidFill>
                        <a:srgbClr val="000A14"/>
                      </a:solidFill>
                      <a:prstDash val="solid"/>
                      <a:round/>
                      <a:headEnd type="none" w="med" len="med"/>
                      <a:tailEnd type="none" w="med" len="med"/>
                    </a:lnB>
                  </a:tcPr>
                </a:tc>
                <a:tc>
                  <a:txBody>
                    <a:bodyPr/>
                    <a:lstStyle/>
                    <a:p>
                      <a:pPr algn="ctr">
                        <a:lnSpc>
                          <a:spcPts val="1600"/>
                        </a:lnSpc>
                        <a:spcAft>
                          <a:spcPts val="0"/>
                        </a:spcAft>
                      </a:pPr>
                      <a:r>
                        <a:rPr lang="nl-BE"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0.38</a:t>
                      </a:r>
                      <a:endParaRPr lang="nl-BE" sz="1200">
                        <a:effectLst/>
                        <a:latin typeface="Calibri" panose="020F0502020204030204" pitchFamily="34" charset="0"/>
                        <a:ea typeface="Times New Roman" panose="02020603050405020304" pitchFamily="18" charset="0"/>
                        <a:cs typeface="Calibri" panose="020F0502020204030204" pitchFamily="34" charset="0"/>
                      </a:endParaRPr>
                    </a:p>
                  </a:txBody>
                  <a:tcPr marL="44450" marR="44450" marT="0" marB="0" anchor="ctr">
                    <a:lnL w="12700" cap="flat" cmpd="sng" algn="ctr">
                      <a:solidFill>
                        <a:srgbClr val="000A14"/>
                      </a:solidFill>
                      <a:prstDash val="solid"/>
                      <a:round/>
                      <a:headEnd type="none" w="med" len="med"/>
                      <a:tailEnd type="none" w="med" len="med"/>
                    </a:lnL>
                    <a:lnR w="12700" cap="flat" cmpd="sng" algn="ctr">
                      <a:solidFill>
                        <a:srgbClr val="000A14"/>
                      </a:solidFill>
                      <a:prstDash val="solid"/>
                      <a:round/>
                      <a:headEnd type="none" w="med" len="med"/>
                      <a:tailEnd type="none" w="med" len="med"/>
                    </a:lnR>
                    <a:lnT w="12700" cap="flat" cmpd="sng" algn="ctr">
                      <a:solidFill>
                        <a:srgbClr val="000A14"/>
                      </a:solidFill>
                      <a:prstDash val="solid"/>
                      <a:round/>
                      <a:headEnd type="none" w="med" len="med"/>
                      <a:tailEnd type="none" w="med" len="med"/>
                    </a:lnT>
                    <a:lnB w="12700" cap="flat" cmpd="sng" algn="ctr">
                      <a:solidFill>
                        <a:srgbClr val="000A14"/>
                      </a:solidFill>
                      <a:prstDash val="solid"/>
                      <a:round/>
                      <a:headEnd type="none" w="med" len="med"/>
                      <a:tailEnd type="none" w="med" len="med"/>
                    </a:lnB>
                  </a:tcPr>
                </a:tc>
                <a:tc>
                  <a:txBody>
                    <a:bodyPr/>
                    <a:lstStyle/>
                    <a:p>
                      <a:pPr algn="ctr">
                        <a:lnSpc>
                          <a:spcPts val="1600"/>
                        </a:lnSpc>
                        <a:spcAft>
                          <a:spcPts val="0"/>
                        </a:spcAft>
                      </a:pPr>
                      <a:r>
                        <a:rPr lang="nl-BE"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11</a:t>
                      </a:r>
                      <a:endParaRPr lang="nl-BE" sz="1200">
                        <a:effectLst/>
                        <a:latin typeface="Calibri" panose="020F0502020204030204" pitchFamily="34" charset="0"/>
                        <a:ea typeface="Times New Roman" panose="02020603050405020304" pitchFamily="18" charset="0"/>
                        <a:cs typeface="Calibri" panose="020F0502020204030204" pitchFamily="34" charset="0"/>
                      </a:endParaRPr>
                    </a:p>
                  </a:txBody>
                  <a:tcPr marL="44450" marR="44450" marT="0" marB="0" anchor="ctr">
                    <a:lnL w="12700" cap="flat" cmpd="sng" algn="ctr">
                      <a:solidFill>
                        <a:srgbClr val="000A14"/>
                      </a:solidFill>
                      <a:prstDash val="solid"/>
                      <a:round/>
                      <a:headEnd type="none" w="med" len="med"/>
                      <a:tailEnd type="none" w="med" len="med"/>
                    </a:lnL>
                    <a:lnR w="12700" cap="flat" cmpd="sng" algn="ctr">
                      <a:solidFill>
                        <a:srgbClr val="000A14"/>
                      </a:solidFill>
                      <a:prstDash val="solid"/>
                      <a:round/>
                      <a:headEnd type="none" w="med" len="med"/>
                      <a:tailEnd type="none" w="med" len="med"/>
                    </a:lnR>
                    <a:lnT w="12700" cap="flat" cmpd="sng" algn="ctr">
                      <a:solidFill>
                        <a:srgbClr val="000A14"/>
                      </a:solidFill>
                      <a:prstDash val="solid"/>
                      <a:round/>
                      <a:headEnd type="none" w="med" len="med"/>
                      <a:tailEnd type="none" w="med" len="med"/>
                    </a:lnT>
                    <a:lnB w="12700" cap="flat" cmpd="sng" algn="ctr">
                      <a:solidFill>
                        <a:srgbClr val="000A14"/>
                      </a:solidFill>
                      <a:prstDash val="solid"/>
                      <a:round/>
                      <a:headEnd type="none" w="med" len="med"/>
                      <a:tailEnd type="none" w="med" len="med"/>
                    </a:lnB>
                  </a:tcPr>
                </a:tc>
                <a:tc>
                  <a:txBody>
                    <a:bodyPr/>
                    <a:lstStyle/>
                    <a:p>
                      <a:pPr algn="ctr">
                        <a:lnSpc>
                          <a:spcPts val="1600"/>
                        </a:lnSpc>
                        <a:spcAft>
                          <a:spcPts val="0"/>
                        </a:spcAft>
                      </a:pPr>
                      <a:r>
                        <a:rPr lang="nl-BE"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C3</a:t>
                      </a:r>
                      <a:endParaRPr lang="nl-BE" sz="1200">
                        <a:effectLst/>
                        <a:latin typeface="Calibri" panose="020F0502020204030204" pitchFamily="34" charset="0"/>
                        <a:ea typeface="Times New Roman" panose="02020603050405020304" pitchFamily="18" charset="0"/>
                        <a:cs typeface="Calibri" panose="020F0502020204030204" pitchFamily="34" charset="0"/>
                      </a:endParaRPr>
                    </a:p>
                  </a:txBody>
                  <a:tcPr marL="44450" marR="44450" marT="0" marB="0" anchor="ctr">
                    <a:lnL w="12700" cap="flat" cmpd="sng" algn="ctr">
                      <a:solidFill>
                        <a:srgbClr val="000A14"/>
                      </a:solidFill>
                      <a:prstDash val="solid"/>
                      <a:round/>
                      <a:headEnd type="none" w="med" len="med"/>
                      <a:tailEnd type="none" w="med" len="med"/>
                    </a:lnL>
                    <a:lnR w="12700" cap="flat" cmpd="sng" algn="ctr">
                      <a:solidFill>
                        <a:srgbClr val="000A14"/>
                      </a:solidFill>
                      <a:prstDash val="solid"/>
                      <a:round/>
                      <a:headEnd type="none" w="med" len="med"/>
                      <a:tailEnd type="none" w="med" len="med"/>
                    </a:lnR>
                    <a:lnT w="12700" cap="flat" cmpd="sng" algn="ctr">
                      <a:solidFill>
                        <a:srgbClr val="000A14"/>
                      </a:solidFill>
                      <a:prstDash val="solid"/>
                      <a:round/>
                      <a:headEnd type="none" w="med" len="med"/>
                      <a:tailEnd type="none" w="med" len="med"/>
                    </a:lnT>
                    <a:lnB w="12700" cap="flat" cmpd="sng" algn="ctr">
                      <a:solidFill>
                        <a:srgbClr val="000A14"/>
                      </a:solidFill>
                      <a:prstDash val="solid"/>
                      <a:round/>
                      <a:headEnd type="none" w="med" len="med"/>
                      <a:tailEnd type="none" w="med" len="med"/>
                    </a:lnB>
                  </a:tcPr>
                </a:tc>
              </a:tr>
              <a:tr h="182880">
                <a:tc>
                  <a:txBody>
                    <a:bodyPr/>
                    <a:lstStyle/>
                    <a:p>
                      <a:pPr algn="ctr">
                        <a:lnSpc>
                          <a:spcPts val="1600"/>
                        </a:lnSpc>
                        <a:spcAft>
                          <a:spcPts val="0"/>
                        </a:spcAft>
                      </a:pPr>
                      <a:r>
                        <a:rPr lang="nl-BE"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0.44</a:t>
                      </a:r>
                      <a:endParaRPr lang="nl-BE" sz="1200">
                        <a:effectLst/>
                        <a:latin typeface="Calibri" panose="020F0502020204030204" pitchFamily="34" charset="0"/>
                        <a:ea typeface="Times New Roman" panose="02020603050405020304" pitchFamily="18" charset="0"/>
                        <a:cs typeface="Calibri" panose="020F0502020204030204" pitchFamily="34" charset="0"/>
                      </a:endParaRPr>
                    </a:p>
                  </a:txBody>
                  <a:tcPr marL="44450" marR="44450" marT="0" marB="0" anchor="ctr">
                    <a:lnL w="12700" cap="flat" cmpd="sng" algn="ctr">
                      <a:solidFill>
                        <a:srgbClr val="000A14"/>
                      </a:solidFill>
                      <a:prstDash val="solid"/>
                      <a:round/>
                      <a:headEnd type="none" w="med" len="med"/>
                      <a:tailEnd type="none" w="med" len="med"/>
                    </a:lnL>
                    <a:lnR w="12700" cap="flat" cmpd="sng" algn="ctr">
                      <a:solidFill>
                        <a:srgbClr val="000A14"/>
                      </a:solidFill>
                      <a:prstDash val="solid"/>
                      <a:round/>
                      <a:headEnd type="none" w="med" len="med"/>
                      <a:tailEnd type="none" w="med" len="med"/>
                    </a:lnR>
                    <a:lnT w="12700" cap="flat" cmpd="sng" algn="ctr">
                      <a:solidFill>
                        <a:srgbClr val="000A14"/>
                      </a:solidFill>
                      <a:prstDash val="solid"/>
                      <a:round/>
                      <a:headEnd type="none" w="med" len="med"/>
                      <a:tailEnd type="none" w="med" len="med"/>
                    </a:lnT>
                    <a:lnB w="12700" cap="flat" cmpd="sng" algn="ctr">
                      <a:solidFill>
                        <a:srgbClr val="000A14"/>
                      </a:solidFill>
                      <a:prstDash val="solid"/>
                      <a:round/>
                      <a:headEnd type="none" w="med" len="med"/>
                      <a:tailEnd type="none" w="med" len="med"/>
                    </a:lnB>
                  </a:tcPr>
                </a:tc>
                <a:tc>
                  <a:txBody>
                    <a:bodyPr/>
                    <a:lstStyle/>
                    <a:p>
                      <a:pPr algn="ctr">
                        <a:lnSpc>
                          <a:spcPts val="1600"/>
                        </a:lnSpc>
                        <a:spcAft>
                          <a:spcPts val="0"/>
                        </a:spcAft>
                      </a:pPr>
                      <a:r>
                        <a:rPr lang="nl-BE"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0.01</a:t>
                      </a:r>
                      <a:endParaRPr lang="nl-BE" sz="1200">
                        <a:effectLst/>
                        <a:latin typeface="Calibri" panose="020F0502020204030204" pitchFamily="34" charset="0"/>
                        <a:ea typeface="Times New Roman" panose="02020603050405020304" pitchFamily="18" charset="0"/>
                        <a:cs typeface="Calibri" panose="020F0502020204030204" pitchFamily="34" charset="0"/>
                      </a:endParaRPr>
                    </a:p>
                  </a:txBody>
                  <a:tcPr marL="44450" marR="44450" marT="0" marB="0" anchor="ctr">
                    <a:lnL w="12700" cap="flat" cmpd="sng" algn="ctr">
                      <a:solidFill>
                        <a:srgbClr val="000A14"/>
                      </a:solidFill>
                      <a:prstDash val="solid"/>
                      <a:round/>
                      <a:headEnd type="none" w="med" len="med"/>
                      <a:tailEnd type="none" w="med" len="med"/>
                    </a:lnL>
                    <a:lnR w="12700" cap="flat" cmpd="sng" algn="ctr">
                      <a:solidFill>
                        <a:srgbClr val="000A14"/>
                      </a:solidFill>
                      <a:prstDash val="solid"/>
                      <a:round/>
                      <a:headEnd type="none" w="med" len="med"/>
                      <a:tailEnd type="none" w="med" len="med"/>
                    </a:lnR>
                    <a:lnT w="12700" cap="flat" cmpd="sng" algn="ctr">
                      <a:solidFill>
                        <a:srgbClr val="000A14"/>
                      </a:solidFill>
                      <a:prstDash val="solid"/>
                      <a:round/>
                      <a:headEnd type="none" w="med" len="med"/>
                      <a:tailEnd type="none" w="med" len="med"/>
                    </a:lnT>
                    <a:lnB w="12700" cap="flat" cmpd="sng" algn="ctr">
                      <a:solidFill>
                        <a:srgbClr val="000A14"/>
                      </a:solidFill>
                      <a:prstDash val="solid"/>
                      <a:round/>
                      <a:headEnd type="none" w="med" len="med"/>
                      <a:tailEnd type="none" w="med" len="med"/>
                    </a:lnB>
                  </a:tcPr>
                </a:tc>
                <a:tc>
                  <a:txBody>
                    <a:bodyPr/>
                    <a:lstStyle/>
                    <a:p>
                      <a:pPr algn="ctr">
                        <a:lnSpc>
                          <a:spcPts val="1600"/>
                        </a:lnSpc>
                        <a:spcAft>
                          <a:spcPts val="0"/>
                        </a:spcAft>
                      </a:pPr>
                      <a:r>
                        <a:rPr lang="nl-BE"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502</a:t>
                      </a:r>
                      <a:endParaRPr lang="nl-BE" sz="1200">
                        <a:effectLst/>
                        <a:latin typeface="Calibri" panose="020F0502020204030204" pitchFamily="34" charset="0"/>
                        <a:ea typeface="Times New Roman" panose="02020603050405020304" pitchFamily="18" charset="0"/>
                        <a:cs typeface="Calibri" panose="020F0502020204030204" pitchFamily="34" charset="0"/>
                      </a:endParaRPr>
                    </a:p>
                  </a:txBody>
                  <a:tcPr marL="44450" marR="44450" marT="0" marB="0" anchor="ctr">
                    <a:lnL w="12700" cap="flat" cmpd="sng" algn="ctr">
                      <a:solidFill>
                        <a:srgbClr val="000A14"/>
                      </a:solidFill>
                      <a:prstDash val="solid"/>
                      <a:round/>
                      <a:headEnd type="none" w="med" len="med"/>
                      <a:tailEnd type="none" w="med" len="med"/>
                    </a:lnL>
                    <a:lnR w="12700" cap="flat" cmpd="sng" algn="ctr">
                      <a:solidFill>
                        <a:srgbClr val="000A14"/>
                      </a:solidFill>
                      <a:prstDash val="solid"/>
                      <a:round/>
                      <a:headEnd type="none" w="med" len="med"/>
                      <a:tailEnd type="none" w="med" len="med"/>
                    </a:lnR>
                    <a:lnT w="12700" cap="flat" cmpd="sng" algn="ctr">
                      <a:solidFill>
                        <a:srgbClr val="000A14"/>
                      </a:solidFill>
                      <a:prstDash val="solid"/>
                      <a:round/>
                      <a:headEnd type="none" w="med" len="med"/>
                      <a:tailEnd type="none" w="med" len="med"/>
                    </a:lnT>
                    <a:lnB w="12700" cap="flat" cmpd="sng" algn="ctr">
                      <a:solidFill>
                        <a:srgbClr val="000A14"/>
                      </a:solidFill>
                      <a:prstDash val="solid"/>
                      <a:round/>
                      <a:headEnd type="none" w="med" len="med"/>
                      <a:tailEnd type="none" w="med" len="med"/>
                    </a:lnB>
                  </a:tcPr>
                </a:tc>
                <a:tc>
                  <a:txBody>
                    <a:bodyPr/>
                    <a:lstStyle/>
                    <a:p>
                      <a:pPr algn="ctr">
                        <a:lnSpc>
                          <a:spcPts val="1600"/>
                        </a:lnSpc>
                        <a:spcAft>
                          <a:spcPts val="0"/>
                        </a:spcAft>
                      </a:pPr>
                      <a:r>
                        <a:rPr lang="nl-BE"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15.23</a:t>
                      </a:r>
                      <a:endParaRPr lang="nl-BE" sz="1200">
                        <a:effectLst/>
                        <a:latin typeface="Calibri" panose="020F0502020204030204" pitchFamily="34" charset="0"/>
                        <a:ea typeface="Times New Roman" panose="02020603050405020304" pitchFamily="18" charset="0"/>
                        <a:cs typeface="Calibri" panose="020F0502020204030204" pitchFamily="34" charset="0"/>
                      </a:endParaRPr>
                    </a:p>
                  </a:txBody>
                  <a:tcPr marL="44450" marR="44450" marT="0" marB="0" anchor="ctr">
                    <a:lnL w="12700" cap="flat" cmpd="sng" algn="ctr">
                      <a:solidFill>
                        <a:srgbClr val="000A14"/>
                      </a:solidFill>
                      <a:prstDash val="solid"/>
                      <a:round/>
                      <a:headEnd type="none" w="med" len="med"/>
                      <a:tailEnd type="none" w="med" len="med"/>
                    </a:lnL>
                    <a:lnR w="12700" cap="flat" cmpd="sng" algn="ctr">
                      <a:solidFill>
                        <a:srgbClr val="000A14"/>
                      </a:solidFill>
                      <a:prstDash val="solid"/>
                      <a:round/>
                      <a:headEnd type="none" w="med" len="med"/>
                      <a:tailEnd type="none" w="med" len="med"/>
                    </a:lnR>
                    <a:lnT w="12700" cap="flat" cmpd="sng" algn="ctr">
                      <a:solidFill>
                        <a:srgbClr val="000A14"/>
                      </a:solidFill>
                      <a:prstDash val="solid"/>
                      <a:round/>
                      <a:headEnd type="none" w="med" len="med"/>
                      <a:tailEnd type="none" w="med" len="med"/>
                    </a:lnT>
                    <a:lnB w="12700" cap="flat" cmpd="sng" algn="ctr">
                      <a:solidFill>
                        <a:srgbClr val="000A14"/>
                      </a:solidFill>
                      <a:prstDash val="solid"/>
                      <a:round/>
                      <a:headEnd type="none" w="med" len="med"/>
                      <a:tailEnd type="none" w="med" len="med"/>
                    </a:lnB>
                  </a:tcPr>
                </a:tc>
                <a:tc>
                  <a:txBody>
                    <a:bodyPr/>
                    <a:lstStyle/>
                    <a:p>
                      <a:pPr algn="ctr">
                        <a:lnSpc>
                          <a:spcPts val="1600"/>
                        </a:lnSpc>
                        <a:spcAft>
                          <a:spcPts val="0"/>
                        </a:spcAft>
                      </a:pPr>
                      <a:r>
                        <a:rPr lang="nl-BE"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3</a:t>
                      </a:r>
                      <a:endParaRPr lang="nl-BE" sz="1200">
                        <a:effectLst/>
                        <a:latin typeface="Calibri" panose="020F0502020204030204" pitchFamily="34" charset="0"/>
                        <a:ea typeface="Times New Roman" panose="02020603050405020304" pitchFamily="18" charset="0"/>
                        <a:cs typeface="Calibri" panose="020F0502020204030204" pitchFamily="34" charset="0"/>
                      </a:endParaRPr>
                    </a:p>
                  </a:txBody>
                  <a:tcPr marL="44450" marR="44450" marT="0" marB="0" anchor="ctr">
                    <a:lnL w="12700" cap="flat" cmpd="sng" algn="ctr">
                      <a:solidFill>
                        <a:srgbClr val="000A14"/>
                      </a:solidFill>
                      <a:prstDash val="solid"/>
                      <a:round/>
                      <a:headEnd type="none" w="med" len="med"/>
                      <a:tailEnd type="none" w="med" len="med"/>
                    </a:lnL>
                    <a:lnR w="12700" cap="flat" cmpd="sng" algn="ctr">
                      <a:solidFill>
                        <a:srgbClr val="000A14"/>
                      </a:solidFill>
                      <a:prstDash val="solid"/>
                      <a:round/>
                      <a:headEnd type="none" w="med" len="med"/>
                      <a:tailEnd type="none" w="med" len="med"/>
                    </a:lnR>
                    <a:lnT w="12700" cap="flat" cmpd="sng" algn="ctr">
                      <a:solidFill>
                        <a:srgbClr val="000A14"/>
                      </a:solidFill>
                      <a:prstDash val="solid"/>
                      <a:round/>
                      <a:headEnd type="none" w="med" len="med"/>
                      <a:tailEnd type="none" w="med" len="med"/>
                    </a:lnT>
                    <a:lnB w="12700" cap="flat" cmpd="sng" algn="ctr">
                      <a:solidFill>
                        <a:srgbClr val="000A14"/>
                      </a:solidFill>
                      <a:prstDash val="solid"/>
                      <a:round/>
                      <a:headEnd type="none" w="med" len="med"/>
                      <a:tailEnd type="none" w="med" len="med"/>
                    </a:lnB>
                  </a:tcPr>
                </a:tc>
                <a:tc>
                  <a:txBody>
                    <a:bodyPr/>
                    <a:lstStyle/>
                    <a:p>
                      <a:pPr algn="ctr">
                        <a:lnSpc>
                          <a:spcPts val="1600"/>
                        </a:lnSpc>
                        <a:spcAft>
                          <a:spcPts val="0"/>
                        </a:spcAft>
                      </a:pPr>
                      <a:r>
                        <a:rPr lang="nl-BE"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MC1</a:t>
                      </a:r>
                      <a:endParaRPr lang="nl-BE"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44450" marR="44450" marT="0" marB="0" anchor="ctr">
                    <a:lnL w="12700" cap="flat" cmpd="sng" algn="ctr">
                      <a:solidFill>
                        <a:srgbClr val="000A14"/>
                      </a:solidFill>
                      <a:prstDash val="solid"/>
                      <a:round/>
                      <a:headEnd type="none" w="med" len="med"/>
                      <a:tailEnd type="none" w="med" len="med"/>
                    </a:lnL>
                    <a:lnR w="12700" cap="flat" cmpd="sng" algn="ctr">
                      <a:solidFill>
                        <a:srgbClr val="000A14"/>
                      </a:solidFill>
                      <a:prstDash val="solid"/>
                      <a:round/>
                      <a:headEnd type="none" w="med" len="med"/>
                      <a:tailEnd type="none" w="med" len="med"/>
                    </a:lnR>
                    <a:lnT w="12700" cap="flat" cmpd="sng" algn="ctr">
                      <a:solidFill>
                        <a:srgbClr val="000A14"/>
                      </a:solidFill>
                      <a:prstDash val="solid"/>
                      <a:round/>
                      <a:headEnd type="none" w="med" len="med"/>
                      <a:tailEnd type="none" w="med" len="med"/>
                    </a:lnT>
                    <a:lnB w="12700" cap="flat" cmpd="sng" algn="ctr">
                      <a:solidFill>
                        <a:srgbClr val="000A14"/>
                      </a:solidFill>
                      <a:prstDash val="solid"/>
                      <a:round/>
                      <a:headEnd type="none" w="med" len="med"/>
                      <a:tailEnd type="none" w="med" len="med"/>
                    </a:lnB>
                  </a:tcPr>
                </a:tc>
              </a:tr>
            </a:tbl>
          </a:graphicData>
        </a:graphic>
      </p:graphicFrame>
      <p:pic>
        <p:nvPicPr>
          <p:cNvPr id="9" name="Picture 8" descr="Slag_4_Christinas"/>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1840" y="1469437"/>
            <a:ext cx="3600000" cy="4111200"/>
          </a:xfrm>
          <a:prstGeom prst="rect">
            <a:avLst/>
          </a:prstGeom>
          <a:noFill/>
          <a:ln>
            <a:noFill/>
          </a:ln>
        </p:spPr>
      </p:pic>
      <p:sp>
        <p:nvSpPr>
          <p:cNvPr id="11" name="TextBox 10"/>
          <p:cNvSpPr txBox="1"/>
          <p:nvPr/>
        </p:nvSpPr>
        <p:spPr>
          <a:xfrm>
            <a:off x="5014576" y="4300406"/>
            <a:ext cx="3817071" cy="338554"/>
          </a:xfrm>
          <a:prstGeom prst="rect">
            <a:avLst/>
          </a:prstGeom>
          <a:noFill/>
        </p:spPr>
        <p:txBody>
          <a:bodyPr wrap="none" rtlCol="0">
            <a:spAutoFit/>
          </a:bodyPr>
          <a:lstStyle/>
          <a:p>
            <a:pPr marL="285750" indent="-285750">
              <a:buFont typeface="Arial" panose="020B0604020202020204" pitchFamily="34" charset="0"/>
              <a:buChar char="•"/>
            </a:pPr>
            <a:r>
              <a:rPr lang="en-US" sz="1600" dirty="0" smtClean="0"/>
              <a:t>MC1 component: magnetite (Fe</a:t>
            </a:r>
            <a:r>
              <a:rPr lang="en-US" sz="1600" baseline="-25000" dirty="0" smtClean="0"/>
              <a:t>3</a:t>
            </a:r>
            <a:r>
              <a:rPr lang="en-US" sz="1600" dirty="0" smtClean="0"/>
              <a:t>O</a:t>
            </a:r>
            <a:r>
              <a:rPr lang="en-US" sz="1600" baseline="-25000" dirty="0" smtClean="0"/>
              <a:t>4</a:t>
            </a:r>
            <a:r>
              <a:rPr lang="en-US" sz="1600" dirty="0" smtClean="0"/>
              <a:t>)</a:t>
            </a:r>
            <a:endParaRPr lang="nl-BE" sz="1600" dirty="0"/>
          </a:p>
        </p:txBody>
      </p:sp>
      <p:sp>
        <p:nvSpPr>
          <p:cNvPr id="12" name="TextBox 11"/>
          <p:cNvSpPr txBox="1"/>
          <p:nvPr/>
        </p:nvSpPr>
        <p:spPr>
          <a:xfrm>
            <a:off x="8893667" y="6581001"/>
            <a:ext cx="269626" cy="276999"/>
          </a:xfrm>
          <a:prstGeom prst="rect">
            <a:avLst/>
          </a:prstGeom>
          <a:noFill/>
        </p:spPr>
        <p:txBody>
          <a:bodyPr wrap="none" rtlCol="0">
            <a:spAutoFit/>
          </a:bodyPr>
          <a:lstStyle/>
          <a:p>
            <a:r>
              <a:rPr lang="en-US" sz="1200" dirty="0" smtClean="0">
                <a:solidFill>
                  <a:schemeClr val="bg1"/>
                </a:solidFill>
              </a:rPr>
              <a:t>8</a:t>
            </a:r>
            <a:endParaRPr lang="nl-BE" sz="1200" dirty="0">
              <a:solidFill>
                <a:schemeClr val="bg1"/>
              </a:solidFill>
            </a:endParaRPr>
          </a:p>
        </p:txBody>
      </p:sp>
    </p:spTree>
    <p:extLst>
      <p:ext uri="{BB962C8B-B14F-4D97-AF65-F5344CB8AC3E}">
        <p14:creationId xmlns:p14="http://schemas.microsoft.com/office/powerpoint/2010/main" val="3331968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7" grpId="0"/>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7824" y="-171400"/>
            <a:ext cx="9187656" cy="900000"/>
          </a:xfrm>
        </p:spPr>
        <p:txBody>
          <a:bodyPr>
            <a:normAutofit/>
          </a:bodyPr>
          <a:lstStyle/>
          <a:p>
            <a:r>
              <a:rPr lang="en-US" sz="3600" dirty="0" smtClean="0"/>
              <a:t>Environment of Fe ions on slag structure</a:t>
            </a:r>
            <a:endParaRPr lang="nl-BE" sz="3600" dirty="0"/>
          </a:p>
        </p:txBody>
      </p:sp>
      <p:sp>
        <p:nvSpPr>
          <p:cNvPr id="6" name="TextBox 5"/>
          <p:cNvSpPr txBox="1"/>
          <p:nvPr/>
        </p:nvSpPr>
        <p:spPr>
          <a:xfrm>
            <a:off x="8893667" y="6581001"/>
            <a:ext cx="269626" cy="276999"/>
          </a:xfrm>
          <a:prstGeom prst="rect">
            <a:avLst/>
          </a:prstGeom>
          <a:noFill/>
        </p:spPr>
        <p:txBody>
          <a:bodyPr wrap="none" rtlCol="0">
            <a:spAutoFit/>
          </a:bodyPr>
          <a:lstStyle/>
          <a:p>
            <a:r>
              <a:rPr lang="en-US" sz="1200" dirty="0" smtClean="0">
                <a:solidFill>
                  <a:schemeClr val="bg1"/>
                </a:solidFill>
              </a:rPr>
              <a:t>9</a:t>
            </a:r>
            <a:endParaRPr lang="nl-BE" sz="1200" dirty="0">
              <a:solidFill>
                <a:schemeClr val="bg1"/>
              </a:solidFill>
            </a:endParaRPr>
          </a:p>
        </p:txBody>
      </p:sp>
      <p:sp>
        <p:nvSpPr>
          <p:cNvPr id="3" name="TextBox 2"/>
          <p:cNvSpPr txBox="1"/>
          <p:nvPr/>
        </p:nvSpPr>
        <p:spPr>
          <a:xfrm>
            <a:off x="5117497" y="1988840"/>
            <a:ext cx="4696476" cy="2308324"/>
          </a:xfrm>
          <a:prstGeom prst="rect">
            <a:avLst/>
          </a:prstGeom>
          <a:noFill/>
        </p:spPr>
        <p:txBody>
          <a:bodyPr wrap="square" rtlCol="0">
            <a:spAutoFit/>
          </a:bodyPr>
          <a:lstStyle/>
          <a:p>
            <a:pPr marL="285750" indent="-285750">
              <a:buFont typeface="Arial" panose="020B0604020202020204" pitchFamily="34" charset="0"/>
              <a:buChar char="•"/>
            </a:pPr>
            <a:r>
              <a:rPr lang="en-US" dirty="0" smtClean="0"/>
              <a:t>Similar </a:t>
            </a:r>
            <a:r>
              <a:rPr lang="en-US" dirty="0" err="1" smtClean="0"/>
              <a:t>Mössbauer</a:t>
            </a:r>
            <a:r>
              <a:rPr lang="en-US" dirty="0" smtClean="0"/>
              <a:t> parameter values of the glassy phase</a:t>
            </a:r>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r>
              <a:rPr lang="en-US" dirty="0" smtClean="0"/>
              <a:t>Differences due to the crystalline phases</a:t>
            </a:r>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Similar local environment of Fe ions</a:t>
            </a:r>
            <a:endParaRPr lang="nl-BE"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3034" y="1092878"/>
            <a:ext cx="4253649" cy="4861313"/>
          </a:xfrm>
          <a:prstGeom prst="rect">
            <a:avLst/>
          </a:prstGeom>
        </p:spPr>
      </p:pic>
    </p:spTree>
    <p:extLst>
      <p:ext uri="{BB962C8B-B14F-4D97-AF65-F5344CB8AC3E}">
        <p14:creationId xmlns:p14="http://schemas.microsoft.com/office/powerpoint/2010/main" val="249792624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776" y="-120070"/>
            <a:ext cx="9187657" cy="933366"/>
          </a:xfrm>
        </p:spPr>
        <p:txBody>
          <a:bodyPr>
            <a:normAutofit/>
          </a:bodyPr>
          <a:lstStyle/>
          <a:p>
            <a:r>
              <a:rPr lang="en-US" sz="3600" dirty="0" smtClean="0"/>
              <a:t>Alternative cement</a:t>
            </a:r>
            <a:endParaRPr lang="nl-BE" sz="3600" dirty="0"/>
          </a:p>
        </p:txBody>
      </p:sp>
      <p:pic>
        <p:nvPicPr>
          <p:cNvPr id="4" name="video for conf.avi">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127242" y="1570642"/>
            <a:ext cx="5067165" cy="3378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7"/>
          <p:cNvSpPr txBox="1">
            <a:spLocks noChangeArrowheads="1"/>
          </p:cNvSpPr>
          <p:nvPr/>
        </p:nvSpPr>
        <p:spPr bwMode="auto">
          <a:xfrm>
            <a:off x="1657784" y="1090040"/>
            <a:ext cx="196720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b="1">
                <a:solidFill>
                  <a:schemeClr val="bg2"/>
                </a:solidFill>
                <a:latin typeface="Arial" panose="020B0604020202020204" pitchFamily="34" charset="0"/>
              </a:defRPr>
            </a:lvl1pPr>
            <a:lvl2pPr marL="742950" indent="-285750">
              <a:spcBef>
                <a:spcPct val="20000"/>
              </a:spcBef>
              <a:buChar char="–"/>
              <a:defRPr sz="2800" b="1">
                <a:solidFill>
                  <a:schemeClr val="bg2"/>
                </a:solidFill>
                <a:latin typeface="Arial" panose="020B0604020202020204" pitchFamily="34" charset="0"/>
              </a:defRPr>
            </a:lvl2pPr>
            <a:lvl3pPr marL="1143000" indent="-228600">
              <a:spcBef>
                <a:spcPct val="20000"/>
              </a:spcBef>
              <a:buChar char="•"/>
              <a:defRPr sz="2400" b="1">
                <a:solidFill>
                  <a:schemeClr val="bg2"/>
                </a:solidFill>
                <a:latin typeface="Arial" panose="020B0604020202020204" pitchFamily="34" charset="0"/>
              </a:defRPr>
            </a:lvl3pPr>
            <a:lvl4pPr marL="1600200" indent="-228600">
              <a:spcBef>
                <a:spcPct val="20000"/>
              </a:spcBef>
              <a:buChar char="–"/>
              <a:defRPr sz="2000" b="1">
                <a:solidFill>
                  <a:schemeClr val="bg2"/>
                </a:solidFill>
                <a:latin typeface="Arial" panose="020B0604020202020204" pitchFamily="34" charset="0"/>
              </a:defRPr>
            </a:lvl4pPr>
            <a:lvl5pPr marL="2057400" indent="-228600">
              <a:spcBef>
                <a:spcPct val="20000"/>
              </a:spcBef>
              <a:buChar char="»"/>
              <a:defRPr sz="2000" b="1">
                <a:solidFill>
                  <a:schemeClr val="bg2"/>
                </a:solidFill>
                <a:latin typeface="Arial" panose="020B0604020202020204" pitchFamily="34" charset="0"/>
              </a:defRPr>
            </a:lvl5pPr>
            <a:lvl6pPr marL="2514600" indent="-228600" eaLnBrk="0" fontAlgn="base" hangingPunct="0">
              <a:spcBef>
                <a:spcPct val="20000"/>
              </a:spcBef>
              <a:spcAft>
                <a:spcPct val="0"/>
              </a:spcAft>
              <a:buChar char="»"/>
              <a:defRPr sz="2000" b="1">
                <a:solidFill>
                  <a:schemeClr val="bg2"/>
                </a:solidFill>
                <a:latin typeface="Arial" panose="020B0604020202020204" pitchFamily="34" charset="0"/>
              </a:defRPr>
            </a:lvl6pPr>
            <a:lvl7pPr marL="2971800" indent="-228600" eaLnBrk="0" fontAlgn="base" hangingPunct="0">
              <a:spcBef>
                <a:spcPct val="20000"/>
              </a:spcBef>
              <a:spcAft>
                <a:spcPct val="0"/>
              </a:spcAft>
              <a:buChar char="»"/>
              <a:defRPr sz="2000" b="1">
                <a:solidFill>
                  <a:schemeClr val="bg2"/>
                </a:solidFill>
                <a:latin typeface="Arial" panose="020B0604020202020204" pitchFamily="34" charset="0"/>
              </a:defRPr>
            </a:lvl7pPr>
            <a:lvl8pPr marL="3429000" indent="-228600" eaLnBrk="0" fontAlgn="base" hangingPunct="0">
              <a:spcBef>
                <a:spcPct val="20000"/>
              </a:spcBef>
              <a:spcAft>
                <a:spcPct val="0"/>
              </a:spcAft>
              <a:buChar char="»"/>
              <a:defRPr sz="2000" b="1">
                <a:solidFill>
                  <a:schemeClr val="bg2"/>
                </a:solidFill>
                <a:latin typeface="Arial" panose="020B0604020202020204" pitchFamily="34" charset="0"/>
              </a:defRPr>
            </a:lvl8pPr>
            <a:lvl9pPr marL="3886200" indent="-228600" eaLnBrk="0" fontAlgn="base" hangingPunct="0">
              <a:spcBef>
                <a:spcPct val="20000"/>
              </a:spcBef>
              <a:spcAft>
                <a:spcPct val="0"/>
              </a:spcAft>
              <a:buChar char="»"/>
              <a:defRPr sz="2000" b="1">
                <a:solidFill>
                  <a:schemeClr val="bg2"/>
                </a:solidFill>
                <a:latin typeface="Arial" panose="020B0604020202020204" pitchFamily="34" charset="0"/>
              </a:defRPr>
            </a:lvl9pPr>
          </a:lstStyle>
          <a:p>
            <a:pPr>
              <a:spcBef>
                <a:spcPct val="0"/>
              </a:spcBef>
              <a:buFontTx/>
              <a:buNone/>
            </a:pPr>
            <a:r>
              <a:rPr lang="en-US" altLang="nl-BE" sz="2000" b="0" dirty="0">
                <a:solidFill>
                  <a:schemeClr val="tx1">
                    <a:lumMod val="50000"/>
                  </a:schemeClr>
                </a:solidFill>
              </a:rPr>
              <a:t>Global warming</a:t>
            </a:r>
            <a:endParaRPr lang="nl-BE" altLang="nl-BE" sz="2000" b="0" dirty="0">
              <a:solidFill>
                <a:schemeClr val="tx1">
                  <a:lumMod val="50000"/>
                </a:schemeClr>
              </a:solidFill>
            </a:endParaRPr>
          </a:p>
        </p:txBody>
      </p:sp>
      <p:grpSp>
        <p:nvGrpSpPr>
          <p:cNvPr id="16" name="Group 15"/>
          <p:cNvGrpSpPr/>
          <p:nvPr/>
        </p:nvGrpSpPr>
        <p:grpSpPr>
          <a:xfrm>
            <a:off x="5411269" y="1415276"/>
            <a:ext cx="4439036" cy="3525892"/>
            <a:chOff x="6408640" y="1231810"/>
            <a:chExt cx="5370760" cy="4146536"/>
          </a:xfrm>
        </p:grpSpPr>
        <p:grpSp>
          <p:nvGrpSpPr>
            <p:cNvPr id="17" name="Group 16"/>
            <p:cNvGrpSpPr/>
            <p:nvPr/>
          </p:nvGrpSpPr>
          <p:grpSpPr>
            <a:xfrm>
              <a:off x="6569676" y="1231810"/>
              <a:ext cx="4799504" cy="3493661"/>
              <a:chOff x="6519672" y="1274668"/>
              <a:chExt cx="4799504" cy="3620269"/>
            </a:xfrm>
          </p:grpSpPr>
          <p:pic>
            <p:nvPicPr>
              <p:cNvPr id="19" name="Picture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19672" y="1850432"/>
                <a:ext cx="4799504" cy="3044505"/>
              </a:xfrm>
              <a:prstGeom prst="rect">
                <a:avLst/>
              </a:prstGeom>
            </p:spPr>
          </p:pic>
          <p:sp>
            <p:nvSpPr>
              <p:cNvPr id="20" name="TextBox 14"/>
              <p:cNvSpPr txBox="1">
                <a:spLocks noChangeArrowheads="1"/>
              </p:cNvSpPr>
              <p:nvPr/>
            </p:nvSpPr>
            <p:spPr bwMode="auto">
              <a:xfrm>
                <a:off x="7652258" y="1274668"/>
                <a:ext cx="2581813" cy="450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b="1">
                    <a:solidFill>
                      <a:schemeClr val="bg2"/>
                    </a:solidFill>
                    <a:latin typeface="Arial" panose="020B0604020202020204" pitchFamily="34" charset="0"/>
                  </a:defRPr>
                </a:lvl1pPr>
                <a:lvl2pPr marL="742950" indent="-285750">
                  <a:spcBef>
                    <a:spcPct val="20000"/>
                  </a:spcBef>
                  <a:buChar char="–"/>
                  <a:defRPr sz="2800" b="1">
                    <a:solidFill>
                      <a:schemeClr val="bg2"/>
                    </a:solidFill>
                    <a:latin typeface="Arial" panose="020B0604020202020204" pitchFamily="34" charset="0"/>
                  </a:defRPr>
                </a:lvl2pPr>
                <a:lvl3pPr marL="1143000" indent="-228600">
                  <a:spcBef>
                    <a:spcPct val="20000"/>
                  </a:spcBef>
                  <a:buChar char="•"/>
                  <a:defRPr sz="2400" b="1">
                    <a:solidFill>
                      <a:schemeClr val="bg2"/>
                    </a:solidFill>
                    <a:latin typeface="Arial" panose="020B0604020202020204" pitchFamily="34" charset="0"/>
                  </a:defRPr>
                </a:lvl3pPr>
                <a:lvl4pPr marL="1600200" indent="-228600">
                  <a:spcBef>
                    <a:spcPct val="20000"/>
                  </a:spcBef>
                  <a:buChar char="–"/>
                  <a:defRPr sz="2000" b="1">
                    <a:solidFill>
                      <a:schemeClr val="bg2"/>
                    </a:solidFill>
                    <a:latin typeface="Arial" panose="020B0604020202020204" pitchFamily="34" charset="0"/>
                  </a:defRPr>
                </a:lvl4pPr>
                <a:lvl5pPr marL="2057400" indent="-228600">
                  <a:spcBef>
                    <a:spcPct val="20000"/>
                  </a:spcBef>
                  <a:buChar char="»"/>
                  <a:defRPr sz="2000" b="1">
                    <a:solidFill>
                      <a:schemeClr val="bg2"/>
                    </a:solidFill>
                    <a:latin typeface="Arial" panose="020B0604020202020204" pitchFamily="34" charset="0"/>
                  </a:defRPr>
                </a:lvl5pPr>
                <a:lvl6pPr marL="2514600" indent="-228600" eaLnBrk="0" fontAlgn="base" hangingPunct="0">
                  <a:spcBef>
                    <a:spcPct val="20000"/>
                  </a:spcBef>
                  <a:spcAft>
                    <a:spcPct val="0"/>
                  </a:spcAft>
                  <a:buChar char="»"/>
                  <a:defRPr sz="2000" b="1">
                    <a:solidFill>
                      <a:schemeClr val="bg2"/>
                    </a:solidFill>
                    <a:latin typeface="Arial" panose="020B0604020202020204" pitchFamily="34" charset="0"/>
                  </a:defRPr>
                </a:lvl6pPr>
                <a:lvl7pPr marL="2971800" indent="-228600" eaLnBrk="0" fontAlgn="base" hangingPunct="0">
                  <a:spcBef>
                    <a:spcPct val="20000"/>
                  </a:spcBef>
                  <a:spcAft>
                    <a:spcPct val="0"/>
                  </a:spcAft>
                  <a:buChar char="»"/>
                  <a:defRPr sz="2000" b="1">
                    <a:solidFill>
                      <a:schemeClr val="bg2"/>
                    </a:solidFill>
                    <a:latin typeface="Arial" panose="020B0604020202020204" pitchFamily="34" charset="0"/>
                  </a:defRPr>
                </a:lvl7pPr>
                <a:lvl8pPr marL="3429000" indent="-228600" eaLnBrk="0" fontAlgn="base" hangingPunct="0">
                  <a:spcBef>
                    <a:spcPct val="20000"/>
                  </a:spcBef>
                  <a:spcAft>
                    <a:spcPct val="0"/>
                  </a:spcAft>
                  <a:buChar char="»"/>
                  <a:defRPr sz="2000" b="1">
                    <a:solidFill>
                      <a:schemeClr val="bg2"/>
                    </a:solidFill>
                    <a:latin typeface="Arial" panose="020B0604020202020204" pitchFamily="34" charset="0"/>
                  </a:defRPr>
                </a:lvl8pPr>
                <a:lvl9pPr marL="3886200" indent="-228600" eaLnBrk="0" fontAlgn="base" hangingPunct="0">
                  <a:spcBef>
                    <a:spcPct val="20000"/>
                  </a:spcBef>
                  <a:spcAft>
                    <a:spcPct val="0"/>
                  </a:spcAft>
                  <a:buChar char="»"/>
                  <a:defRPr sz="2000" b="1">
                    <a:solidFill>
                      <a:schemeClr val="bg2"/>
                    </a:solidFill>
                    <a:latin typeface="Arial" panose="020B0604020202020204" pitchFamily="34" charset="0"/>
                  </a:defRPr>
                </a:lvl9pPr>
              </a:lstStyle>
              <a:p>
                <a:pPr>
                  <a:spcBef>
                    <a:spcPct val="0"/>
                  </a:spcBef>
                  <a:buFontTx/>
                  <a:buNone/>
                </a:pPr>
                <a:r>
                  <a:rPr lang="en-US" altLang="nl-BE" sz="1800" b="0" baseline="0" dirty="0">
                    <a:solidFill>
                      <a:schemeClr val="tx1">
                        <a:lumMod val="50000"/>
                      </a:schemeClr>
                    </a:solidFill>
                  </a:rPr>
                  <a:t>Cement production</a:t>
                </a:r>
                <a:endParaRPr lang="nl-BE" altLang="nl-BE" sz="1800" b="0" baseline="0" dirty="0">
                  <a:solidFill>
                    <a:schemeClr val="tx1">
                      <a:lumMod val="50000"/>
                    </a:schemeClr>
                  </a:solidFill>
                </a:endParaRPr>
              </a:p>
            </p:txBody>
          </p:sp>
        </p:grpSp>
        <p:sp>
          <p:nvSpPr>
            <p:cNvPr id="18" name="TextBox 17"/>
            <p:cNvSpPr txBox="1"/>
            <p:nvPr/>
          </p:nvSpPr>
          <p:spPr>
            <a:xfrm>
              <a:off x="6408640" y="4980198"/>
              <a:ext cx="5370760" cy="398148"/>
            </a:xfrm>
            <a:prstGeom prst="rect">
              <a:avLst/>
            </a:prstGeom>
            <a:noFill/>
          </p:spPr>
          <p:txBody>
            <a:bodyPr wrap="none" rtlCol="0">
              <a:spAutoFit/>
            </a:bodyPr>
            <a:lstStyle/>
            <a:p>
              <a:pPr>
                <a:buNone/>
              </a:pPr>
              <a:r>
                <a:rPr lang="en-US" sz="1600" baseline="0" dirty="0" smtClean="0">
                  <a:solidFill>
                    <a:schemeClr val="tx1">
                      <a:lumMod val="50000"/>
                    </a:schemeClr>
                  </a:solidFill>
                </a:rPr>
                <a:t>8% of the worldwide amount of CO</a:t>
              </a:r>
              <a:r>
                <a:rPr lang="en-US" sz="1600" baseline="-25000" dirty="0" smtClean="0">
                  <a:solidFill>
                    <a:schemeClr val="tx1">
                      <a:lumMod val="50000"/>
                    </a:schemeClr>
                  </a:solidFill>
                </a:rPr>
                <a:t>2</a:t>
              </a:r>
              <a:r>
                <a:rPr lang="en-US" sz="1600" dirty="0" smtClean="0">
                  <a:solidFill>
                    <a:schemeClr val="tx1">
                      <a:lumMod val="50000"/>
                    </a:schemeClr>
                  </a:solidFill>
                </a:rPr>
                <a:t> </a:t>
              </a:r>
              <a:r>
                <a:rPr lang="en-US" sz="1600" baseline="0" dirty="0" smtClean="0">
                  <a:solidFill>
                    <a:schemeClr val="tx1">
                      <a:lumMod val="50000"/>
                    </a:schemeClr>
                  </a:solidFill>
                </a:rPr>
                <a:t>emissions</a:t>
              </a:r>
              <a:endParaRPr lang="nl-BE" sz="1600" baseline="0" dirty="0" err="1" smtClean="0">
                <a:solidFill>
                  <a:schemeClr val="tx1">
                    <a:lumMod val="50000"/>
                  </a:schemeClr>
                </a:solidFill>
              </a:endParaRPr>
            </a:p>
          </p:txBody>
        </p:sp>
      </p:grpSp>
      <p:pic>
        <p:nvPicPr>
          <p:cNvPr id="21" name="Picture 20"/>
          <p:cNvPicPr>
            <a:picLocks noChangeAspect="1"/>
          </p:cNvPicPr>
          <p:nvPr/>
        </p:nvPicPr>
        <p:blipFill>
          <a:blip r:embed="rId7"/>
          <a:stretch>
            <a:fillRect/>
          </a:stretch>
        </p:blipFill>
        <p:spPr bwMode="auto">
          <a:xfrm>
            <a:off x="6107758" y="3985459"/>
            <a:ext cx="2887705" cy="1911417"/>
          </a:xfrm>
          <a:prstGeom prst="rect">
            <a:avLst/>
          </a:prstGeom>
          <a:ln>
            <a:noFill/>
          </a:ln>
          <a:effectLst>
            <a:outerShdw blurRad="292100" dist="139700" dir="2700000" algn="tl" rotWithShape="0">
              <a:srgbClr val="333333">
                <a:alpha val="65000"/>
              </a:srgbClr>
            </a:outerShdw>
          </a:effectLst>
        </p:spPr>
      </p:pic>
      <p:pic>
        <p:nvPicPr>
          <p:cNvPr id="22" name="Picture 21"/>
          <p:cNvPicPr>
            <a:picLocks noChangeAspect="1"/>
          </p:cNvPicPr>
          <p:nvPr/>
        </p:nvPicPr>
        <p:blipFill rotWithShape="1">
          <a:blip r:embed="rId8"/>
          <a:srcRect l="5922" t="1262" r="27768" b="13010"/>
          <a:stretch/>
        </p:blipFill>
        <p:spPr bwMode="auto">
          <a:xfrm>
            <a:off x="6086634" y="683122"/>
            <a:ext cx="2807033" cy="1918003"/>
          </a:xfrm>
          <a:prstGeom prst="rect">
            <a:avLst/>
          </a:prstGeom>
          <a:ln>
            <a:noFill/>
          </a:ln>
          <a:effectLst>
            <a:outerShdw blurRad="292100" dist="139700" dir="2700000" algn="tl" rotWithShape="0">
              <a:srgbClr val="333333">
                <a:alpha val="65000"/>
              </a:srgbClr>
            </a:outerShdw>
          </a:effectLst>
        </p:spPr>
      </p:pic>
      <p:grpSp>
        <p:nvGrpSpPr>
          <p:cNvPr id="23" name="Group 27"/>
          <p:cNvGrpSpPr>
            <a:grpSpLocks/>
          </p:cNvGrpSpPr>
          <p:nvPr/>
        </p:nvGrpSpPr>
        <p:grpSpPr bwMode="auto">
          <a:xfrm rot="5400000">
            <a:off x="6479010" y="2570420"/>
            <a:ext cx="874213" cy="1475134"/>
            <a:chOff x="6160970" y="3234707"/>
            <a:chExt cx="841882" cy="1420847"/>
          </a:xfrm>
        </p:grpSpPr>
        <p:sp>
          <p:nvSpPr>
            <p:cNvPr id="24" name="Striped Right Arrow 23"/>
            <p:cNvSpPr/>
            <p:nvPr/>
          </p:nvSpPr>
          <p:spPr bwMode="auto">
            <a:xfrm>
              <a:off x="6160970" y="3234707"/>
              <a:ext cx="841882" cy="304467"/>
            </a:xfrm>
            <a:prstGeom prst="stripedRightArrow">
              <a:avLst/>
            </a:prstGeom>
            <a:solidFill>
              <a:srgbClr val="0070C0"/>
            </a:solidFill>
            <a:ln w="9525" cap="flat" cmpd="sng" algn="ctr">
              <a:solidFill>
                <a:schemeClr val="tx1"/>
              </a:solidFill>
              <a:prstDash val="solid"/>
              <a:round/>
              <a:headEnd type="none" w="med" len="med"/>
              <a:tailEnd type="none" w="med" len="med"/>
            </a:ln>
            <a:effectLst/>
          </p:spPr>
          <p:txBody>
            <a:bodyPr/>
            <a:lstStyle/>
            <a:p>
              <a:pPr marL="355622" indent="-355622">
                <a:spcBef>
                  <a:spcPct val="20000"/>
                </a:spcBef>
                <a:buFontTx/>
                <a:buChar char="•"/>
                <a:defRPr/>
              </a:pPr>
              <a:endParaRPr lang="nl-BE" sz="1867">
                <a:solidFill>
                  <a:srgbClr val="000A14"/>
                </a:solidFill>
                <a:latin typeface="Arial" charset="0"/>
              </a:endParaRPr>
            </a:p>
          </p:txBody>
        </p:sp>
        <p:sp>
          <p:nvSpPr>
            <p:cNvPr id="25" name="TextBox 26"/>
            <p:cNvSpPr txBox="1">
              <a:spLocks noChangeArrowheads="1"/>
            </p:cNvSpPr>
            <p:nvPr/>
          </p:nvSpPr>
          <p:spPr bwMode="auto">
            <a:xfrm rot="16200000">
              <a:off x="5946146" y="3915543"/>
              <a:ext cx="1124348" cy="355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b="1">
                  <a:solidFill>
                    <a:schemeClr val="bg2"/>
                  </a:solidFill>
                  <a:latin typeface="Arial" panose="020B0604020202020204" pitchFamily="34" charset="0"/>
                </a:defRPr>
              </a:lvl1pPr>
              <a:lvl2pPr marL="742950" indent="-285750">
                <a:spcBef>
                  <a:spcPct val="20000"/>
                </a:spcBef>
                <a:buChar char="–"/>
                <a:defRPr sz="2800" b="1">
                  <a:solidFill>
                    <a:schemeClr val="bg2"/>
                  </a:solidFill>
                  <a:latin typeface="Arial" panose="020B0604020202020204" pitchFamily="34" charset="0"/>
                </a:defRPr>
              </a:lvl2pPr>
              <a:lvl3pPr marL="1143000" indent="-228600">
                <a:spcBef>
                  <a:spcPct val="20000"/>
                </a:spcBef>
                <a:buChar char="•"/>
                <a:defRPr sz="2400" b="1">
                  <a:solidFill>
                    <a:schemeClr val="bg2"/>
                  </a:solidFill>
                  <a:latin typeface="Arial" panose="020B0604020202020204" pitchFamily="34" charset="0"/>
                </a:defRPr>
              </a:lvl3pPr>
              <a:lvl4pPr marL="1600200" indent="-228600">
                <a:spcBef>
                  <a:spcPct val="20000"/>
                </a:spcBef>
                <a:buChar char="–"/>
                <a:defRPr sz="2000" b="1">
                  <a:solidFill>
                    <a:schemeClr val="bg2"/>
                  </a:solidFill>
                  <a:latin typeface="Arial" panose="020B0604020202020204" pitchFamily="34" charset="0"/>
                </a:defRPr>
              </a:lvl4pPr>
              <a:lvl5pPr marL="2057400" indent="-228600">
                <a:spcBef>
                  <a:spcPct val="20000"/>
                </a:spcBef>
                <a:buChar char="»"/>
                <a:defRPr sz="2000" b="1">
                  <a:solidFill>
                    <a:schemeClr val="bg2"/>
                  </a:solidFill>
                  <a:latin typeface="Arial" panose="020B0604020202020204" pitchFamily="34" charset="0"/>
                </a:defRPr>
              </a:lvl5pPr>
              <a:lvl6pPr marL="2514600" indent="-228600" eaLnBrk="0" fontAlgn="base" hangingPunct="0">
                <a:spcBef>
                  <a:spcPct val="20000"/>
                </a:spcBef>
                <a:spcAft>
                  <a:spcPct val="0"/>
                </a:spcAft>
                <a:buChar char="»"/>
                <a:defRPr sz="2000" b="1">
                  <a:solidFill>
                    <a:schemeClr val="bg2"/>
                  </a:solidFill>
                  <a:latin typeface="Arial" panose="020B0604020202020204" pitchFamily="34" charset="0"/>
                </a:defRPr>
              </a:lvl6pPr>
              <a:lvl7pPr marL="2971800" indent="-228600" eaLnBrk="0" fontAlgn="base" hangingPunct="0">
                <a:spcBef>
                  <a:spcPct val="20000"/>
                </a:spcBef>
                <a:spcAft>
                  <a:spcPct val="0"/>
                </a:spcAft>
                <a:buChar char="»"/>
                <a:defRPr sz="2000" b="1">
                  <a:solidFill>
                    <a:schemeClr val="bg2"/>
                  </a:solidFill>
                  <a:latin typeface="Arial" panose="020B0604020202020204" pitchFamily="34" charset="0"/>
                </a:defRPr>
              </a:lvl7pPr>
              <a:lvl8pPr marL="3429000" indent="-228600" eaLnBrk="0" fontAlgn="base" hangingPunct="0">
                <a:spcBef>
                  <a:spcPct val="20000"/>
                </a:spcBef>
                <a:spcAft>
                  <a:spcPct val="0"/>
                </a:spcAft>
                <a:buChar char="»"/>
                <a:defRPr sz="2000" b="1">
                  <a:solidFill>
                    <a:schemeClr val="bg2"/>
                  </a:solidFill>
                  <a:latin typeface="Arial" panose="020B0604020202020204" pitchFamily="34" charset="0"/>
                </a:defRPr>
              </a:lvl8pPr>
              <a:lvl9pPr marL="3886200" indent="-228600" eaLnBrk="0" fontAlgn="base" hangingPunct="0">
                <a:spcBef>
                  <a:spcPct val="20000"/>
                </a:spcBef>
                <a:spcAft>
                  <a:spcPct val="0"/>
                </a:spcAft>
                <a:buChar char="»"/>
                <a:defRPr sz="2000" b="1">
                  <a:solidFill>
                    <a:schemeClr val="bg2"/>
                  </a:solidFill>
                  <a:latin typeface="Arial" panose="020B0604020202020204" pitchFamily="34" charset="0"/>
                </a:defRPr>
              </a:lvl9pPr>
            </a:lstStyle>
            <a:p>
              <a:pPr>
                <a:spcBef>
                  <a:spcPct val="0"/>
                </a:spcBef>
                <a:buFontTx/>
                <a:buNone/>
              </a:pPr>
              <a:r>
                <a:rPr lang="en-US" altLang="nl-BE" sz="1800" b="0" dirty="0">
                  <a:solidFill>
                    <a:schemeClr val="tx1">
                      <a:lumMod val="50000"/>
                    </a:schemeClr>
                  </a:solidFill>
                </a:rPr>
                <a:t>Less CO</a:t>
              </a:r>
              <a:r>
                <a:rPr lang="en-US" altLang="nl-BE" sz="1800" b="0" baseline="-25000" dirty="0">
                  <a:solidFill>
                    <a:schemeClr val="tx1">
                      <a:lumMod val="50000"/>
                    </a:schemeClr>
                  </a:solidFill>
                </a:rPr>
                <a:t>2</a:t>
              </a:r>
              <a:endParaRPr lang="nl-BE" altLang="nl-BE" sz="1800" b="0" baseline="-25000" dirty="0">
                <a:solidFill>
                  <a:schemeClr val="tx1">
                    <a:lumMod val="50000"/>
                  </a:schemeClr>
                </a:solidFill>
              </a:endParaRPr>
            </a:p>
          </p:txBody>
        </p:sp>
      </p:grpSp>
      <p:grpSp>
        <p:nvGrpSpPr>
          <p:cNvPr id="32" name="Group 31"/>
          <p:cNvGrpSpPr/>
          <p:nvPr/>
        </p:nvGrpSpPr>
        <p:grpSpPr>
          <a:xfrm>
            <a:off x="5364227" y="1490150"/>
            <a:ext cx="4526425" cy="3150842"/>
            <a:chOff x="6468121" y="1372496"/>
            <a:chExt cx="5038079" cy="3558279"/>
          </a:xfrm>
        </p:grpSpPr>
        <p:grpSp>
          <p:nvGrpSpPr>
            <p:cNvPr id="33" name="Group 32"/>
            <p:cNvGrpSpPr/>
            <p:nvPr/>
          </p:nvGrpSpPr>
          <p:grpSpPr>
            <a:xfrm>
              <a:off x="6468121" y="1882775"/>
              <a:ext cx="5038079" cy="3048000"/>
              <a:chOff x="6468121" y="1882775"/>
              <a:chExt cx="5038079" cy="3048000"/>
            </a:xfrm>
          </p:grpSpPr>
          <p:grpSp>
            <p:nvGrpSpPr>
              <p:cNvPr id="35" name="Group 34"/>
              <p:cNvGrpSpPr>
                <a:grpSpLocks/>
              </p:cNvGrpSpPr>
              <p:nvPr/>
            </p:nvGrpSpPr>
            <p:grpSpPr bwMode="auto">
              <a:xfrm>
                <a:off x="6553200" y="1882775"/>
                <a:ext cx="4953000" cy="3048000"/>
                <a:chOff x="6733710" y="1953013"/>
                <a:chExt cx="6477257" cy="3889649"/>
              </a:xfrm>
            </p:grpSpPr>
            <p:pic>
              <p:nvPicPr>
                <p:cNvPr id="37" name="Picture 3"/>
                <p:cNvPicPr>
                  <a:picLocks noChangeAspect="1"/>
                </p:cNvPicPr>
                <p:nvPr/>
              </p:nvPicPr>
              <p:blipFill>
                <a:blip r:embed="rId9">
                  <a:extLst>
                    <a:ext uri="{28A0092B-C50C-407E-A947-70E740481C1C}">
                      <a14:useLocalDpi xmlns:a14="http://schemas.microsoft.com/office/drawing/2010/main" val="0"/>
                    </a:ext>
                  </a:extLst>
                </a:blip>
                <a:srcRect b="12186"/>
                <a:stretch>
                  <a:fillRect/>
                </a:stretch>
              </p:blipFill>
              <p:spPr bwMode="auto">
                <a:xfrm>
                  <a:off x="6733710" y="1953013"/>
                  <a:ext cx="6477257" cy="368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TextBox 37"/>
                <p:cNvSpPr txBox="1"/>
                <p:nvPr/>
              </p:nvSpPr>
              <p:spPr>
                <a:xfrm>
                  <a:off x="6733710" y="5516499"/>
                  <a:ext cx="2179846" cy="326163"/>
                </a:xfrm>
                <a:prstGeom prst="rect">
                  <a:avLst/>
                </a:prstGeom>
                <a:noFill/>
              </p:spPr>
              <p:txBody>
                <a:bodyPr wrap="none">
                  <a:sp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000" b="0" i="0" u="none" strike="noStrike" kern="0" cap="none" spc="0" normalizeH="0" baseline="0" noProof="0" dirty="0">
                      <a:ln>
                        <a:noFill/>
                      </a:ln>
                      <a:solidFill>
                        <a:srgbClr val="000000">
                          <a:lumMod val="65000"/>
                          <a:lumOff val="35000"/>
                        </a:srgbClr>
                      </a:solidFill>
                      <a:effectLst/>
                      <a:uLnTx/>
                      <a:uFillTx/>
                    </a:rPr>
                    <a:t>Source: climate.nasa.gov</a:t>
                  </a:r>
                  <a:endParaRPr kumimoji="0" lang="nl-BE" sz="1000" b="0" i="0" u="none" strike="noStrike" kern="0" cap="none" spc="0" normalizeH="0" baseline="0" noProof="0" dirty="0" err="1">
                    <a:ln>
                      <a:noFill/>
                    </a:ln>
                    <a:solidFill>
                      <a:srgbClr val="000000">
                        <a:lumMod val="65000"/>
                        <a:lumOff val="35000"/>
                      </a:srgbClr>
                    </a:solidFill>
                    <a:effectLst/>
                    <a:uLnTx/>
                    <a:uFillTx/>
                  </a:endParaRPr>
                </a:p>
              </p:txBody>
            </p:sp>
          </p:grpSp>
          <p:sp>
            <p:nvSpPr>
              <p:cNvPr id="36" name="TextBox 35"/>
              <p:cNvSpPr txBox="1"/>
              <p:nvPr/>
            </p:nvSpPr>
            <p:spPr>
              <a:xfrm rot="16200000">
                <a:off x="6370018" y="3602928"/>
                <a:ext cx="473206" cy="276999"/>
              </a:xfrm>
              <a:prstGeom prst="rect">
                <a:avLst/>
              </a:prstGeom>
              <a:solidFill>
                <a:srgbClr val="FFFFFF"/>
              </a:solidFill>
            </p:spPr>
            <p:txBody>
              <a:bodyPr wrap="none" rtlCol="0">
                <a:spAutoFit/>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sz="1200" b="0" i="0" u="none" strike="noStrike" kern="0" cap="none" spc="0" normalizeH="0" baseline="0" noProof="0" dirty="0" smtClean="0">
                    <a:ln>
                      <a:noFill/>
                    </a:ln>
                    <a:solidFill>
                      <a:srgbClr val="000000">
                        <a:lumMod val="50000"/>
                        <a:lumOff val="50000"/>
                      </a:srgbClr>
                    </a:solidFill>
                    <a:effectLst/>
                    <a:uLnTx/>
                    <a:uFillTx/>
                  </a:rPr>
                  <a:t>CO</a:t>
                </a:r>
                <a:r>
                  <a:rPr kumimoji="0" lang="en-US" sz="1200" b="0" i="0" u="none" strike="noStrike" kern="0" cap="none" spc="0" normalizeH="0" baseline="-25000" noProof="0" dirty="0" smtClean="0">
                    <a:ln>
                      <a:noFill/>
                    </a:ln>
                    <a:solidFill>
                      <a:srgbClr val="000000">
                        <a:lumMod val="50000"/>
                        <a:lumOff val="50000"/>
                      </a:srgbClr>
                    </a:solidFill>
                    <a:effectLst/>
                    <a:uLnTx/>
                    <a:uFillTx/>
                  </a:rPr>
                  <a:t>2</a:t>
                </a:r>
                <a:endParaRPr kumimoji="0" lang="nl-BE" sz="1600" b="0" i="0" u="none" strike="noStrike" kern="0" cap="none" spc="0" normalizeH="0" baseline="-25000" noProof="0" dirty="0" err="1" smtClean="0">
                  <a:ln>
                    <a:noFill/>
                  </a:ln>
                  <a:solidFill>
                    <a:srgbClr val="000000">
                      <a:lumMod val="50000"/>
                      <a:lumOff val="50000"/>
                    </a:srgbClr>
                  </a:solidFill>
                  <a:effectLst/>
                  <a:uLnTx/>
                  <a:uFillTx/>
                </a:endParaRPr>
              </a:p>
            </p:txBody>
          </p:sp>
        </p:grpSp>
        <p:sp>
          <p:nvSpPr>
            <p:cNvPr id="34" name="TextBox 33"/>
            <p:cNvSpPr txBox="1">
              <a:spLocks noChangeArrowheads="1"/>
            </p:cNvSpPr>
            <p:nvPr/>
          </p:nvSpPr>
          <p:spPr bwMode="auto">
            <a:xfrm>
              <a:off x="8121127" y="1372496"/>
              <a:ext cx="1898748" cy="417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b="1">
                  <a:solidFill>
                    <a:schemeClr val="bg2"/>
                  </a:solidFill>
                  <a:latin typeface="Arial" panose="020B0604020202020204" pitchFamily="34" charset="0"/>
                </a:defRPr>
              </a:lvl1pPr>
              <a:lvl2pPr marL="742950" indent="-285750">
                <a:spcBef>
                  <a:spcPct val="20000"/>
                </a:spcBef>
                <a:buChar char="–"/>
                <a:defRPr sz="2800" b="1">
                  <a:solidFill>
                    <a:schemeClr val="bg2"/>
                  </a:solidFill>
                  <a:latin typeface="Arial" panose="020B0604020202020204" pitchFamily="34" charset="0"/>
                </a:defRPr>
              </a:lvl2pPr>
              <a:lvl3pPr marL="1143000" indent="-228600">
                <a:spcBef>
                  <a:spcPct val="20000"/>
                </a:spcBef>
                <a:buChar char="•"/>
                <a:defRPr sz="2400" b="1">
                  <a:solidFill>
                    <a:schemeClr val="bg2"/>
                  </a:solidFill>
                  <a:latin typeface="Arial" panose="020B0604020202020204" pitchFamily="34" charset="0"/>
                </a:defRPr>
              </a:lvl3pPr>
              <a:lvl4pPr marL="1600200" indent="-228600">
                <a:spcBef>
                  <a:spcPct val="20000"/>
                </a:spcBef>
                <a:buChar char="–"/>
                <a:defRPr sz="2000" b="1">
                  <a:solidFill>
                    <a:schemeClr val="bg2"/>
                  </a:solidFill>
                  <a:latin typeface="Arial" panose="020B0604020202020204" pitchFamily="34" charset="0"/>
                </a:defRPr>
              </a:lvl4pPr>
              <a:lvl5pPr marL="2057400" indent="-228600">
                <a:spcBef>
                  <a:spcPct val="20000"/>
                </a:spcBef>
                <a:buChar char="»"/>
                <a:defRPr sz="2000" b="1">
                  <a:solidFill>
                    <a:schemeClr val="bg2"/>
                  </a:solidFill>
                  <a:latin typeface="Arial" panose="020B0604020202020204" pitchFamily="34" charset="0"/>
                </a:defRPr>
              </a:lvl5pPr>
              <a:lvl6pPr marL="2514600" indent="-228600" eaLnBrk="0" fontAlgn="base" hangingPunct="0">
                <a:spcBef>
                  <a:spcPct val="20000"/>
                </a:spcBef>
                <a:spcAft>
                  <a:spcPct val="0"/>
                </a:spcAft>
                <a:buChar char="»"/>
                <a:defRPr sz="2000" b="1">
                  <a:solidFill>
                    <a:schemeClr val="bg2"/>
                  </a:solidFill>
                  <a:latin typeface="Arial" panose="020B0604020202020204" pitchFamily="34" charset="0"/>
                </a:defRPr>
              </a:lvl6pPr>
              <a:lvl7pPr marL="2971800" indent="-228600" eaLnBrk="0" fontAlgn="base" hangingPunct="0">
                <a:spcBef>
                  <a:spcPct val="20000"/>
                </a:spcBef>
                <a:spcAft>
                  <a:spcPct val="0"/>
                </a:spcAft>
                <a:buChar char="»"/>
                <a:defRPr sz="2000" b="1">
                  <a:solidFill>
                    <a:schemeClr val="bg2"/>
                  </a:solidFill>
                  <a:latin typeface="Arial" panose="020B0604020202020204" pitchFamily="34" charset="0"/>
                </a:defRPr>
              </a:lvl7pPr>
              <a:lvl8pPr marL="3429000" indent="-228600" eaLnBrk="0" fontAlgn="base" hangingPunct="0">
                <a:spcBef>
                  <a:spcPct val="20000"/>
                </a:spcBef>
                <a:spcAft>
                  <a:spcPct val="0"/>
                </a:spcAft>
                <a:buChar char="»"/>
                <a:defRPr sz="2000" b="1">
                  <a:solidFill>
                    <a:schemeClr val="bg2"/>
                  </a:solidFill>
                  <a:latin typeface="Arial" panose="020B0604020202020204" pitchFamily="34" charset="0"/>
                </a:defRPr>
              </a:lvl8pPr>
              <a:lvl9pPr marL="3886200" indent="-228600" eaLnBrk="0" fontAlgn="base" hangingPunct="0">
                <a:spcBef>
                  <a:spcPct val="20000"/>
                </a:spcBef>
                <a:spcAft>
                  <a:spcPct val="0"/>
                </a:spcAft>
                <a:buChar char="»"/>
                <a:defRPr sz="2000" b="1">
                  <a:solidFill>
                    <a:schemeClr val="bg2"/>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nl-BE" sz="1800" b="0" i="0" u="none" strike="noStrike" kern="0" cap="none" spc="0" normalizeH="0" baseline="0" noProof="0" dirty="0">
                  <a:ln>
                    <a:noFill/>
                  </a:ln>
                  <a:solidFill>
                    <a:schemeClr val="tx1">
                      <a:lumMod val="50000"/>
                    </a:schemeClr>
                  </a:solidFill>
                  <a:effectLst/>
                  <a:uLnTx/>
                  <a:uFillTx/>
                  <a:latin typeface="Arial" panose="020B0604020202020204" pitchFamily="34" charset="0"/>
                </a:rPr>
                <a:t>CO</a:t>
              </a:r>
              <a:r>
                <a:rPr kumimoji="0" lang="en-US" altLang="nl-BE" sz="1800" b="0" i="0" u="none" strike="noStrike" kern="0" cap="none" spc="0" normalizeH="0" baseline="-25000" noProof="0" dirty="0">
                  <a:ln>
                    <a:noFill/>
                  </a:ln>
                  <a:solidFill>
                    <a:schemeClr val="tx1">
                      <a:lumMod val="50000"/>
                    </a:schemeClr>
                  </a:solidFill>
                  <a:effectLst/>
                  <a:uLnTx/>
                  <a:uFillTx/>
                  <a:latin typeface="Arial" panose="020B0604020202020204" pitchFamily="34" charset="0"/>
                </a:rPr>
                <a:t>2</a:t>
              </a:r>
              <a:r>
                <a:rPr kumimoji="0" lang="en-US" altLang="nl-BE" sz="1800" b="0" i="0" u="none" strike="noStrike" kern="0" cap="none" spc="0" normalizeH="0" baseline="0" noProof="0" dirty="0">
                  <a:ln>
                    <a:noFill/>
                  </a:ln>
                  <a:solidFill>
                    <a:schemeClr val="tx1">
                      <a:lumMod val="50000"/>
                    </a:schemeClr>
                  </a:solidFill>
                  <a:effectLst/>
                  <a:uLnTx/>
                  <a:uFillTx/>
                  <a:latin typeface="Arial" panose="020B0604020202020204" pitchFamily="34" charset="0"/>
                </a:rPr>
                <a:t> emissions</a:t>
              </a:r>
              <a:endParaRPr kumimoji="0" lang="nl-BE" altLang="nl-BE" sz="1800" b="0" i="0" u="none" strike="noStrike" kern="0" cap="none" spc="0" normalizeH="0" baseline="0" noProof="0" dirty="0">
                <a:ln>
                  <a:noFill/>
                </a:ln>
                <a:solidFill>
                  <a:schemeClr val="tx1">
                    <a:lumMod val="50000"/>
                  </a:schemeClr>
                </a:solidFill>
                <a:effectLst/>
                <a:uLnTx/>
                <a:uFillTx/>
                <a:latin typeface="Arial" panose="020B0604020202020204" pitchFamily="34" charset="0"/>
              </a:endParaRPr>
            </a:p>
          </p:txBody>
        </p:sp>
      </p:grpSp>
      <p:sp>
        <p:nvSpPr>
          <p:cNvPr id="7" name="TextBox 6"/>
          <p:cNvSpPr txBox="1"/>
          <p:nvPr/>
        </p:nvSpPr>
        <p:spPr>
          <a:xfrm>
            <a:off x="8893667" y="6581001"/>
            <a:ext cx="269626" cy="276999"/>
          </a:xfrm>
          <a:prstGeom prst="rect">
            <a:avLst/>
          </a:prstGeom>
          <a:noFill/>
        </p:spPr>
        <p:txBody>
          <a:bodyPr wrap="none" rtlCol="0">
            <a:spAutoFit/>
          </a:bodyPr>
          <a:lstStyle/>
          <a:p>
            <a:r>
              <a:rPr lang="en-US" sz="1200" dirty="0" smtClean="0">
                <a:solidFill>
                  <a:schemeClr val="bg1"/>
                </a:solidFill>
              </a:rPr>
              <a:t>1</a:t>
            </a:r>
            <a:endParaRPr lang="nl-BE" sz="1200" dirty="0">
              <a:solidFill>
                <a:schemeClr val="bg1"/>
              </a:solidFill>
            </a:endParaRPr>
          </a:p>
        </p:txBody>
      </p:sp>
    </p:spTree>
    <p:extLst>
      <p:ext uri="{BB962C8B-B14F-4D97-AF65-F5344CB8AC3E}">
        <p14:creationId xmlns:p14="http://schemas.microsoft.com/office/powerpoint/2010/main" val="1624183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9366"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2"/>
                                        </p:tgtEl>
                                        <p:attrNameLst>
                                          <p:attrName>style.visibility</p:attrName>
                                        </p:attrNameLst>
                                      </p:cBhvr>
                                      <p:to>
                                        <p:strVal val="visible"/>
                                      </p:to>
                                    </p:set>
                                    <p:animEffect transition="in" filter="fade">
                                      <p:cBhvr>
                                        <p:cTn id="11" dur="500"/>
                                        <p:tgtEl>
                                          <p:spTgt spid="32"/>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nodeType="clickEffect">
                                  <p:stCondLst>
                                    <p:cond delay="0"/>
                                  </p:stCondLst>
                                  <p:childTnLst>
                                    <p:set>
                                      <p:cBhvr>
                                        <p:cTn id="15" dur="1" fill="hold">
                                          <p:stCondLst>
                                            <p:cond delay="0"/>
                                          </p:stCondLst>
                                        </p:cTn>
                                        <p:tgtEl>
                                          <p:spTgt spid="32"/>
                                        </p:tgtEl>
                                        <p:attrNameLst>
                                          <p:attrName>style.visibility</p:attrName>
                                        </p:attrNameLst>
                                      </p:cBhvr>
                                      <p:to>
                                        <p:strVal val="hidden"/>
                                      </p:to>
                                    </p:set>
                                  </p:childTnLst>
                                </p:cTn>
                              </p:par>
                              <p:par>
                                <p:cTn id="16" presetID="10" presetClass="entr" presetSubtype="0"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par>
                                <p:cTn id="19" presetID="1" presetClass="entr" presetSubtype="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0"/>
                                          </p:stCondLst>
                                        </p:cTn>
                                        <p:tgtEl>
                                          <p:spTgt spid="16"/>
                                        </p:tgtEl>
                                        <p:attrNameLst>
                                          <p:attrName>style.visibility</p:attrName>
                                        </p:attrNameLst>
                                      </p:cBhvr>
                                      <p:to>
                                        <p:strVal val="hidden"/>
                                      </p:to>
                                    </p:set>
                                  </p:childTnLst>
                                </p:cTn>
                              </p:par>
                              <p:par>
                                <p:cTn id="25" presetID="14" presetClass="entr" presetSubtype="5"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randombar(vertical)">
                                      <p:cBhvr>
                                        <p:cTn id="27" dur="500"/>
                                        <p:tgtEl>
                                          <p:spTgt spid="22"/>
                                        </p:tgtEl>
                                      </p:cBhvr>
                                    </p:animEffect>
                                  </p:childTnLst>
                                </p:cTn>
                              </p:par>
                              <p:par>
                                <p:cTn id="28" presetID="14" presetClass="entr" presetSubtype="5" fill="hold" nodeType="with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randombar(vertical)">
                                      <p:cBhvr>
                                        <p:cTn id="30" dur="500"/>
                                        <p:tgtEl>
                                          <p:spTgt spid="23"/>
                                        </p:tgtEl>
                                      </p:cBhvr>
                                    </p:animEffect>
                                  </p:childTnLst>
                                </p:cTn>
                              </p:par>
                              <p:par>
                                <p:cTn id="31" presetID="14" presetClass="entr" presetSubtype="5" fill="hold" nodeType="with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randombar(vertical)">
                                      <p:cBhvr>
                                        <p:cTn id="3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4" fill="hold" display="0">
                  <p:stCondLst>
                    <p:cond delay="indefinite"/>
                  </p:stCondLst>
                </p:cTn>
                <p:tgtEl>
                  <p:spTgt spid="4"/>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702638" y="1098843"/>
            <a:ext cx="1465466" cy="1691040"/>
            <a:chOff x="672170" y="984739"/>
            <a:chExt cx="1692504" cy="2033374"/>
          </a:xfrm>
        </p:grpSpPr>
        <p:pic>
          <p:nvPicPr>
            <p:cNvPr id="3" name="Picture 2" descr="SlagToIP.PNG"/>
            <p:cNvPicPr>
              <a:picLocks noChangeAspect="1"/>
            </p:cNvPicPr>
            <p:nvPr/>
          </p:nvPicPr>
          <p:blipFill rotWithShape="1">
            <a:blip r:embed="rId2">
              <a:extLst>
                <a:ext uri="{28A0092B-C50C-407E-A947-70E740481C1C}">
                  <a14:useLocalDpi xmlns:a14="http://schemas.microsoft.com/office/drawing/2010/main" val="0"/>
                </a:ext>
              </a:extLst>
            </a:blip>
            <a:srcRect l="26682" t="17862" r="52599" b="15161"/>
            <a:stretch/>
          </p:blipFill>
          <p:spPr>
            <a:xfrm>
              <a:off x="685800" y="984739"/>
              <a:ext cx="1554226" cy="1606061"/>
            </a:xfrm>
            <a:prstGeom prst="rect">
              <a:avLst/>
            </a:prstGeom>
          </p:spPr>
        </p:pic>
        <p:sp>
          <p:nvSpPr>
            <p:cNvPr id="4" name="TextBox 3"/>
            <p:cNvSpPr txBox="1"/>
            <p:nvPr/>
          </p:nvSpPr>
          <p:spPr>
            <a:xfrm>
              <a:off x="672170" y="2648030"/>
              <a:ext cx="1692504" cy="370083"/>
            </a:xfrm>
            <a:prstGeom prst="rect">
              <a:avLst/>
            </a:prstGeom>
            <a:noFill/>
          </p:spPr>
          <p:txBody>
            <a:bodyPr wrap="none" rtlCol="0">
              <a:spAutoFit/>
            </a:bodyPr>
            <a:lstStyle/>
            <a:p>
              <a:pPr eaLnBrk="0" fontAlgn="base" hangingPunct="0">
                <a:spcBef>
                  <a:spcPct val="0"/>
                </a:spcBef>
                <a:spcAft>
                  <a:spcPct val="0"/>
                </a:spcAft>
              </a:pPr>
              <a:r>
                <a:rPr lang="en-US" sz="1400" b="1" dirty="0">
                  <a:solidFill>
                    <a:srgbClr val="000000"/>
                  </a:solidFill>
                  <a:latin typeface="Arial" panose="020B0604020202020204" pitchFamily="34" charset="0"/>
                </a:rPr>
                <a:t>Quenched slag</a:t>
              </a:r>
              <a:endParaRPr lang="nl-BE" sz="1400" b="1" dirty="0" err="1">
                <a:solidFill>
                  <a:srgbClr val="000000"/>
                </a:solidFill>
                <a:latin typeface="Arial" panose="020B0604020202020204" pitchFamily="34" charset="0"/>
              </a:endParaRPr>
            </a:p>
          </p:txBody>
        </p:sp>
      </p:grpSp>
      <p:grpSp>
        <p:nvGrpSpPr>
          <p:cNvPr id="5" name="Group 4"/>
          <p:cNvGrpSpPr/>
          <p:nvPr/>
        </p:nvGrpSpPr>
        <p:grpSpPr>
          <a:xfrm>
            <a:off x="3388962" y="1098843"/>
            <a:ext cx="1363318" cy="1711965"/>
            <a:chOff x="685800" y="908539"/>
            <a:chExt cx="1363318" cy="1711965"/>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t="3846" r="1923"/>
            <a:stretch/>
          </p:blipFill>
          <p:spPr>
            <a:xfrm>
              <a:off x="685800" y="908539"/>
              <a:ext cx="1363318" cy="1350924"/>
            </a:xfrm>
            <a:prstGeom prst="rect">
              <a:avLst/>
            </a:prstGeom>
          </p:spPr>
        </p:pic>
        <p:sp>
          <p:nvSpPr>
            <p:cNvPr id="7" name="TextBox 6"/>
            <p:cNvSpPr txBox="1"/>
            <p:nvPr/>
          </p:nvSpPr>
          <p:spPr>
            <a:xfrm>
              <a:off x="685800" y="2312727"/>
              <a:ext cx="1249060" cy="307777"/>
            </a:xfrm>
            <a:prstGeom prst="rect">
              <a:avLst/>
            </a:prstGeom>
            <a:noFill/>
          </p:spPr>
          <p:txBody>
            <a:bodyPr wrap="none" rtlCol="0">
              <a:spAutoFit/>
            </a:bodyPr>
            <a:lstStyle/>
            <a:p>
              <a:pPr algn="ctr" eaLnBrk="0" fontAlgn="base" hangingPunct="0">
                <a:spcBef>
                  <a:spcPct val="0"/>
                </a:spcBef>
                <a:spcAft>
                  <a:spcPct val="0"/>
                </a:spcAft>
              </a:pPr>
              <a:r>
                <a:rPr lang="en-US" sz="1400" b="1" dirty="0" smtClean="0">
                  <a:solidFill>
                    <a:srgbClr val="000000"/>
                  </a:solidFill>
                  <a:latin typeface="Arial" panose="020B0604020202020204" pitchFamily="34" charset="0"/>
                </a:rPr>
                <a:t>Slag powder</a:t>
              </a:r>
              <a:endParaRPr lang="nl-BE" sz="1400" b="1" dirty="0" err="1" smtClean="0">
                <a:solidFill>
                  <a:srgbClr val="000000"/>
                </a:solidFill>
                <a:latin typeface="Arial" panose="020B0604020202020204" pitchFamily="34" charset="0"/>
              </a:endParaRPr>
            </a:p>
          </p:txBody>
        </p:sp>
      </p:grpSp>
      <p:sp>
        <p:nvSpPr>
          <p:cNvPr id="8" name="TextBox 7"/>
          <p:cNvSpPr txBox="1"/>
          <p:nvPr/>
        </p:nvSpPr>
        <p:spPr>
          <a:xfrm>
            <a:off x="4717660" y="1580168"/>
            <a:ext cx="394660" cy="523220"/>
          </a:xfrm>
          <a:prstGeom prst="rect">
            <a:avLst/>
          </a:prstGeom>
          <a:noFill/>
        </p:spPr>
        <p:txBody>
          <a:bodyPr wrap="square" rtlCol="0">
            <a:spAutoFit/>
          </a:bodyPr>
          <a:lstStyle/>
          <a:p>
            <a:pPr eaLnBrk="0" fontAlgn="base" hangingPunct="0">
              <a:spcBef>
                <a:spcPct val="0"/>
              </a:spcBef>
              <a:spcAft>
                <a:spcPct val="0"/>
              </a:spcAft>
            </a:pPr>
            <a:r>
              <a:rPr lang="en-US" sz="2800" b="1" dirty="0" smtClean="0">
                <a:solidFill>
                  <a:srgbClr val="000000"/>
                </a:solidFill>
                <a:latin typeface="Arial" panose="020B0604020202020204" pitchFamily="34" charset="0"/>
              </a:rPr>
              <a:t>+</a:t>
            </a:r>
            <a:endParaRPr lang="nl-BE" sz="2800" b="1" dirty="0" err="1" smtClean="0">
              <a:solidFill>
                <a:srgbClr val="000000"/>
              </a:solidFill>
              <a:latin typeface="Arial" panose="020B0604020202020204" pitchFamily="34" charset="0"/>
            </a:endParaRPr>
          </a:p>
        </p:txBody>
      </p:sp>
      <p:grpSp>
        <p:nvGrpSpPr>
          <p:cNvPr id="9" name="Group 8"/>
          <p:cNvGrpSpPr/>
          <p:nvPr/>
        </p:nvGrpSpPr>
        <p:grpSpPr>
          <a:xfrm>
            <a:off x="4464248" y="1194865"/>
            <a:ext cx="2683748" cy="2018111"/>
            <a:chOff x="3267222" y="1142744"/>
            <a:chExt cx="2683748" cy="2018111"/>
          </a:xfrm>
        </p:grpSpPr>
        <p:grpSp>
          <p:nvGrpSpPr>
            <p:cNvPr id="10" name="Group 9"/>
            <p:cNvGrpSpPr/>
            <p:nvPr/>
          </p:nvGrpSpPr>
          <p:grpSpPr>
            <a:xfrm>
              <a:off x="3684852" y="1142744"/>
              <a:ext cx="1792477" cy="1694667"/>
              <a:chOff x="3573864" y="902574"/>
              <a:chExt cx="1572196" cy="1552877"/>
            </a:xfrm>
          </p:grpSpPr>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28978" y="902574"/>
                <a:ext cx="1200707" cy="1215423"/>
              </a:xfrm>
              <a:prstGeom prst="rect">
                <a:avLst/>
              </a:prstGeom>
            </p:spPr>
          </p:pic>
          <p:sp>
            <p:nvSpPr>
              <p:cNvPr id="13" name="TextBox 12"/>
              <p:cNvSpPr txBox="1"/>
              <p:nvPr/>
            </p:nvSpPr>
            <p:spPr>
              <a:xfrm>
                <a:off x="3573864" y="2173425"/>
                <a:ext cx="1572196" cy="282026"/>
              </a:xfrm>
              <a:prstGeom prst="rect">
                <a:avLst/>
              </a:prstGeom>
              <a:noFill/>
            </p:spPr>
            <p:txBody>
              <a:bodyPr wrap="none" rtlCol="0">
                <a:spAutoFit/>
              </a:bodyPr>
              <a:lstStyle/>
              <a:p>
                <a:pPr algn="ctr" eaLnBrk="0" fontAlgn="base" hangingPunct="0">
                  <a:spcBef>
                    <a:spcPct val="0"/>
                  </a:spcBef>
                  <a:spcAft>
                    <a:spcPct val="0"/>
                  </a:spcAft>
                </a:pPr>
                <a:r>
                  <a:rPr lang="en-US" sz="1400" b="1" dirty="0" smtClean="0">
                    <a:solidFill>
                      <a:srgbClr val="000000"/>
                    </a:solidFill>
                    <a:latin typeface="Arial" panose="020B0604020202020204" pitchFamily="34" charset="0"/>
                  </a:rPr>
                  <a:t>Activating solution</a:t>
                </a:r>
                <a:endParaRPr lang="nl-BE" sz="1400" b="1" dirty="0" err="1" smtClean="0">
                  <a:solidFill>
                    <a:srgbClr val="000000"/>
                  </a:solidFill>
                  <a:latin typeface="Arial" panose="020B0604020202020204" pitchFamily="34" charset="0"/>
                </a:endParaRPr>
              </a:p>
            </p:txBody>
          </p:sp>
        </p:grpSp>
        <p:sp>
          <p:nvSpPr>
            <p:cNvPr id="11" name="TextBox 10"/>
            <p:cNvSpPr txBox="1"/>
            <p:nvPr/>
          </p:nvSpPr>
          <p:spPr>
            <a:xfrm>
              <a:off x="3267222" y="2853078"/>
              <a:ext cx="2683748" cy="307777"/>
            </a:xfrm>
            <a:prstGeom prst="rect">
              <a:avLst/>
            </a:prstGeom>
            <a:noFill/>
          </p:spPr>
          <p:txBody>
            <a:bodyPr wrap="none" rtlCol="0">
              <a:spAutoFit/>
            </a:bodyPr>
            <a:lstStyle/>
            <a:p>
              <a:pPr algn="ctr" eaLnBrk="0" fontAlgn="base" hangingPunct="0">
                <a:spcBef>
                  <a:spcPct val="0"/>
                </a:spcBef>
                <a:spcAft>
                  <a:spcPct val="0"/>
                </a:spcAft>
              </a:pPr>
              <a:r>
                <a:rPr lang="en-US" sz="1400" b="1" dirty="0" smtClean="0">
                  <a:solidFill>
                    <a:srgbClr val="000000"/>
                  </a:solidFill>
                  <a:latin typeface="Arial" panose="020B0604020202020204" pitchFamily="34" charset="0"/>
                </a:rPr>
                <a:t>SiO</a:t>
              </a:r>
              <a:r>
                <a:rPr lang="en-US" sz="1400" b="1" baseline="-25000" dirty="0" smtClean="0">
                  <a:solidFill>
                    <a:srgbClr val="000000"/>
                  </a:solidFill>
                  <a:latin typeface="Arial" panose="020B0604020202020204" pitchFamily="34" charset="0"/>
                </a:rPr>
                <a:t>2</a:t>
              </a:r>
              <a:r>
                <a:rPr lang="en-US" sz="1400" b="1" dirty="0" smtClean="0">
                  <a:solidFill>
                    <a:srgbClr val="000000"/>
                  </a:solidFill>
                  <a:latin typeface="Arial" panose="020B0604020202020204" pitchFamily="34" charset="0"/>
                </a:rPr>
                <a:t>/Na</a:t>
              </a:r>
              <a:r>
                <a:rPr lang="en-US" sz="1400" b="1" baseline="-25000" dirty="0" smtClean="0">
                  <a:solidFill>
                    <a:srgbClr val="000000"/>
                  </a:solidFill>
                  <a:latin typeface="Arial" panose="020B0604020202020204" pitchFamily="34" charset="0"/>
                </a:rPr>
                <a:t>2</a:t>
              </a:r>
              <a:r>
                <a:rPr lang="en-US" sz="1400" b="1" dirty="0" smtClean="0">
                  <a:solidFill>
                    <a:srgbClr val="000000"/>
                  </a:solidFill>
                  <a:latin typeface="Arial" panose="020B0604020202020204" pitchFamily="34" charset="0"/>
                </a:rPr>
                <a:t>O=1.6 - H</a:t>
              </a:r>
              <a:r>
                <a:rPr lang="en-US" sz="1400" b="1" baseline="-25000" dirty="0" smtClean="0">
                  <a:solidFill>
                    <a:srgbClr val="000000"/>
                  </a:solidFill>
                  <a:latin typeface="Arial" panose="020B0604020202020204" pitchFamily="34" charset="0"/>
                </a:rPr>
                <a:t>2</a:t>
              </a:r>
              <a:r>
                <a:rPr lang="en-US" sz="1400" b="1" dirty="0" smtClean="0">
                  <a:solidFill>
                    <a:srgbClr val="000000"/>
                  </a:solidFill>
                  <a:latin typeface="Arial" panose="020B0604020202020204" pitchFamily="34" charset="0"/>
                </a:rPr>
                <a:t>O/Na</a:t>
              </a:r>
              <a:r>
                <a:rPr lang="en-US" sz="1400" b="1" baseline="-25000" dirty="0" smtClean="0">
                  <a:solidFill>
                    <a:srgbClr val="000000"/>
                  </a:solidFill>
                  <a:latin typeface="Arial" panose="020B0604020202020204" pitchFamily="34" charset="0"/>
                </a:rPr>
                <a:t>2</a:t>
              </a:r>
              <a:r>
                <a:rPr lang="en-US" sz="1400" b="1" dirty="0" smtClean="0">
                  <a:solidFill>
                    <a:srgbClr val="000000"/>
                  </a:solidFill>
                  <a:latin typeface="Arial" panose="020B0604020202020204" pitchFamily="34" charset="0"/>
                </a:rPr>
                <a:t>O=25</a:t>
              </a:r>
              <a:endParaRPr lang="nl-BE" sz="1400" b="1" dirty="0" err="1" smtClean="0">
                <a:solidFill>
                  <a:srgbClr val="000000"/>
                </a:solidFill>
                <a:latin typeface="Arial" panose="020B0604020202020204" pitchFamily="34" charset="0"/>
              </a:endParaRPr>
            </a:p>
          </p:txBody>
        </p:sp>
      </p:grpSp>
      <p:grpSp>
        <p:nvGrpSpPr>
          <p:cNvPr id="14" name="Group 13"/>
          <p:cNvGrpSpPr/>
          <p:nvPr/>
        </p:nvGrpSpPr>
        <p:grpSpPr>
          <a:xfrm>
            <a:off x="6820459" y="1110262"/>
            <a:ext cx="1147647" cy="1787103"/>
            <a:chOff x="1435484" y="3456553"/>
            <a:chExt cx="1223910" cy="1982685"/>
          </a:xfrm>
        </p:grpSpPr>
        <p:pic>
          <p:nvPicPr>
            <p:cNvPr id="15" name="Afbeelding 5">
              <a:extLst>
                <a:ext uri="{FF2B5EF4-FFF2-40B4-BE49-F238E27FC236}">
                  <a16:creationId xmlns:a16="http://schemas.microsoft.com/office/drawing/2014/main" xmlns="" id="{350CA849-F8CD-4805-B7A4-CAD39447751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1208700" y="3683337"/>
              <a:ext cx="1677477" cy="1223910"/>
            </a:xfrm>
            <a:prstGeom prst="rect">
              <a:avLst/>
            </a:prstGeom>
          </p:spPr>
        </p:pic>
        <p:sp>
          <p:nvSpPr>
            <p:cNvPr id="16" name="TextBox 15"/>
            <p:cNvSpPr txBox="1"/>
            <p:nvPr/>
          </p:nvSpPr>
          <p:spPr>
            <a:xfrm>
              <a:off x="1719833" y="5131461"/>
              <a:ext cx="750526" cy="307777"/>
            </a:xfrm>
            <a:prstGeom prst="rect">
              <a:avLst/>
            </a:prstGeom>
            <a:noFill/>
          </p:spPr>
          <p:txBody>
            <a:bodyPr wrap="none" rtlCol="0">
              <a:spAutoFit/>
            </a:bodyPr>
            <a:lstStyle/>
            <a:p>
              <a:pPr eaLnBrk="0" fontAlgn="base" hangingPunct="0">
                <a:spcBef>
                  <a:spcPct val="0"/>
                </a:spcBef>
                <a:spcAft>
                  <a:spcPct val="0"/>
                </a:spcAft>
              </a:pPr>
              <a:r>
                <a:rPr lang="en-US" sz="1400" b="1" dirty="0" smtClean="0">
                  <a:solidFill>
                    <a:srgbClr val="000000"/>
                  </a:solidFill>
                  <a:latin typeface="Arial" panose="020B0604020202020204" pitchFamily="34" charset="0"/>
                </a:rPr>
                <a:t>Mixing</a:t>
              </a:r>
              <a:endParaRPr lang="nl-BE" sz="1400" b="1" dirty="0" err="1" smtClean="0">
                <a:solidFill>
                  <a:srgbClr val="000000"/>
                </a:solidFill>
                <a:latin typeface="Arial" panose="020B0604020202020204" pitchFamily="34" charset="0"/>
              </a:endParaRPr>
            </a:p>
          </p:txBody>
        </p:sp>
      </p:grpSp>
      <p:sp>
        <p:nvSpPr>
          <p:cNvPr id="17" name="TextBox 22"/>
          <p:cNvSpPr txBox="1">
            <a:spLocks noChangeArrowheads="1"/>
          </p:cNvSpPr>
          <p:nvPr/>
        </p:nvSpPr>
        <p:spPr bwMode="auto">
          <a:xfrm>
            <a:off x="7958980" y="1648332"/>
            <a:ext cx="39370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b="1">
                <a:solidFill>
                  <a:schemeClr val="bg2"/>
                </a:solidFill>
                <a:latin typeface="Arial" panose="020B0604020202020204" pitchFamily="34" charset="0"/>
              </a:defRPr>
            </a:lvl1pPr>
            <a:lvl2pPr marL="742950" indent="-285750">
              <a:spcBef>
                <a:spcPct val="20000"/>
              </a:spcBef>
              <a:buChar char="–"/>
              <a:defRPr sz="2800" b="1">
                <a:solidFill>
                  <a:schemeClr val="bg2"/>
                </a:solidFill>
                <a:latin typeface="Arial" panose="020B0604020202020204" pitchFamily="34" charset="0"/>
              </a:defRPr>
            </a:lvl2pPr>
            <a:lvl3pPr marL="1143000" indent="-228600">
              <a:spcBef>
                <a:spcPct val="20000"/>
              </a:spcBef>
              <a:buChar char="•"/>
              <a:defRPr sz="2400" b="1">
                <a:solidFill>
                  <a:schemeClr val="bg2"/>
                </a:solidFill>
                <a:latin typeface="Arial" panose="020B0604020202020204" pitchFamily="34" charset="0"/>
              </a:defRPr>
            </a:lvl3pPr>
            <a:lvl4pPr marL="1600200" indent="-228600">
              <a:spcBef>
                <a:spcPct val="20000"/>
              </a:spcBef>
              <a:buChar char="–"/>
              <a:defRPr sz="2000" b="1">
                <a:solidFill>
                  <a:schemeClr val="bg2"/>
                </a:solidFill>
                <a:latin typeface="Arial" panose="020B0604020202020204" pitchFamily="34" charset="0"/>
              </a:defRPr>
            </a:lvl4pPr>
            <a:lvl5pPr marL="2057400" indent="-228600">
              <a:spcBef>
                <a:spcPct val="20000"/>
              </a:spcBef>
              <a:buChar char="»"/>
              <a:defRPr sz="2000" b="1">
                <a:solidFill>
                  <a:schemeClr val="bg2"/>
                </a:solidFill>
                <a:latin typeface="Arial" panose="020B0604020202020204" pitchFamily="34" charset="0"/>
              </a:defRPr>
            </a:lvl5pPr>
            <a:lvl6pPr marL="2514600" indent="-228600" eaLnBrk="0" fontAlgn="base" hangingPunct="0">
              <a:spcBef>
                <a:spcPct val="20000"/>
              </a:spcBef>
              <a:spcAft>
                <a:spcPct val="0"/>
              </a:spcAft>
              <a:buChar char="»"/>
              <a:defRPr sz="2000" b="1">
                <a:solidFill>
                  <a:schemeClr val="bg2"/>
                </a:solidFill>
                <a:latin typeface="Arial" panose="020B0604020202020204" pitchFamily="34" charset="0"/>
              </a:defRPr>
            </a:lvl6pPr>
            <a:lvl7pPr marL="2971800" indent="-228600" eaLnBrk="0" fontAlgn="base" hangingPunct="0">
              <a:spcBef>
                <a:spcPct val="20000"/>
              </a:spcBef>
              <a:spcAft>
                <a:spcPct val="0"/>
              </a:spcAft>
              <a:buChar char="»"/>
              <a:defRPr sz="2000" b="1">
                <a:solidFill>
                  <a:schemeClr val="bg2"/>
                </a:solidFill>
                <a:latin typeface="Arial" panose="020B0604020202020204" pitchFamily="34" charset="0"/>
              </a:defRPr>
            </a:lvl7pPr>
            <a:lvl8pPr marL="3429000" indent="-228600" eaLnBrk="0" fontAlgn="base" hangingPunct="0">
              <a:spcBef>
                <a:spcPct val="20000"/>
              </a:spcBef>
              <a:spcAft>
                <a:spcPct val="0"/>
              </a:spcAft>
              <a:buChar char="»"/>
              <a:defRPr sz="2000" b="1">
                <a:solidFill>
                  <a:schemeClr val="bg2"/>
                </a:solidFill>
                <a:latin typeface="Arial" panose="020B0604020202020204" pitchFamily="34" charset="0"/>
              </a:defRPr>
            </a:lvl8pPr>
            <a:lvl9pPr marL="3886200" indent="-228600" eaLnBrk="0" fontAlgn="base" hangingPunct="0">
              <a:spcBef>
                <a:spcPct val="20000"/>
              </a:spcBef>
              <a:spcAft>
                <a:spcPct val="0"/>
              </a:spcAft>
              <a:buChar char="»"/>
              <a:defRPr sz="2000" b="1">
                <a:solidFill>
                  <a:schemeClr val="bg2"/>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nl-BE" sz="2800" b="1" i="0" u="none" strike="noStrike" kern="0" cap="none" spc="0" normalizeH="0" baseline="0" noProof="0" dirty="0">
                <a:ln>
                  <a:noFill/>
                </a:ln>
                <a:solidFill>
                  <a:srgbClr val="000000"/>
                </a:solidFill>
                <a:effectLst/>
                <a:uLnTx/>
                <a:uFillTx/>
                <a:latin typeface="Arial" panose="020B0604020202020204" pitchFamily="34" charset="0"/>
              </a:rPr>
              <a:t>=</a:t>
            </a:r>
            <a:endParaRPr kumimoji="0" lang="nl-BE" altLang="nl-BE" sz="2800" b="1" i="0" u="none" strike="noStrike" kern="0" cap="none" spc="0" normalizeH="0" baseline="0" noProof="0" dirty="0">
              <a:ln>
                <a:noFill/>
              </a:ln>
              <a:solidFill>
                <a:srgbClr val="000000"/>
              </a:solidFill>
              <a:effectLst/>
              <a:uLnTx/>
              <a:uFillTx/>
              <a:latin typeface="Arial" panose="020B0604020202020204" pitchFamily="34" charset="0"/>
            </a:endParaRPr>
          </a:p>
        </p:txBody>
      </p:sp>
      <p:grpSp>
        <p:nvGrpSpPr>
          <p:cNvPr id="18" name="Group 17"/>
          <p:cNvGrpSpPr/>
          <p:nvPr/>
        </p:nvGrpSpPr>
        <p:grpSpPr>
          <a:xfrm>
            <a:off x="8320623" y="1194865"/>
            <a:ext cx="1831429" cy="1686525"/>
            <a:chOff x="8639943" y="1160658"/>
            <a:chExt cx="1831429" cy="1686525"/>
          </a:xfrm>
        </p:grpSpPr>
        <p:pic>
          <p:nvPicPr>
            <p:cNvPr id="19" name="Picture 18"/>
            <p:cNvPicPr>
              <a:picLocks noChangeAspect="1"/>
            </p:cNvPicPr>
            <p:nvPr/>
          </p:nvPicPr>
          <p:blipFill rotWithShape="1">
            <a:blip r:embed="rId6" cstate="print">
              <a:extLst>
                <a:ext uri="{28A0092B-C50C-407E-A947-70E740481C1C}">
                  <a14:useLocalDpi xmlns:a14="http://schemas.microsoft.com/office/drawing/2010/main" val="0"/>
                </a:ext>
              </a:extLst>
            </a:blip>
            <a:srcRect l="-973" t="13333" r="5307" b="31111"/>
            <a:stretch/>
          </p:blipFill>
          <p:spPr>
            <a:xfrm>
              <a:off x="8639943" y="1160658"/>
              <a:ext cx="1678275" cy="1306745"/>
            </a:xfrm>
            <a:prstGeom prst="rect">
              <a:avLst/>
            </a:prstGeom>
            <a:ln>
              <a:noFill/>
            </a:ln>
            <a:effectLst>
              <a:softEdge rad="63500"/>
            </a:effectLst>
          </p:spPr>
        </p:pic>
        <p:sp>
          <p:nvSpPr>
            <p:cNvPr id="20" name="TextBox 19"/>
            <p:cNvSpPr txBox="1"/>
            <p:nvPr/>
          </p:nvSpPr>
          <p:spPr>
            <a:xfrm>
              <a:off x="8734999" y="2539406"/>
              <a:ext cx="1736373" cy="307777"/>
            </a:xfrm>
            <a:prstGeom prst="rect">
              <a:avLst/>
            </a:prstGeom>
            <a:noFill/>
          </p:spPr>
          <p:txBody>
            <a:bodyPr wrap="none" rtlCol="0">
              <a:spAutoFit/>
            </a:bodyPr>
            <a:lstStyle/>
            <a:p>
              <a:pPr eaLnBrk="0" fontAlgn="base" hangingPunct="0">
                <a:spcBef>
                  <a:spcPct val="0"/>
                </a:spcBef>
                <a:spcAft>
                  <a:spcPct val="0"/>
                </a:spcAft>
              </a:pPr>
              <a:r>
                <a:rPr lang="en-US" sz="1400" b="1" dirty="0" smtClean="0">
                  <a:solidFill>
                    <a:srgbClr val="000000"/>
                  </a:solidFill>
                  <a:latin typeface="Arial" panose="020B0604020202020204" pitchFamily="34" charset="0"/>
                </a:rPr>
                <a:t>Inorganic polymer</a:t>
              </a:r>
              <a:endParaRPr lang="nl-BE" sz="1400" b="1" dirty="0" err="1" smtClean="0">
                <a:solidFill>
                  <a:srgbClr val="000000"/>
                </a:solidFill>
                <a:latin typeface="Arial" panose="020B0604020202020204" pitchFamily="34" charset="0"/>
              </a:endParaRPr>
            </a:p>
          </p:txBody>
        </p:sp>
      </p:grpSp>
      <p:cxnSp>
        <p:nvCxnSpPr>
          <p:cNvPr id="22" name="Straight Arrow Connector 21"/>
          <p:cNvCxnSpPr/>
          <p:nvPr/>
        </p:nvCxnSpPr>
        <p:spPr bwMode="auto">
          <a:xfrm>
            <a:off x="6510887" y="1909475"/>
            <a:ext cx="288032" cy="0"/>
          </a:xfrm>
          <a:prstGeom prst="straightConnector1">
            <a:avLst/>
          </a:prstGeom>
          <a:noFill/>
          <a:ln w="19050" cap="flat" cmpd="sng" algn="ctr">
            <a:solidFill>
              <a:srgbClr val="321E00"/>
            </a:solidFill>
            <a:prstDash val="solid"/>
            <a:round/>
            <a:headEnd type="none" w="med" len="med"/>
            <a:tailEnd type="triangle"/>
          </a:ln>
          <a:effectLst/>
        </p:spPr>
      </p:cxnSp>
      <p:sp>
        <p:nvSpPr>
          <p:cNvPr id="24" name="Title 1"/>
          <p:cNvSpPr txBox="1">
            <a:spLocks/>
          </p:cNvSpPr>
          <p:nvPr/>
        </p:nvSpPr>
        <p:spPr>
          <a:xfrm>
            <a:off x="287784" y="140802"/>
            <a:ext cx="9187656" cy="900000"/>
          </a:xfrm>
          <a:prstGeom prst="rect">
            <a:avLst/>
          </a:prstGeom>
        </p:spPr>
        <p:txBody>
          <a:bodyPr>
            <a:normAutofit/>
          </a:bodyPr>
          <a:lstStyle>
            <a:lvl1pPr algn="l" defTabSz="1008051" rtl="0" eaLnBrk="1" latinLnBrk="0" hangingPunct="1">
              <a:spcBef>
                <a:spcPct val="0"/>
              </a:spcBef>
              <a:buNone/>
              <a:defRPr lang="nl-BE" sz="3969" kern="1200" baseline="0" dirty="0">
                <a:solidFill>
                  <a:schemeClr val="tx2"/>
                </a:solidFill>
                <a:latin typeface="Arial" pitchFamily="34" charset="0"/>
                <a:ea typeface="+mj-ea"/>
                <a:cs typeface="Arial" pitchFamily="34" charset="0"/>
              </a:defRPr>
            </a:lvl1pPr>
          </a:lstStyle>
          <a:p>
            <a:pPr algn="ctr"/>
            <a:r>
              <a:rPr lang="en-US" sz="3600" dirty="0" smtClean="0"/>
              <a:t>From slag to inorganic polymer</a:t>
            </a:r>
            <a:endParaRPr lang="en-US" sz="3600" dirty="0"/>
          </a:p>
        </p:txBody>
      </p:sp>
      <p:grpSp>
        <p:nvGrpSpPr>
          <p:cNvPr id="27" name="Group 26"/>
          <p:cNvGrpSpPr/>
          <p:nvPr/>
        </p:nvGrpSpPr>
        <p:grpSpPr>
          <a:xfrm>
            <a:off x="71760" y="1092863"/>
            <a:ext cx="1334319" cy="1716524"/>
            <a:chOff x="130833" y="1092863"/>
            <a:chExt cx="1334319" cy="1716524"/>
          </a:xfrm>
        </p:grpSpPr>
        <p:pic>
          <p:nvPicPr>
            <p:cNvPr id="26" name="Afbeelding 10">
              <a:extLst>
                <a:ext uri="{FF2B5EF4-FFF2-40B4-BE49-F238E27FC236}">
                  <a16:creationId xmlns="" xmlns:a16="http://schemas.microsoft.com/office/drawing/2014/main" id="{E500D544-3982-403B-ADBE-C540B3156A2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7414" b="14560"/>
            <a:stretch/>
          </p:blipFill>
          <p:spPr>
            <a:xfrm>
              <a:off x="130833" y="1092863"/>
              <a:ext cx="1334319" cy="1418684"/>
            </a:xfrm>
            <a:prstGeom prst="rect">
              <a:avLst/>
            </a:prstGeom>
          </p:spPr>
        </p:pic>
        <p:sp>
          <p:nvSpPr>
            <p:cNvPr id="23" name="Rectangle 22"/>
            <p:cNvSpPr/>
            <p:nvPr/>
          </p:nvSpPr>
          <p:spPr>
            <a:xfrm>
              <a:off x="302189" y="2501610"/>
              <a:ext cx="1117614" cy="307777"/>
            </a:xfrm>
            <a:prstGeom prst="rect">
              <a:avLst/>
            </a:prstGeom>
          </p:spPr>
          <p:txBody>
            <a:bodyPr wrap="none">
              <a:spAutoFit/>
            </a:bodyPr>
            <a:lstStyle/>
            <a:p>
              <a:pPr eaLnBrk="0" fontAlgn="base" hangingPunct="0">
                <a:spcBef>
                  <a:spcPct val="0"/>
                </a:spcBef>
                <a:spcAft>
                  <a:spcPct val="0"/>
                </a:spcAft>
              </a:pPr>
              <a:r>
                <a:rPr lang="en-US" sz="1400" b="1" dirty="0" smtClean="0">
                  <a:solidFill>
                    <a:srgbClr val="000000"/>
                  </a:solidFill>
                  <a:latin typeface="Arial" panose="020B0604020202020204" pitchFamily="34" charset="0"/>
                </a:rPr>
                <a:t>Quenching</a:t>
              </a:r>
              <a:endParaRPr lang="nl-BE" sz="1400" b="1" dirty="0" err="1">
                <a:solidFill>
                  <a:srgbClr val="000000"/>
                </a:solidFill>
                <a:latin typeface="Arial" panose="020B0604020202020204" pitchFamily="34" charset="0"/>
              </a:endParaRPr>
            </a:p>
          </p:txBody>
        </p:sp>
      </p:grpSp>
      <p:cxnSp>
        <p:nvCxnSpPr>
          <p:cNvPr id="31" name="Straight Arrow Connector 30"/>
          <p:cNvCxnSpPr/>
          <p:nvPr/>
        </p:nvCxnSpPr>
        <p:spPr bwMode="auto">
          <a:xfrm>
            <a:off x="3062525" y="1802205"/>
            <a:ext cx="288032" cy="0"/>
          </a:xfrm>
          <a:prstGeom prst="straightConnector1">
            <a:avLst/>
          </a:prstGeom>
          <a:noFill/>
          <a:ln w="19050" cap="flat" cmpd="sng" algn="ctr">
            <a:solidFill>
              <a:srgbClr val="321E00"/>
            </a:solidFill>
            <a:prstDash val="solid"/>
            <a:round/>
            <a:headEnd type="none" w="med" len="med"/>
            <a:tailEnd type="triangle"/>
          </a:ln>
          <a:effectLst/>
        </p:spPr>
      </p:cxnSp>
      <p:cxnSp>
        <p:nvCxnSpPr>
          <p:cNvPr id="32" name="Straight Arrow Connector 31"/>
          <p:cNvCxnSpPr/>
          <p:nvPr/>
        </p:nvCxnSpPr>
        <p:spPr bwMode="auto">
          <a:xfrm>
            <a:off x="1426408" y="1802205"/>
            <a:ext cx="288032" cy="0"/>
          </a:xfrm>
          <a:prstGeom prst="straightConnector1">
            <a:avLst/>
          </a:prstGeom>
          <a:noFill/>
          <a:ln w="19050" cap="flat" cmpd="sng" algn="ctr">
            <a:solidFill>
              <a:srgbClr val="321E00"/>
            </a:solidFill>
            <a:prstDash val="solid"/>
            <a:round/>
            <a:headEnd type="none" w="med" len="med"/>
            <a:tailEnd type="triangle"/>
          </a:ln>
          <a:effectLst/>
        </p:spPr>
      </p:cxnSp>
      <p:sp>
        <p:nvSpPr>
          <p:cNvPr id="28" name="Rectangle 27"/>
          <p:cNvSpPr/>
          <p:nvPr/>
        </p:nvSpPr>
        <p:spPr>
          <a:xfrm>
            <a:off x="3240112" y="1036959"/>
            <a:ext cx="4984142" cy="2247034"/>
          </a:xfrm>
          <a:prstGeom prst="rect">
            <a:avLst/>
          </a:prstGeom>
          <a:noFill/>
          <a:ln w="28575">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9" name="TextBox 28"/>
          <p:cNvSpPr txBox="1"/>
          <p:nvPr/>
        </p:nvSpPr>
        <p:spPr>
          <a:xfrm>
            <a:off x="4152529" y="3901181"/>
            <a:ext cx="3638321" cy="369332"/>
          </a:xfrm>
          <a:prstGeom prst="rect">
            <a:avLst/>
          </a:prstGeom>
          <a:noFill/>
        </p:spPr>
        <p:txBody>
          <a:bodyPr wrap="square" rtlCol="0">
            <a:spAutoFit/>
          </a:bodyPr>
          <a:lstStyle/>
          <a:p>
            <a:r>
              <a:rPr lang="en-US" dirty="0" smtClean="0"/>
              <a:t>Effect of composition on reactivity</a:t>
            </a:r>
            <a:endParaRPr lang="nl-BE" dirty="0"/>
          </a:p>
        </p:txBody>
      </p:sp>
      <p:sp>
        <p:nvSpPr>
          <p:cNvPr id="30" name="Down Arrow 29"/>
          <p:cNvSpPr/>
          <p:nvPr/>
        </p:nvSpPr>
        <p:spPr>
          <a:xfrm>
            <a:off x="5725577" y="3438056"/>
            <a:ext cx="161089" cy="432048"/>
          </a:xfrm>
          <a:prstGeom prst="downArrow">
            <a:avLst/>
          </a:prstGeom>
          <a:solidFill>
            <a:srgbClr val="116E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3" name="Down Arrow 32"/>
          <p:cNvSpPr/>
          <p:nvPr/>
        </p:nvSpPr>
        <p:spPr>
          <a:xfrm>
            <a:off x="5778116" y="4418959"/>
            <a:ext cx="161089" cy="432048"/>
          </a:xfrm>
          <a:prstGeom prst="downArrow">
            <a:avLst/>
          </a:prstGeom>
          <a:solidFill>
            <a:srgbClr val="116E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4" name="TextBox 33"/>
          <p:cNvSpPr txBox="1"/>
          <p:nvPr/>
        </p:nvSpPr>
        <p:spPr>
          <a:xfrm>
            <a:off x="4723836" y="4963724"/>
            <a:ext cx="2715134" cy="369332"/>
          </a:xfrm>
          <a:prstGeom prst="rect">
            <a:avLst/>
          </a:prstGeom>
          <a:noFill/>
        </p:spPr>
        <p:txBody>
          <a:bodyPr wrap="square" rtlCol="0">
            <a:spAutoFit/>
          </a:bodyPr>
          <a:lstStyle/>
          <a:p>
            <a:r>
              <a:rPr lang="en-US" dirty="0" smtClean="0"/>
              <a:t>Isothermal calorimetry</a:t>
            </a:r>
            <a:endParaRPr lang="nl-BE" dirty="0"/>
          </a:p>
        </p:txBody>
      </p:sp>
      <p:sp>
        <p:nvSpPr>
          <p:cNvPr id="35" name="TextBox 34"/>
          <p:cNvSpPr txBox="1"/>
          <p:nvPr/>
        </p:nvSpPr>
        <p:spPr>
          <a:xfrm>
            <a:off x="8893667" y="6581001"/>
            <a:ext cx="354584" cy="276999"/>
          </a:xfrm>
          <a:prstGeom prst="rect">
            <a:avLst/>
          </a:prstGeom>
          <a:noFill/>
        </p:spPr>
        <p:txBody>
          <a:bodyPr wrap="none" rtlCol="0">
            <a:spAutoFit/>
          </a:bodyPr>
          <a:lstStyle/>
          <a:p>
            <a:r>
              <a:rPr lang="en-US" sz="1200" dirty="0" smtClean="0">
                <a:solidFill>
                  <a:schemeClr val="bg1"/>
                </a:solidFill>
              </a:rPr>
              <a:t>10</a:t>
            </a:r>
          </a:p>
        </p:txBody>
      </p:sp>
    </p:spTree>
    <p:extLst>
      <p:ext uri="{BB962C8B-B14F-4D97-AF65-F5344CB8AC3E}">
        <p14:creationId xmlns:p14="http://schemas.microsoft.com/office/powerpoint/2010/main" val="256383161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5313" y="-99392"/>
            <a:ext cx="9187656" cy="900000"/>
          </a:xfrm>
        </p:spPr>
        <p:txBody>
          <a:bodyPr>
            <a:normAutofit/>
          </a:bodyPr>
          <a:lstStyle/>
          <a:p>
            <a:pPr algn="ctr"/>
            <a:r>
              <a:rPr lang="en-US" sz="3600" dirty="0" smtClean="0"/>
              <a:t>Reaction kinetics</a:t>
            </a:r>
            <a:endParaRPr lang="nl-BE" sz="3600" dirty="0"/>
          </a:p>
        </p:txBody>
      </p:sp>
      <p:sp>
        <p:nvSpPr>
          <p:cNvPr id="5" name="TextBox 4"/>
          <p:cNvSpPr txBox="1"/>
          <p:nvPr/>
        </p:nvSpPr>
        <p:spPr>
          <a:xfrm>
            <a:off x="4139768" y="957830"/>
            <a:ext cx="2454518" cy="369332"/>
          </a:xfrm>
          <a:prstGeom prst="rect">
            <a:avLst/>
          </a:prstGeom>
          <a:noFill/>
        </p:spPr>
        <p:txBody>
          <a:bodyPr wrap="none" rtlCol="0">
            <a:spAutoFit/>
          </a:bodyPr>
          <a:lstStyle/>
          <a:p>
            <a:r>
              <a:rPr lang="en-US" dirty="0" smtClean="0"/>
              <a:t>Isothermal calorimetry</a:t>
            </a:r>
            <a:endParaRPr lang="nl-BE" dirty="0"/>
          </a:p>
        </p:txBody>
      </p:sp>
      <p:sp>
        <p:nvSpPr>
          <p:cNvPr id="6" name="TextBox 5"/>
          <p:cNvSpPr txBox="1"/>
          <p:nvPr/>
        </p:nvSpPr>
        <p:spPr>
          <a:xfrm>
            <a:off x="5832400" y="2306967"/>
            <a:ext cx="3615092" cy="1200329"/>
          </a:xfrm>
          <a:prstGeom prst="rect">
            <a:avLst/>
          </a:prstGeom>
          <a:noFill/>
        </p:spPr>
        <p:txBody>
          <a:bodyPr wrap="none" rtlCol="0">
            <a:spAutoFit/>
          </a:bodyPr>
          <a:lstStyle/>
          <a:p>
            <a:pPr marL="285750" indent="-285750">
              <a:buFont typeface="Arial" panose="020B0604020202020204" pitchFamily="34" charset="0"/>
              <a:buChar char="•"/>
            </a:pPr>
            <a:r>
              <a:rPr lang="en-US" dirty="0" smtClean="0"/>
              <a:t>2 exothermic peaks:</a:t>
            </a:r>
          </a:p>
          <a:p>
            <a:pPr marL="742900" lvl="1" indent="-285750">
              <a:lnSpc>
                <a:spcPct val="150000"/>
              </a:lnSpc>
              <a:buFontTx/>
              <a:buChar char="-"/>
            </a:pPr>
            <a:r>
              <a:rPr lang="en-US" dirty="0" smtClean="0"/>
              <a:t>Initial heat</a:t>
            </a:r>
          </a:p>
          <a:p>
            <a:pPr marL="742900" lvl="1" indent="-285750">
              <a:lnSpc>
                <a:spcPct val="150000"/>
              </a:lnSpc>
              <a:buFontTx/>
              <a:buChar char="-"/>
            </a:pPr>
            <a:r>
              <a:rPr lang="en-US" dirty="0" smtClean="0"/>
              <a:t>Dissolution/polymerization</a:t>
            </a:r>
            <a:endParaRPr lang="nl-BE" dirty="0"/>
          </a:p>
        </p:txBody>
      </p:sp>
      <p:sp>
        <p:nvSpPr>
          <p:cNvPr id="7" name="TextBox 6"/>
          <p:cNvSpPr txBox="1"/>
          <p:nvPr/>
        </p:nvSpPr>
        <p:spPr>
          <a:xfrm>
            <a:off x="5832400" y="4150821"/>
            <a:ext cx="3672408" cy="646331"/>
          </a:xfrm>
          <a:prstGeom prst="rect">
            <a:avLst/>
          </a:prstGeom>
          <a:noFill/>
        </p:spPr>
        <p:txBody>
          <a:bodyPr wrap="square" rtlCol="0">
            <a:spAutoFit/>
          </a:bodyPr>
          <a:lstStyle/>
          <a:p>
            <a:pPr marL="285750" indent="-285750" algn="just">
              <a:buFont typeface="Arial" panose="020B0604020202020204" pitchFamily="34" charset="0"/>
              <a:buChar char="•"/>
            </a:pPr>
            <a:r>
              <a:rPr lang="en-US" dirty="0" smtClean="0"/>
              <a:t>Incorporation of Ca and Al influences the reaction kinetics</a:t>
            </a:r>
          </a:p>
        </p:txBody>
      </p:sp>
      <p:sp>
        <p:nvSpPr>
          <p:cNvPr id="9" name="TextBox 8"/>
          <p:cNvSpPr txBox="1"/>
          <p:nvPr/>
        </p:nvSpPr>
        <p:spPr>
          <a:xfrm>
            <a:off x="8893667" y="6581001"/>
            <a:ext cx="343171" cy="276999"/>
          </a:xfrm>
          <a:prstGeom prst="rect">
            <a:avLst/>
          </a:prstGeom>
          <a:noFill/>
        </p:spPr>
        <p:txBody>
          <a:bodyPr wrap="none" rtlCol="0">
            <a:spAutoFit/>
          </a:bodyPr>
          <a:lstStyle/>
          <a:p>
            <a:r>
              <a:rPr lang="en-US" sz="1200" dirty="0" smtClean="0">
                <a:solidFill>
                  <a:schemeClr val="bg1"/>
                </a:solidFill>
              </a:rPr>
              <a:t>11</a:t>
            </a:r>
            <a:endParaRPr lang="nl-BE" sz="1200" dirty="0">
              <a:solidFill>
                <a:schemeClr val="bg1"/>
              </a:solidFill>
            </a:endParaRPr>
          </a:p>
        </p:txBody>
      </p:sp>
      <p:sp>
        <p:nvSpPr>
          <p:cNvPr id="10" name="Rectangle 9"/>
          <p:cNvSpPr/>
          <p:nvPr/>
        </p:nvSpPr>
        <p:spPr>
          <a:xfrm>
            <a:off x="4022366" y="1339802"/>
            <a:ext cx="2674130" cy="307777"/>
          </a:xfrm>
          <a:prstGeom prst="rect">
            <a:avLst/>
          </a:prstGeom>
        </p:spPr>
        <p:txBody>
          <a:bodyPr wrap="none">
            <a:spAutoFit/>
          </a:bodyPr>
          <a:lstStyle/>
          <a:p>
            <a:pPr algn="ctr">
              <a:buNone/>
            </a:pPr>
            <a:r>
              <a:rPr lang="en-US" sz="1400" dirty="0">
                <a:solidFill>
                  <a:srgbClr val="00407A"/>
                </a:solidFill>
              </a:rPr>
              <a:t>SiO</a:t>
            </a:r>
            <a:r>
              <a:rPr lang="en-US" sz="1400" baseline="-25000" dirty="0">
                <a:solidFill>
                  <a:srgbClr val="00407A"/>
                </a:solidFill>
              </a:rPr>
              <a:t>2</a:t>
            </a:r>
            <a:r>
              <a:rPr lang="en-US" sz="1400" dirty="0">
                <a:solidFill>
                  <a:srgbClr val="00407A"/>
                </a:solidFill>
              </a:rPr>
              <a:t>/Na</a:t>
            </a:r>
            <a:r>
              <a:rPr lang="en-US" sz="1400" baseline="-25000" dirty="0">
                <a:solidFill>
                  <a:srgbClr val="00407A"/>
                </a:solidFill>
              </a:rPr>
              <a:t>2</a:t>
            </a:r>
            <a:r>
              <a:rPr lang="en-US" sz="1400" dirty="0">
                <a:solidFill>
                  <a:srgbClr val="00407A"/>
                </a:solidFill>
              </a:rPr>
              <a:t>O=1.6 - H</a:t>
            </a:r>
            <a:r>
              <a:rPr lang="en-US" sz="1400" baseline="-25000" dirty="0">
                <a:solidFill>
                  <a:srgbClr val="00407A"/>
                </a:solidFill>
              </a:rPr>
              <a:t>2</a:t>
            </a:r>
            <a:r>
              <a:rPr lang="en-US" sz="1400" dirty="0">
                <a:solidFill>
                  <a:srgbClr val="00407A"/>
                </a:solidFill>
              </a:rPr>
              <a:t>O/Na</a:t>
            </a:r>
            <a:r>
              <a:rPr lang="en-US" sz="1400" baseline="-25000" dirty="0">
                <a:solidFill>
                  <a:srgbClr val="00407A"/>
                </a:solidFill>
              </a:rPr>
              <a:t>2</a:t>
            </a:r>
            <a:r>
              <a:rPr lang="en-US" sz="1400" dirty="0">
                <a:solidFill>
                  <a:srgbClr val="00407A"/>
                </a:solidFill>
              </a:rPr>
              <a:t>O=25</a:t>
            </a:r>
            <a:endParaRPr lang="nl-BE" sz="1400" dirty="0" err="1">
              <a:solidFill>
                <a:srgbClr val="00407A"/>
              </a:solidFill>
            </a:endParaRPr>
          </a:p>
        </p:txBody>
      </p:sp>
      <p:grpSp>
        <p:nvGrpSpPr>
          <p:cNvPr id="4" name="Group 3"/>
          <p:cNvGrpSpPr/>
          <p:nvPr/>
        </p:nvGrpSpPr>
        <p:grpSpPr>
          <a:xfrm>
            <a:off x="1079872" y="1646845"/>
            <a:ext cx="4680000" cy="4680000"/>
            <a:chOff x="1007864" y="1660219"/>
            <a:chExt cx="4680000" cy="468000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7864" y="1660219"/>
              <a:ext cx="4680000" cy="4680000"/>
            </a:xfrm>
            <a:prstGeom prst="rect">
              <a:avLst/>
            </a:prstGeom>
          </p:spPr>
        </p:pic>
        <p:pic>
          <p:nvPicPr>
            <p:cNvPr id="19" name="Picture 18"/>
            <p:cNvPicPr>
              <a:picLocks noChangeAspect="1"/>
            </p:cNvPicPr>
            <p:nvPr/>
          </p:nvPicPr>
          <p:blipFill rotWithShape="1">
            <a:blip r:embed="rId4" cstate="print">
              <a:extLst>
                <a:ext uri="{28A0092B-C50C-407E-A947-70E740481C1C}">
                  <a14:useLocalDpi xmlns:a14="http://schemas.microsoft.com/office/drawing/2010/main" val="0"/>
                </a:ext>
              </a:extLst>
            </a:blip>
            <a:srcRect t="4867" r="6701"/>
            <a:stretch/>
          </p:blipFill>
          <p:spPr>
            <a:xfrm>
              <a:off x="3096096" y="1932614"/>
              <a:ext cx="2244368" cy="2288474"/>
            </a:xfrm>
            <a:prstGeom prst="rect">
              <a:avLst/>
            </a:prstGeom>
          </p:spPr>
        </p:pic>
      </p:grpSp>
    </p:spTree>
    <p:extLst>
      <p:ext uri="{BB962C8B-B14F-4D97-AF65-F5344CB8AC3E}">
        <p14:creationId xmlns:p14="http://schemas.microsoft.com/office/powerpoint/2010/main" val="1320428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702638" y="1098843"/>
            <a:ext cx="1465466" cy="1691040"/>
            <a:chOff x="672170" y="984739"/>
            <a:chExt cx="1692504" cy="2033374"/>
          </a:xfrm>
        </p:grpSpPr>
        <p:pic>
          <p:nvPicPr>
            <p:cNvPr id="3" name="Picture 2" descr="SlagToIP.PNG"/>
            <p:cNvPicPr>
              <a:picLocks noChangeAspect="1"/>
            </p:cNvPicPr>
            <p:nvPr/>
          </p:nvPicPr>
          <p:blipFill rotWithShape="1">
            <a:blip r:embed="rId2">
              <a:extLst>
                <a:ext uri="{28A0092B-C50C-407E-A947-70E740481C1C}">
                  <a14:useLocalDpi xmlns:a14="http://schemas.microsoft.com/office/drawing/2010/main" val="0"/>
                </a:ext>
              </a:extLst>
            </a:blip>
            <a:srcRect l="26682" t="17862" r="52599" b="15161"/>
            <a:stretch/>
          </p:blipFill>
          <p:spPr>
            <a:xfrm>
              <a:off x="685800" y="984739"/>
              <a:ext cx="1554226" cy="1606061"/>
            </a:xfrm>
            <a:prstGeom prst="rect">
              <a:avLst/>
            </a:prstGeom>
          </p:spPr>
        </p:pic>
        <p:sp>
          <p:nvSpPr>
            <p:cNvPr id="4" name="TextBox 3"/>
            <p:cNvSpPr txBox="1"/>
            <p:nvPr/>
          </p:nvSpPr>
          <p:spPr>
            <a:xfrm>
              <a:off x="672170" y="2648030"/>
              <a:ext cx="1692504" cy="370083"/>
            </a:xfrm>
            <a:prstGeom prst="rect">
              <a:avLst/>
            </a:prstGeom>
            <a:noFill/>
          </p:spPr>
          <p:txBody>
            <a:bodyPr wrap="none" rtlCol="0">
              <a:spAutoFit/>
            </a:bodyPr>
            <a:lstStyle/>
            <a:p>
              <a:pPr eaLnBrk="0" fontAlgn="base" hangingPunct="0">
                <a:spcBef>
                  <a:spcPct val="0"/>
                </a:spcBef>
                <a:spcAft>
                  <a:spcPct val="0"/>
                </a:spcAft>
              </a:pPr>
              <a:r>
                <a:rPr lang="en-US" sz="1400" b="1" dirty="0">
                  <a:solidFill>
                    <a:srgbClr val="000000"/>
                  </a:solidFill>
                  <a:latin typeface="Arial" panose="020B0604020202020204" pitchFamily="34" charset="0"/>
                </a:rPr>
                <a:t>Quenched slag</a:t>
              </a:r>
              <a:endParaRPr lang="nl-BE" sz="1400" b="1" dirty="0" err="1">
                <a:solidFill>
                  <a:srgbClr val="000000"/>
                </a:solidFill>
                <a:latin typeface="Arial" panose="020B0604020202020204" pitchFamily="34" charset="0"/>
              </a:endParaRPr>
            </a:p>
          </p:txBody>
        </p:sp>
      </p:grpSp>
      <p:grpSp>
        <p:nvGrpSpPr>
          <p:cNvPr id="5" name="Group 4"/>
          <p:cNvGrpSpPr/>
          <p:nvPr/>
        </p:nvGrpSpPr>
        <p:grpSpPr>
          <a:xfrm>
            <a:off x="3388962" y="1098843"/>
            <a:ext cx="1363318" cy="1711965"/>
            <a:chOff x="685800" y="908539"/>
            <a:chExt cx="1363318" cy="1711965"/>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t="3846" r="1923"/>
            <a:stretch/>
          </p:blipFill>
          <p:spPr>
            <a:xfrm>
              <a:off x="685800" y="908539"/>
              <a:ext cx="1363318" cy="1350924"/>
            </a:xfrm>
            <a:prstGeom prst="rect">
              <a:avLst/>
            </a:prstGeom>
          </p:spPr>
        </p:pic>
        <p:sp>
          <p:nvSpPr>
            <p:cNvPr id="7" name="TextBox 6"/>
            <p:cNvSpPr txBox="1"/>
            <p:nvPr/>
          </p:nvSpPr>
          <p:spPr>
            <a:xfrm>
              <a:off x="685800" y="2312727"/>
              <a:ext cx="1249060" cy="307777"/>
            </a:xfrm>
            <a:prstGeom prst="rect">
              <a:avLst/>
            </a:prstGeom>
            <a:noFill/>
          </p:spPr>
          <p:txBody>
            <a:bodyPr wrap="none" rtlCol="0">
              <a:spAutoFit/>
            </a:bodyPr>
            <a:lstStyle/>
            <a:p>
              <a:pPr algn="ctr" eaLnBrk="0" fontAlgn="base" hangingPunct="0">
                <a:spcBef>
                  <a:spcPct val="0"/>
                </a:spcBef>
                <a:spcAft>
                  <a:spcPct val="0"/>
                </a:spcAft>
              </a:pPr>
              <a:r>
                <a:rPr lang="en-US" sz="1400" b="1" dirty="0" smtClean="0">
                  <a:solidFill>
                    <a:srgbClr val="000000"/>
                  </a:solidFill>
                  <a:latin typeface="Arial" panose="020B0604020202020204" pitchFamily="34" charset="0"/>
                </a:rPr>
                <a:t>Slag powder</a:t>
              </a:r>
              <a:endParaRPr lang="nl-BE" sz="1400" b="1" dirty="0" err="1" smtClean="0">
                <a:solidFill>
                  <a:srgbClr val="000000"/>
                </a:solidFill>
                <a:latin typeface="Arial" panose="020B0604020202020204" pitchFamily="34" charset="0"/>
              </a:endParaRPr>
            </a:p>
          </p:txBody>
        </p:sp>
      </p:grpSp>
      <p:sp>
        <p:nvSpPr>
          <p:cNvPr id="8" name="TextBox 7"/>
          <p:cNvSpPr txBox="1"/>
          <p:nvPr/>
        </p:nvSpPr>
        <p:spPr>
          <a:xfrm>
            <a:off x="4717660" y="1580168"/>
            <a:ext cx="394660" cy="523220"/>
          </a:xfrm>
          <a:prstGeom prst="rect">
            <a:avLst/>
          </a:prstGeom>
          <a:noFill/>
        </p:spPr>
        <p:txBody>
          <a:bodyPr wrap="square" rtlCol="0">
            <a:spAutoFit/>
          </a:bodyPr>
          <a:lstStyle/>
          <a:p>
            <a:pPr eaLnBrk="0" fontAlgn="base" hangingPunct="0">
              <a:spcBef>
                <a:spcPct val="0"/>
              </a:spcBef>
              <a:spcAft>
                <a:spcPct val="0"/>
              </a:spcAft>
            </a:pPr>
            <a:r>
              <a:rPr lang="en-US" sz="2800" b="1" dirty="0" smtClean="0">
                <a:solidFill>
                  <a:srgbClr val="000000"/>
                </a:solidFill>
                <a:latin typeface="Arial" panose="020B0604020202020204" pitchFamily="34" charset="0"/>
              </a:rPr>
              <a:t>+</a:t>
            </a:r>
            <a:endParaRPr lang="nl-BE" sz="2800" b="1" dirty="0" err="1" smtClean="0">
              <a:solidFill>
                <a:srgbClr val="000000"/>
              </a:solidFill>
              <a:latin typeface="Arial" panose="020B0604020202020204" pitchFamily="34" charset="0"/>
            </a:endParaRPr>
          </a:p>
        </p:txBody>
      </p:sp>
      <p:grpSp>
        <p:nvGrpSpPr>
          <p:cNvPr id="9" name="Group 8"/>
          <p:cNvGrpSpPr/>
          <p:nvPr/>
        </p:nvGrpSpPr>
        <p:grpSpPr>
          <a:xfrm>
            <a:off x="4464248" y="1194865"/>
            <a:ext cx="2683748" cy="2018111"/>
            <a:chOff x="3267222" y="1142744"/>
            <a:chExt cx="2683748" cy="2018111"/>
          </a:xfrm>
        </p:grpSpPr>
        <p:grpSp>
          <p:nvGrpSpPr>
            <p:cNvPr id="10" name="Group 9"/>
            <p:cNvGrpSpPr/>
            <p:nvPr/>
          </p:nvGrpSpPr>
          <p:grpSpPr>
            <a:xfrm>
              <a:off x="3684852" y="1142744"/>
              <a:ext cx="1792477" cy="1694667"/>
              <a:chOff x="3573864" y="902574"/>
              <a:chExt cx="1572196" cy="1552877"/>
            </a:xfrm>
          </p:grpSpPr>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28978" y="902574"/>
                <a:ext cx="1200707" cy="1215423"/>
              </a:xfrm>
              <a:prstGeom prst="rect">
                <a:avLst/>
              </a:prstGeom>
            </p:spPr>
          </p:pic>
          <p:sp>
            <p:nvSpPr>
              <p:cNvPr id="13" name="TextBox 12"/>
              <p:cNvSpPr txBox="1"/>
              <p:nvPr/>
            </p:nvSpPr>
            <p:spPr>
              <a:xfrm>
                <a:off x="3573864" y="2173425"/>
                <a:ext cx="1572196" cy="282026"/>
              </a:xfrm>
              <a:prstGeom prst="rect">
                <a:avLst/>
              </a:prstGeom>
              <a:noFill/>
            </p:spPr>
            <p:txBody>
              <a:bodyPr wrap="none" rtlCol="0">
                <a:spAutoFit/>
              </a:bodyPr>
              <a:lstStyle/>
              <a:p>
                <a:pPr algn="ctr" eaLnBrk="0" fontAlgn="base" hangingPunct="0">
                  <a:spcBef>
                    <a:spcPct val="0"/>
                  </a:spcBef>
                  <a:spcAft>
                    <a:spcPct val="0"/>
                  </a:spcAft>
                </a:pPr>
                <a:r>
                  <a:rPr lang="en-US" sz="1400" b="1" dirty="0" smtClean="0">
                    <a:solidFill>
                      <a:srgbClr val="000000"/>
                    </a:solidFill>
                    <a:latin typeface="Arial" panose="020B0604020202020204" pitchFamily="34" charset="0"/>
                  </a:rPr>
                  <a:t>Activating solution</a:t>
                </a:r>
                <a:endParaRPr lang="nl-BE" sz="1400" b="1" dirty="0" err="1" smtClean="0">
                  <a:solidFill>
                    <a:srgbClr val="000000"/>
                  </a:solidFill>
                  <a:latin typeface="Arial" panose="020B0604020202020204" pitchFamily="34" charset="0"/>
                </a:endParaRPr>
              </a:p>
            </p:txBody>
          </p:sp>
        </p:grpSp>
        <p:sp>
          <p:nvSpPr>
            <p:cNvPr id="11" name="TextBox 10"/>
            <p:cNvSpPr txBox="1"/>
            <p:nvPr/>
          </p:nvSpPr>
          <p:spPr>
            <a:xfrm>
              <a:off x="3267222" y="2853078"/>
              <a:ext cx="2683748" cy="307777"/>
            </a:xfrm>
            <a:prstGeom prst="rect">
              <a:avLst/>
            </a:prstGeom>
            <a:noFill/>
          </p:spPr>
          <p:txBody>
            <a:bodyPr wrap="none" rtlCol="0">
              <a:spAutoFit/>
            </a:bodyPr>
            <a:lstStyle/>
            <a:p>
              <a:pPr algn="ctr" eaLnBrk="0" fontAlgn="base" hangingPunct="0">
                <a:spcBef>
                  <a:spcPct val="0"/>
                </a:spcBef>
                <a:spcAft>
                  <a:spcPct val="0"/>
                </a:spcAft>
              </a:pPr>
              <a:r>
                <a:rPr lang="en-US" sz="1400" b="1" dirty="0" smtClean="0">
                  <a:solidFill>
                    <a:srgbClr val="000000"/>
                  </a:solidFill>
                  <a:latin typeface="Arial" panose="020B0604020202020204" pitchFamily="34" charset="0"/>
                </a:rPr>
                <a:t>SiO</a:t>
              </a:r>
              <a:r>
                <a:rPr lang="en-US" sz="1400" b="1" baseline="-25000" dirty="0" smtClean="0">
                  <a:solidFill>
                    <a:srgbClr val="000000"/>
                  </a:solidFill>
                  <a:latin typeface="Arial" panose="020B0604020202020204" pitchFamily="34" charset="0"/>
                </a:rPr>
                <a:t>2</a:t>
              </a:r>
              <a:r>
                <a:rPr lang="en-US" sz="1400" b="1" dirty="0" smtClean="0">
                  <a:solidFill>
                    <a:srgbClr val="000000"/>
                  </a:solidFill>
                  <a:latin typeface="Arial" panose="020B0604020202020204" pitchFamily="34" charset="0"/>
                </a:rPr>
                <a:t>/Na</a:t>
              </a:r>
              <a:r>
                <a:rPr lang="en-US" sz="1400" b="1" baseline="-25000" dirty="0" smtClean="0">
                  <a:solidFill>
                    <a:srgbClr val="000000"/>
                  </a:solidFill>
                  <a:latin typeface="Arial" panose="020B0604020202020204" pitchFamily="34" charset="0"/>
                </a:rPr>
                <a:t>2</a:t>
              </a:r>
              <a:r>
                <a:rPr lang="en-US" sz="1400" b="1" dirty="0" smtClean="0">
                  <a:solidFill>
                    <a:srgbClr val="000000"/>
                  </a:solidFill>
                  <a:latin typeface="Arial" panose="020B0604020202020204" pitchFamily="34" charset="0"/>
                </a:rPr>
                <a:t>O=1.6 - H</a:t>
              </a:r>
              <a:r>
                <a:rPr lang="en-US" sz="1400" b="1" baseline="-25000" dirty="0" smtClean="0">
                  <a:solidFill>
                    <a:srgbClr val="000000"/>
                  </a:solidFill>
                  <a:latin typeface="Arial" panose="020B0604020202020204" pitchFamily="34" charset="0"/>
                </a:rPr>
                <a:t>2</a:t>
              </a:r>
              <a:r>
                <a:rPr lang="en-US" sz="1400" b="1" dirty="0" smtClean="0">
                  <a:solidFill>
                    <a:srgbClr val="000000"/>
                  </a:solidFill>
                  <a:latin typeface="Arial" panose="020B0604020202020204" pitchFamily="34" charset="0"/>
                </a:rPr>
                <a:t>O/Na</a:t>
              </a:r>
              <a:r>
                <a:rPr lang="en-US" sz="1400" b="1" baseline="-25000" dirty="0" smtClean="0">
                  <a:solidFill>
                    <a:srgbClr val="000000"/>
                  </a:solidFill>
                  <a:latin typeface="Arial" panose="020B0604020202020204" pitchFamily="34" charset="0"/>
                </a:rPr>
                <a:t>2</a:t>
              </a:r>
              <a:r>
                <a:rPr lang="en-US" sz="1400" b="1" dirty="0" smtClean="0">
                  <a:solidFill>
                    <a:srgbClr val="000000"/>
                  </a:solidFill>
                  <a:latin typeface="Arial" panose="020B0604020202020204" pitchFamily="34" charset="0"/>
                </a:rPr>
                <a:t>O=25</a:t>
              </a:r>
              <a:endParaRPr lang="nl-BE" sz="1400" b="1" dirty="0" err="1" smtClean="0">
                <a:solidFill>
                  <a:srgbClr val="000000"/>
                </a:solidFill>
                <a:latin typeface="Arial" panose="020B0604020202020204" pitchFamily="34" charset="0"/>
              </a:endParaRPr>
            </a:p>
          </p:txBody>
        </p:sp>
      </p:grpSp>
      <p:grpSp>
        <p:nvGrpSpPr>
          <p:cNvPr id="14" name="Group 13"/>
          <p:cNvGrpSpPr/>
          <p:nvPr/>
        </p:nvGrpSpPr>
        <p:grpSpPr>
          <a:xfrm>
            <a:off x="6820459" y="1110262"/>
            <a:ext cx="1147647" cy="1787103"/>
            <a:chOff x="1435484" y="3456553"/>
            <a:chExt cx="1223910" cy="1982685"/>
          </a:xfrm>
        </p:grpSpPr>
        <p:pic>
          <p:nvPicPr>
            <p:cNvPr id="15" name="Afbeelding 5">
              <a:extLst>
                <a:ext uri="{FF2B5EF4-FFF2-40B4-BE49-F238E27FC236}">
                  <a16:creationId xmlns:a16="http://schemas.microsoft.com/office/drawing/2014/main" xmlns="" id="{350CA849-F8CD-4805-B7A4-CAD39447751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1208700" y="3683337"/>
              <a:ext cx="1677477" cy="1223910"/>
            </a:xfrm>
            <a:prstGeom prst="rect">
              <a:avLst/>
            </a:prstGeom>
          </p:spPr>
        </p:pic>
        <p:sp>
          <p:nvSpPr>
            <p:cNvPr id="16" name="TextBox 15"/>
            <p:cNvSpPr txBox="1"/>
            <p:nvPr/>
          </p:nvSpPr>
          <p:spPr>
            <a:xfrm>
              <a:off x="1719833" y="5131461"/>
              <a:ext cx="750526" cy="307777"/>
            </a:xfrm>
            <a:prstGeom prst="rect">
              <a:avLst/>
            </a:prstGeom>
            <a:noFill/>
          </p:spPr>
          <p:txBody>
            <a:bodyPr wrap="none" rtlCol="0">
              <a:spAutoFit/>
            </a:bodyPr>
            <a:lstStyle/>
            <a:p>
              <a:pPr eaLnBrk="0" fontAlgn="base" hangingPunct="0">
                <a:spcBef>
                  <a:spcPct val="0"/>
                </a:spcBef>
                <a:spcAft>
                  <a:spcPct val="0"/>
                </a:spcAft>
              </a:pPr>
              <a:r>
                <a:rPr lang="en-US" sz="1400" b="1" dirty="0" smtClean="0">
                  <a:solidFill>
                    <a:srgbClr val="000000"/>
                  </a:solidFill>
                  <a:latin typeface="Arial" panose="020B0604020202020204" pitchFamily="34" charset="0"/>
                </a:rPr>
                <a:t>Mixing</a:t>
              </a:r>
              <a:endParaRPr lang="nl-BE" sz="1400" b="1" dirty="0" err="1" smtClean="0">
                <a:solidFill>
                  <a:srgbClr val="000000"/>
                </a:solidFill>
                <a:latin typeface="Arial" panose="020B0604020202020204" pitchFamily="34" charset="0"/>
              </a:endParaRPr>
            </a:p>
          </p:txBody>
        </p:sp>
      </p:grpSp>
      <p:sp>
        <p:nvSpPr>
          <p:cNvPr id="17" name="TextBox 22"/>
          <p:cNvSpPr txBox="1">
            <a:spLocks noChangeArrowheads="1"/>
          </p:cNvSpPr>
          <p:nvPr/>
        </p:nvSpPr>
        <p:spPr bwMode="auto">
          <a:xfrm>
            <a:off x="7958980" y="1648332"/>
            <a:ext cx="39370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b="1">
                <a:solidFill>
                  <a:schemeClr val="bg2"/>
                </a:solidFill>
                <a:latin typeface="Arial" panose="020B0604020202020204" pitchFamily="34" charset="0"/>
              </a:defRPr>
            </a:lvl1pPr>
            <a:lvl2pPr marL="742950" indent="-285750">
              <a:spcBef>
                <a:spcPct val="20000"/>
              </a:spcBef>
              <a:buChar char="–"/>
              <a:defRPr sz="2800" b="1">
                <a:solidFill>
                  <a:schemeClr val="bg2"/>
                </a:solidFill>
                <a:latin typeface="Arial" panose="020B0604020202020204" pitchFamily="34" charset="0"/>
              </a:defRPr>
            </a:lvl2pPr>
            <a:lvl3pPr marL="1143000" indent="-228600">
              <a:spcBef>
                <a:spcPct val="20000"/>
              </a:spcBef>
              <a:buChar char="•"/>
              <a:defRPr sz="2400" b="1">
                <a:solidFill>
                  <a:schemeClr val="bg2"/>
                </a:solidFill>
                <a:latin typeface="Arial" panose="020B0604020202020204" pitchFamily="34" charset="0"/>
              </a:defRPr>
            </a:lvl3pPr>
            <a:lvl4pPr marL="1600200" indent="-228600">
              <a:spcBef>
                <a:spcPct val="20000"/>
              </a:spcBef>
              <a:buChar char="–"/>
              <a:defRPr sz="2000" b="1">
                <a:solidFill>
                  <a:schemeClr val="bg2"/>
                </a:solidFill>
                <a:latin typeface="Arial" panose="020B0604020202020204" pitchFamily="34" charset="0"/>
              </a:defRPr>
            </a:lvl4pPr>
            <a:lvl5pPr marL="2057400" indent="-228600">
              <a:spcBef>
                <a:spcPct val="20000"/>
              </a:spcBef>
              <a:buChar char="»"/>
              <a:defRPr sz="2000" b="1">
                <a:solidFill>
                  <a:schemeClr val="bg2"/>
                </a:solidFill>
                <a:latin typeface="Arial" panose="020B0604020202020204" pitchFamily="34" charset="0"/>
              </a:defRPr>
            </a:lvl5pPr>
            <a:lvl6pPr marL="2514600" indent="-228600" eaLnBrk="0" fontAlgn="base" hangingPunct="0">
              <a:spcBef>
                <a:spcPct val="20000"/>
              </a:spcBef>
              <a:spcAft>
                <a:spcPct val="0"/>
              </a:spcAft>
              <a:buChar char="»"/>
              <a:defRPr sz="2000" b="1">
                <a:solidFill>
                  <a:schemeClr val="bg2"/>
                </a:solidFill>
                <a:latin typeface="Arial" panose="020B0604020202020204" pitchFamily="34" charset="0"/>
              </a:defRPr>
            </a:lvl6pPr>
            <a:lvl7pPr marL="2971800" indent="-228600" eaLnBrk="0" fontAlgn="base" hangingPunct="0">
              <a:spcBef>
                <a:spcPct val="20000"/>
              </a:spcBef>
              <a:spcAft>
                <a:spcPct val="0"/>
              </a:spcAft>
              <a:buChar char="»"/>
              <a:defRPr sz="2000" b="1">
                <a:solidFill>
                  <a:schemeClr val="bg2"/>
                </a:solidFill>
                <a:latin typeface="Arial" panose="020B0604020202020204" pitchFamily="34" charset="0"/>
              </a:defRPr>
            </a:lvl7pPr>
            <a:lvl8pPr marL="3429000" indent="-228600" eaLnBrk="0" fontAlgn="base" hangingPunct="0">
              <a:spcBef>
                <a:spcPct val="20000"/>
              </a:spcBef>
              <a:spcAft>
                <a:spcPct val="0"/>
              </a:spcAft>
              <a:buChar char="»"/>
              <a:defRPr sz="2000" b="1">
                <a:solidFill>
                  <a:schemeClr val="bg2"/>
                </a:solidFill>
                <a:latin typeface="Arial" panose="020B0604020202020204" pitchFamily="34" charset="0"/>
              </a:defRPr>
            </a:lvl8pPr>
            <a:lvl9pPr marL="3886200" indent="-228600" eaLnBrk="0" fontAlgn="base" hangingPunct="0">
              <a:spcBef>
                <a:spcPct val="20000"/>
              </a:spcBef>
              <a:spcAft>
                <a:spcPct val="0"/>
              </a:spcAft>
              <a:buChar char="»"/>
              <a:defRPr sz="2000" b="1">
                <a:solidFill>
                  <a:schemeClr val="bg2"/>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nl-BE" sz="2800" b="1" i="0" u="none" strike="noStrike" kern="0" cap="none" spc="0" normalizeH="0" baseline="0" noProof="0" dirty="0">
                <a:ln>
                  <a:noFill/>
                </a:ln>
                <a:solidFill>
                  <a:srgbClr val="000000"/>
                </a:solidFill>
                <a:effectLst/>
                <a:uLnTx/>
                <a:uFillTx/>
                <a:latin typeface="Arial" panose="020B0604020202020204" pitchFamily="34" charset="0"/>
              </a:rPr>
              <a:t>=</a:t>
            </a:r>
            <a:endParaRPr kumimoji="0" lang="nl-BE" altLang="nl-BE" sz="2800" b="1" i="0" u="none" strike="noStrike" kern="0" cap="none" spc="0" normalizeH="0" baseline="0" noProof="0" dirty="0">
              <a:ln>
                <a:noFill/>
              </a:ln>
              <a:solidFill>
                <a:srgbClr val="000000"/>
              </a:solidFill>
              <a:effectLst/>
              <a:uLnTx/>
              <a:uFillTx/>
              <a:latin typeface="Arial" panose="020B0604020202020204" pitchFamily="34" charset="0"/>
            </a:endParaRPr>
          </a:p>
        </p:txBody>
      </p:sp>
      <p:grpSp>
        <p:nvGrpSpPr>
          <p:cNvPr id="18" name="Group 17"/>
          <p:cNvGrpSpPr/>
          <p:nvPr/>
        </p:nvGrpSpPr>
        <p:grpSpPr>
          <a:xfrm>
            <a:off x="8320623" y="1194865"/>
            <a:ext cx="1756307" cy="1694667"/>
            <a:chOff x="8639943" y="1160658"/>
            <a:chExt cx="1756307" cy="1694667"/>
          </a:xfrm>
        </p:grpSpPr>
        <p:pic>
          <p:nvPicPr>
            <p:cNvPr id="19" name="Picture 18"/>
            <p:cNvPicPr>
              <a:picLocks noChangeAspect="1"/>
            </p:cNvPicPr>
            <p:nvPr/>
          </p:nvPicPr>
          <p:blipFill rotWithShape="1">
            <a:blip r:embed="rId6" cstate="print">
              <a:extLst>
                <a:ext uri="{28A0092B-C50C-407E-A947-70E740481C1C}">
                  <a14:useLocalDpi xmlns:a14="http://schemas.microsoft.com/office/drawing/2010/main" val="0"/>
                </a:ext>
              </a:extLst>
            </a:blip>
            <a:srcRect l="-973" t="13333" r="5307" b="31111"/>
            <a:stretch/>
          </p:blipFill>
          <p:spPr>
            <a:xfrm>
              <a:off x="8639943" y="1160658"/>
              <a:ext cx="1678275" cy="1306745"/>
            </a:xfrm>
            <a:prstGeom prst="rect">
              <a:avLst/>
            </a:prstGeom>
            <a:ln>
              <a:noFill/>
            </a:ln>
            <a:effectLst>
              <a:softEdge rad="63500"/>
            </a:effectLst>
          </p:spPr>
        </p:pic>
        <p:sp>
          <p:nvSpPr>
            <p:cNvPr id="20" name="TextBox 19"/>
            <p:cNvSpPr txBox="1"/>
            <p:nvPr/>
          </p:nvSpPr>
          <p:spPr>
            <a:xfrm>
              <a:off x="8659877" y="2547548"/>
              <a:ext cx="1736373" cy="307777"/>
            </a:xfrm>
            <a:prstGeom prst="rect">
              <a:avLst/>
            </a:prstGeom>
            <a:noFill/>
          </p:spPr>
          <p:txBody>
            <a:bodyPr wrap="none" rtlCol="0">
              <a:spAutoFit/>
            </a:bodyPr>
            <a:lstStyle/>
            <a:p>
              <a:pPr eaLnBrk="0" fontAlgn="base" hangingPunct="0">
                <a:spcBef>
                  <a:spcPct val="0"/>
                </a:spcBef>
                <a:spcAft>
                  <a:spcPct val="0"/>
                </a:spcAft>
              </a:pPr>
              <a:r>
                <a:rPr lang="en-US" sz="1400" b="1" dirty="0" smtClean="0">
                  <a:solidFill>
                    <a:srgbClr val="000000"/>
                  </a:solidFill>
                  <a:latin typeface="Arial" panose="020B0604020202020204" pitchFamily="34" charset="0"/>
                </a:rPr>
                <a:t>Inorganic polymer</a:t>
              </a:r>
              <a:endParaRPr lang="nl-BE" sz="1400" b="1" dirty="0" err="1" smtClean="0">
                <a:solidFill>
                  <a:srgbClr val="000000"/>
                </a:solidFill>
                <a:latin typeface="Arial" panose="020B0604020202020204" pitchFamily="34" charset="0"/>
              </a:endParaRPr>
            </a:p>
          </p:txBody>
        </p:sp>
      </p:grpSp>
      <p:cxnSp>
        <p:nvCxnSpPr>
          <p:cNvPr id="22" name="Straight Arrow Connector 21"/>
          <p:cNvCxnSpPr/>
          <p:nvPr/>
        </p:nvCxnSpPr>
        <p:spPr bwMode="auto">
          <a:xfrm>
            <a:off x="6510887" y="1909475"/>
            <a:ext cx="288032" cy="0"/>
          </a:xfrm>
          <a:prstGeom prst="straightConnector1">
            <a:avLst/>
          </a:prstGeom>
          <a:noFill/>
          <a:ln w="19050" cap="flat" cmpd="sng" algn="ctr">
            <a:solidFill>
              <a:srgbClr val="321E00"/>
            </a:solidFill>
            <a:prstDash val="solid"/>
            <a:round/>
            <a:headEnd type="none" w="med" len="med"/>
            <a:tailEnd type="triangle"/>
          </a:ln>
          <a:effectLst/>
        </p:spPr>
      </p:cxnSp>
      <p:sp>
        <p:nvSpPr>
          <p:cNvPr id="24" name="Title 1"/>
          <p:cNvSpPr txBox="1">
            <a:spLocks/>
          </p:cNvSpPr>
          <p:nvPr/>
        </p:nvSpPr>
        <p:spPr>
          <a:xfrm>
            <a:off x="287784" y="140802"/>
            <a:ext cx="9187656" cy="900000"/>
          </a:xfrm>
          <a:prstGeom prst="rect">
            <a:avLst/>
          </a:prstGeom>
        </p:spPr>
        <p:txBody>
          <a:bodyPr>
            <a:normAutofit/>
          </a:bodyPr>
          <a:lstStyle>
            <a:lvl1pPr algn="l" defTabSz="1008051" rtl="0" eaLnBrk="1" latinLnBrk="0" hangingPunct="1">
              <a:spcBef>
                <a:spcPct val="0"/>
              </a:spcBef>
              <a:buNone/>
              <a:defRPr lang="nl-BE" sz="3969" kern="1200" baseline="0" dirty="0">
                <a:solidFill>
                  <a:schemeClr val="tx2"/>
                </a:solidFill>
                <a:latin typeface="Arial" pitchFamily="34" charset="0"/>
                <a:ea typeface="+mj-ea"/>
                <a:cs typeface="Arial" pitchFamily="34" charset="0"/>
              </a:defRPr>
            </a:lvl1pPr>
          </a:lstStyle>
          <a:p>
            <a:pPr algn="ctr"/>
            <a:r>
              <a:rPr lang="en-US" sz="3600" dirty="0" smtClean="0"/>
              <a:t>From slag to inorganic polymer</a:t>
            </a:r>
            <a:endParaRPr lang="en-US" sz="3600" dirty="0"/>
          </a:p>
        </p:txBody>
      </p:sp>
      <p:grpSp>
        <p:nvGrpSpPr>
          <p:cNvPr id="27" name="Group 26"/>
          <p:cNvGrpSpPr/>
          <p:nvPr/>
        </p:nvGrpSpPr>
        <p:grpSpPr>
          <a:xfrm>
            <a:off x="71760" y="1092863"/>
            <a:ext cx="1334319" cy="1716524"/>
            <a:chOff x="130833" y="1092863"/>
            <a:chExt cx="1334319" cy="1716524"/>
          </a:xfrm>
        </p:grpSpPr>
        <p:pic>
          <p:nvPicPr>
            <p:cNvPr id="26" name="Afbeelding 10">
              <a:extLst>
                <a:ext uri="{FF2B5EF4-FFF2-40B4-BE49-F238E27FC236}">
                  <a16:creationId xmlns="" xmlns:a16="http://schemas.microsoft.com/office/drawing/2014/main" id="{E500D544-3982-403B-ADBE-C540B3156A2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7414" b="14560"/>
            <a:stretch/>
          </p:blipFill>
          <p:spPr>
            <a:xfrm>
              <a:off x="130833" y="1092863"/>
              <a:ext cx="1334319" cy="1418684"/>
            </a:xfrm>
            <a:prstGeom prst="rect">
              <a:avLst/>
            </a:prstGeom>
          </p:spPr>
        </p:pic>
        <p:sp>
          <p:nvSpPr>
            <p:cNvPr id="23" name="Rectangle 22"/>
            <p:cNvSpPr/>
            <p:nvPr/>
          </p:nvSpPr>
          <p:spPr>
            <a:xfrm>
              <a:off x="302189" y="2501610"/>
              <a:ext cx="1117614" cy="307777"/>
            </a:xfrm>
            <a:prstGeom prst="rect">
              <a:avLst/>
            </a:prstGeom>
          </p:spPr>
          <p:txBody>
            <a:bodyPr wrap="none">
              <a:spAutoFit/>
            </a:bodyPr>
            <a:lstStyle/>
            <a:p>
              <a:pPr eaLnBrk="0" fontAlgn="base" hangingPunct="0">
                <a:spcBef>
                  <a:spcPct val="0"/>
                </a:spcBef>
                <a:spcAft>
                  <a:spcPct val="0"/>
                </a:spcAft>
              </a:pPr>
              <a:r>
                <a:rPr lang="en-US" sz="1400" b="1" dirty="0" smtClean="0">
                  <a:solidFill>
                    <a:srgbClr val="000000"/>
                  </a:solidFill>
                  <a:latin typeface="Arial" panose="020B0604020202020204" pitchFamily="34" charset="0"/>
                </a:rPr>
                <a:t>Quenching</a:t>
              </a:r>
              <a:endParaRPr lang="nl-BE" sz="1400" b="1" dirty="0" err="1">
                <a:solidFill>
                  <a:srgbClr val="000000"/>
                </a:solidFill>
                <a:latin typeface="Arial" panose="020B0604020202020204" pitchFamily="34" charset="0"/>
              </a:endParaRPr>
            </a:p>
          </p:txBody>
        </p:sp>
      </p:grpSp>
      <p:cxnSp>
        <p:nvCxnSpPr>
          <p:cNvPr id="31" name="Straight Arrow Connector 30"/>
          <p:cNvCxnSpPr/>
          <p:nvPr/>
        </p:nvCxnSpPr>
        <p:spPr bwMode="auto">
          <a:xfrm>
            <a:off x="3062525" y="1802205"/>
            <a:ext cx="288032" cy="0"/>
          </a:xfrm>
          <a:prstGeom prst="straightConnector1">
            <a:avLst/>
          </a:prstGeom>
          <a:noFill/>
          <a:ln w="19050" cap="flat" cmpd="sng" algn="ctr">
            <a:solidFill>
              <a:srgbClr val="321E00"/>
            </a:solidFill>
            <a:prstDash val="solid"/>
            <a:round/>
            <a:headEnd type="none" w="med" len="med"/>
            <a:tailEnd type="triangle"/>
          </a:ln>
          <a:effectLst/>
        </p:spPr>
      </p:cxnSp>
      <p:cxnSp>
        <p:nvCxnSpPr>
          <p:cNvPr id="32" name="Straight Arrow Connector 31"/>
          <p:cNvCxnSpPr/>
          <p:nvPr/>
        </p:nvCxnSpPr>
        <p:spPr bwMode="auto">
          <a:xfrm>
            <a:off x="1426408" y="1802205"/>
            <a:ext cx="288032" cy="0"/>
          </a:xfrm>
          <a:prstGeom prst="straightConnector1">
            <a:avLst/>
          </a:prstGeom>
          <a:noFill/>
          <a:ln w="19050" cap="flat" cmpd="sng" algn="ctr">
            <a:solidFill>
              <a:srgbClr val="321E00"/>
            </a:solidFill>
            <a:prstDash val="solid"/>
            <a:round/>
            <a:headEnd type="none" w="med" len="med"/>
            <a:tailEnd type="triangle"/>
          </a:ln>
          <a:effectLst/>
        </p:spPr>
      </p:cxnSp>
      <p:sp>
        <p:nvSpPr>
          <p:cNvPr id="28" name="Rectangle 27"/>
          <p:cNvSpPr/>
          <p:nvPr/>
        </p:nvSpPr>
        <p:spPr>
          <a:xfrm>
            <a:off x="8288489" y="908720"/>
            <a:ext cx="1747795" cy="1996479"/>
          </a:xfrm>
          <a:prstGeom prst="rect">
            <a:avLst/>
          </a:prstGeom>
          <a:noFill/>
          <a:ln w="28575">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9" name="TextBox 28"/>
          <p:cNvSpPr txBox="1"/>
          <p:nvPr/>
        </p:nvSpPr>
        <p:spPr>
          <a:xfrm>
            <a:off x="6962917" y="3672977"/>
            <a:ext cx="3617337" cy="646331"/>
          </a:xfrm>
          <a:prstGeom prst="rect">
            <a:avLst/>
          </a:prstGeom>
          <a:noFill/>
        </p:spPr>
        <p:txBody>
          <a:bodyPr wrap="square" rtlCol="0">
            <a:spAutoFit/>
          </a:bodyPr>
          <a:lstStyle/>
          <a:p>
            <a:pPr algn="ctr"/>
            <a:r>
              <a:rPr lang="en-US" dirty="0" smtClean="0"/>
              <a:t>Effect of composition on mechanical properties</a:t>
            </a:r>
            <a:endParaRPr lang="nl-BE" dirty="0"/>
          </a:p>
        </p:txBody>
      </p:sp>
      <p:sp>
        <p:nvSpPr>
          <p:cNvPr id="30" name="Down Arrow 29"/>
          <p:cNvSpPr/>
          <p:nvPr/>
        </p:nvSpPr>
        <p:spPr>
          <a:xfrm>
            <a:off x="8685766" y="3096987"/>
            <a:ext cx="171637" cy="432048"/>
          </a:xfrm>
          <a:prstGeom prst="downArrow">
            <a:avLst/>
          </a:prstGeom>
          <a:solidFill>
            <a:srgbClr val="116E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3" name="Down Arrow 32"/>
          <p:cNvSpPr/>
          <p:nvPr/>
        </p:nvSpPr>
        <p:spPr>
          <a:xfrm>
            <a:off x="8685765" y="4512216"/>
            <a:ext cx="171637" cy="432048"/>
          </a:xfrm>
          <a:prstGeom prst="downArrow">
            <a:avLst/>
          </a:prstGeom>
          <a:solidFill>
            <a:srgbClr val="116E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4" name="TextBox 33"/>
          <p:cNvSpPr txBox="1"/>
          <p:nvPr/>
        </p:nvSpPr>
        <p:spPr>
          <a:xfrm>
            <a:off x="7505908" y="5031393"/>
            <a:ext cx="2492990" cy="369332"/>
          </a:xfrm>
          <a:prstGeom prst="rect">
            <a:avLst/>
          </a:prstGeom>
          <a:noFill/>
        </p:spPr>
        <p:txBody>
          <a:bodyPr wrap="none" rtlCol="0">
            <a:spAutoFit/>
          </a:bodyPr>
          <a:lstStyle/>
          <a:p>
            <a:r>
              <a:rPr lang="en-US" dirty="0" smtClean="0"/>
              <a:t>Compressive strength </a:t>
            </a:r>
            <a:endParaRPr lang="nl-BE" dirty="0"/>
          </a:p>
        </p:txBody>
      </p:sp>
      <p:sp>
        <p:nvSpPr>
          <p:cNvPr id="35" name="TextBox 34"/>
          <p:cNvSpPr txBox="1"/>
          <p:nvPr/>
        </p:nvSpPr>
        <p:spPr>
          <a:xfrm>
            <a:off x="8893667" y="6581001"/>
            <a:ext cx="354584" cy="276999"/>
          </a:xfrm>
          <a:prstGeom prst="rect">
            <a:avLst/>
          </a:prstGeom>
          <a:noFill/>
        </p:spPr>
        <p:txBody>
          <a:bodyPr wrap="none" rtlCol="0">
            <a:spAutoFit/>
          </a:bodyPr>
          <a:lstStyle/>
          <a:p>
            <a:r>
              <a:rPr lang="en-US" sz="1200" dirty="0" smtClean="0">
                <a:solidFill>
                  <a:schemeClr val="bg1"/>
                </a:solidFill>
              </a:rPr>
              <a:t>12</a:t>
            </a:r>
            <a:endParaRPr lang="nl-BE" sz="1200" dirty="0">
              <a:solidFill>
                <a:schemeClr val="bg1"/>
              </a:solidFill>
            </a:endParaRPr>
          </a:p>
        </p:txBody>
      </p:sp>
    </p:spTree>
    <p:extLst>
      <p:ext uri="{BB962C8B-B14F-4D97-AF65-F5344CB8AC3E}">
        <p14:creationId xmlns:p14="http://schemas.microsoft.com/office/powerpoint/2010/main" val="341513136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595313" y="-99392"/>
            <a:ext cx="9187656" cy="900000"/>
          </a:xfrm>
        </p:spPr>
        <p:txBody>
          <a:bodyPr>
            <a:normAutofit/>
          </a:bodyPr>
          <a:lstStyle/>
          <a:p>
            <a:pPr algn="ctr"/>
            <a:r>
              <a:rPr lang="en-US" sz="3600" dirty="0" smtClean="0"/>
              <a:t>Compressive strength evolution</a:t>
            </a:r>
            <a:endParaRPr lang="nl-BE" sz="3600"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3808" y="1098488"/>
            <a:ext cx="4372991" cy="4372991"/>
          </a:xfrm>
          <a:prstGeom prst="rect">
            <a:avLst/>
          </a:prstGeom>
        </p:spPr>
      </p:pic>
      <p:graphicFrame>
        <p:nvGraphicFramePr>
          <p:cNvPr id="8" name="Table 7"/>
          <p:cNvGraphicFramePr>
            <a:graphicFrameLocks noGrp="1"/>
          </p:cNvGraphicFramePr>
          <p:nvPr>
            <p:extLst>
              <p:ext uri="{D42A27DB-BD31-4B8C-83A1-F6EECF244321}">
                <p14:modId xmlns:p14="http://schemas.microsoft.com/office/powerpoint/2010/main" val="348669320"/>
              </p:ext>
            </p:extLst>
          </p:nvPr>
        </p:nvGraphicFramePr>
        <p:xfrm>
          <a:off x="4896698" y="1052736"/>
          <a:ext cx="4968192" cy="1800200"/>
        </p:xfrm>
        <a:graphic>
          <a:graphicData uri="http://schemas.openxmlformats.org/drawingml/2006/table">
            <a:tbl>
              <a:tblPr firstRow="1" bandRow="1"/>
              <a:tblGrid>
                <a:gridCol w="1728192">
                  <a:extLst>
                    <a:ext uri="{9D8B030D-6E8A-4147-A177-3AD203B41FA5}">
                      <a16:colId xmlns="" xmlns:a16="http://schemas.microsoft.com/office/drawing/2014/main" val="20000"/>
                    </a:ext>
                  </a:extLst>
                </a:gridCol>
                <a:gridCol w="1080000">
                  <a:extLst>
                    <a:ext uri="{9D8B030D-6E8A-4147-A177-3AD203B41FA5}">
                      <a16:colId xmlns="" xmlns:a16="http://schemas.microsoft.com/office/drawing/2014/main" val="20001"/>
                    </a:ext>
                  </a:extLst>
                </a:gridCol>
                <a:gridCol w="1080000">
                  <a:extLst>
                    <a:ext uri="{9D8B030D-6E8A-4147-A177-3AD203B41FA5}">
                      <a16:colId xmlns="" xmlns:a16="http://schemas.microsoft.com/office/drawing/2014/main" val="20002"/>
                    </a:ext>
                  </a:extLst>
                </a:gridCol>
                <a:gridCol w="1080000">
                  <a:extLst>
                    <a:ext uri="{9D8B030D-6E8A-4147-A177-3AD203B41FA5}">
                      <a16:colId xmlns="" xmlns:a16="http://schemas.microsoft.com/office/drawing/2014/main" val="20003"/>
                    </a:ext>
                  </a:extLst>
                </a:gridCol>
              </a:tblGrid>
              <a:tr h="47306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ctr"/>
                      <a:r>
                        <a:rPr lang="en-US" sz="1200" b="0" i="0" u="none" strike="noStrike" dirty="0" smtClean="0">
                          <a:solidFill>
                            <a:srgbClr val="000A14"/>
                          </a:solidFill>
                          <a:effectLst/>
                          <a:latin typeface="+mn-lt"/>
                        </a:rPr>
                        <a:t>IP</a:t>
                      </a:r>
                      <a:r>
                        <a:rPr lang="en-US" sz="1200" b="0" i="0" u="none" strike="noStrike" baseline="0" dirty="0" smtClean="0">
                          <a:solidFill>
                            <a:srgbClr val="000A14"/>
                          </a:solidFill>
                          <a:effectLst/>
                          <a:latin typeface="+mn-lt"/>
                        </a:rPr>
                        <a:t> samples</a:t>
                      </a:r>
                      <a:endParaRPr lang="nl-BE" sz="1200" b="0" i="0" u="none" strike="noStrike" dirty="0">
                        <a:solidFill>
                          <a:srgbClr val="000A14"/>
                        </a:solidFill>
                        <a:effectLst/>
                        <a:latin typeface="+mn-lt"/>
                      </a:endParaRPr>
                    </a:p>
                  </a:txBody>
                  <a:tcPr marL="9525" marR="9525" marT="9525" marB="0" anchor="ctr">
                    <a:lnL w="12700" cap="flat" cmpd="sng" algn="ctr">
                      <a:solidFill>
                        <a:srgbClr val="000A14"/>
                      </a:solidFill>
                      <a:prstDash val="solid"/>
                      <a:round/>
                      <a:headEnd type="none" w="med" len="med"/>
                      <a:tailEnd type="none" w="med" len="med"/>
                    </a:lnL>
                    <a:lnR w="12700" cap="flat" cmpd="sng" algn="ctr">
                      <a:solidFill>
                        <a:srgbClr val="000A14"/>
                      </a:solidFill>
                      <a:prstDash val="solid"/>
                      <a:round/>
                      <a:headEnd type="none" w="med" len="med"/>
                      <a:tailEnd type="none" w="med" len="med"/>
                    </a:lnR>
                    <a:lnT w="12700" cap="flat" cmpd="sng" algn="ctr">
                      <a:solidFill>
                        <a:srgbClr val="000A14"/>
                      </a:solidFill>
                      <a:prstDash val="solid"/>
                      <a:round/>
                      <a:headEnd type="none" w="med" len="med"/>
                      <a:tailEnd type="none" w="med" len="med"/>
                    </a:lnT>
                    <a:lnB w="12700" cap="flat" cmpd="sng" algn="ctr">
                      <a:solidFill>
                        <a:srgbClr val="000A14"/>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ctr"/>
                      <a:r>
                        <a:rPr lang="en-US" sz="1200" b="0" i="0" u="none" strike="noStrike" dirty="0" smtClean="0">
                          <a:solidFill>
                            <a:srgbClr val="000A14"/>
                          </a:solidFill>
                          <a:effectLst/>
                          <a:latin typeface="+mn-lt"/>
                        </a:rPr>
                        <a:t>2d (MPa)</a:t>
                      </a:r>
                      <a:endParaRPr lang="nl-BE" sz="1200" b="0" i="0" u="none" strike="noStrike" dirty="0">
                        <a:solidFill>
                          <a:srgbClr val="000A14"/>
                        </a:solidFill>
                        <a:effectLst/>
                        <a:latin typeface="+mn-lt"/>
                      </a:endParaRPr>
                    </a:p>
                  </a:txBody>
                  <a:tcPr marL="9525" marR="9525" marT="9525" marB="0" anchor="ctr">
                    <a:lnL w="12700" cap="flat" cmpd="sng" algn="ctr">
                      <a:solidFill>
                        <a:srgbClr val="000A14"/>
                      </a:solidFill>
                      <a:prstDash val="solid"/>
                      <a:round/>
                      <a:headEnd type="none" w="med" len="med"/>
                      <a:tailEnd type="none" w="med" len="med"/>
                    </a:lnL>
                    <a:lnR w="12700" cap="flat" cmpd="sng" algn="ctr">
                      <a:solidFill>
                        <a:srgbClr val="000A14"/>
                      </a:solidFill>
                      <a:prstDash val="solid"/>
                      <a:round/>
                      <a:headEnd type="none" w="med" len="med"/>
                      <a:tailEnd type="none" w="med" len="med"/>
                    </a:lnR>
                    <a:lnT w="12700" cap="flat" cmpd="sng" algn="ctr">
                      <a:solidFill>
                        <a:srgbClr val="000A14"/>
                      </a:solidFill>
                      <a:prstDash val="solid"/>
                      <a:round/>
                      <a:headEnd type="none" w="med" len="med"/>
                      <a:tailEnd type="none" w="med" len="med"/>
                    </a:lnT>
                    <a:lnB w="12700" cap="flat" cmpd="sng" algn="ctr">
                      <a:solidFill>
                        <a:srgbClr val="000A14"/>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0" i="0" u="none" strike="noStrike" dirty="0" smtClean="0">
                          <a:solidFill>
                            <a:srgbClr val="000A14"/>
                          </a:solidFill>
                          <a:effectLst/>
                          <a:latin typeface="+mn-lt"/>
                        </a:rPr>
                        <a:t>7d (MPa)</a:t>
                      </a:r>
                      <a:endParaRPr lang="nl-BE" sz="1200" b="0" i="0" u="none" strike="noStrike" dirty="0" smtClean="0">
                        <a:solidFill>
                          <a:srgbClr val="000A14"/>
                        </a:solidFill>
                        <a:effectLst/>
                        <a:latin typeface="+mn-lt"/>
                      </a:endParaRPr>
                    </a:p>
                  </a:txBody>
                  <a:tcPr marL="9525" marR="9525" marT="9525" marB="0" anchor="ctr">
                    <a:lnL w="12700" cap="flat" cmpd="sng" algn="ctr">
                      <a:solidFill>
                        <a:srgbClr val="000A14"/>
                      </a:solidFill>
                      <a:prstDash val="solid"/>
                      <a:round/>
                      <a:headEnd type="none" w="med" len="med"/>
                      <a:tailEnd type="none" w="med" len="med"/>
                    </a:lnL>
                    <a:lnR w="12700" cap="flat" cmpd="sng" algn="ctr">
                      <a:solidFill>
                        <a:srgbClr val="000A14"/>
                      </a:solidFill>
                      <a:prstDash val="solid"/>
                      <a:round/>
                      <a:headEnd type="none" w="med" len="med"/>
                      <a:tailEnd type="none" w="med" len="med"/>
                    </a:lnR>
                    <a:lnT w="12700" cap="flat" cmpd="sng" algn="ctr">
                      <a:solidFill>
                        <a:srgbClr val="000A14"/>
                      </a:solidFill>
                      <a:prstDash val="solid"/>
                      <a:round/>
                      <a:headEnd type="none" w="med" len="med"/>
                      <a:tailEnd type="none" w="med" len="med"/>
                    </a:lnT>
                    <a:lnB w="12700" cap="flat" cmpd="sng" algn="ctr">
                      <a:solidFill>
                        <a:srgbClr val="000A14"/>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0" i="0" u="none" strike="noStrike" dirty="0" smtClean="0">
                          <a:solidFill>
                            <a:srgbClr val="000A14"/>
                          </a:solidFill>
                          <a:effectLst/>
                          <a:latin typeface="+mn-lt"/>
                        </a:rPr>
                        <a:t>28d (MPa)</a:t>
                      </a:r>
                      <a:endParaRPr lang="nl-BE" sz="1200" b="0" i="0" u="none" strike="noStrike" dirty="0" smtClean="0">
                        <a:solidFill>
                          <a:srgbClr val="000A14"/>
                        </a:solidFill>
                        <a:effectLst/>
                        <a:latin typeface="+mn-lt"/>
                      </a:endParaRPr>
                    </a:p>
                  </a:txBody>
                  <a:tcPr marL="9525" marR="9525" marT="9525" marB="0" anchor="ctr">
                    <a:lnL w="12700" cap="flat" cmpd="sng" algn="ctr">
                      <a:solidFill>
                        <a:srgbClr val="000A14"/>
                      </a:solidFill>
                      <a:prstDash val="solid"/>
                      <a:round/>
                      <a:headEnd type="none" w="med" len="med"/>
                      <a:tailEnd type="none" w="med" len="med"/>
                    </a:lnL>
                    <a:lnR w="12700" cap="flat" cmpd="sng" algn="ctr">
                      <a:solidFill>
                        <a:srgbClr val="000A14"/>
                      </a:solidFill>
                      <a:prstDash val="solid"/>
                      <a:round/>
                      <a:headEnd type="none" w="med" len="med"/>
                      <a:tailEnd type="none" w="med" len="med"/>
                    </a:lnR>
                    <a:lnT w="12700" cap="flat" cmpd="sng" algn="ctr">
                      <a:solidFill>
                        <a:srgbClr val="000A14"/>
                      </a:solidFill>
                      <a:prstDash val="solid"/>
                      <a:round/>
                      <a:headEnd type="none" w="med" len="med"/>
                      <a:tailEnd type="none" w="med" len="med"/>
                    </a:lnT>
                    <a:lnB w="12700" cap="flat" cmpd="sng" algn="ctr">
                      <a:solidFill>
                        <a:srgbClr val="000A14"/>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0"/>
                  </a:ext>
                </a:extLst>
              </a:tr>
              <a:tr h="427040">
                <a:tc>
                  <a:txBody>
                    <a:bodyPr/>
                    <a:lstStyle/>
                    <a:p>
                      <a:pPr marL="0" indent="0" algn="ctr">
                        <a:buFont typeface="Wingdings" panose="05000000000000000000" pitchFamily="2" charset="2"/>
                        <a:buNone/>
                      </a:pPr>
                      <a:r>
                        <a:rPr lang="en-US" sz="1200" b="0" baseline="0" dirty="0" smtClean="0">
                          <a:solidFill>
                            <a:srgbClr val="000A14"/>
                          </a:solidFill>
                        </a:rPr>
                        <a:t>Binary </a:t>
                      </a:r>
                    </a:p>
                    <a:p>
                      <a:pPr marL="0" indent="0" algn="ctr">
                        <a:buFont typeface="Wingdings" panose="05000000000000000000" pitchFamily="2" charset="2"/>
                        <a:buNone/>
                      </a:pPr>
                      <a:r>
                        <a:rPr lang="en-US" sz="1200" b="0" baseline="0" dirty="0" smtClean="0">
                          <a:solidFill>
                            <a:srgbClr val="000A14"/>
                          </a:solidFill>
                        </a:rPr>
                        <a:t>FeO</a:t>
                      </a:r>
                      <a:r>
                        <a:rPr lang="en-US" sz="1200" b="0" baseline="-25000" dirty="0" smtClean="0">
                          <a:solidFill>
                            <a:srgbClr val="000A14"/>
                          </a:solidFill>
                        </a:rPr>
                        <a:t>x</a:t>
                      </a:r>
                      <a:r>
                        <a:rPr lang="en-US" sz="1200" b="0" baseline="0" dirty="0" smtClean="0">
                          <a:solidFill>
                            <a:srgbClr val="000A14"/>
                          </a:solidFill>
                        </a:rPr>
                        <a:t>-SiO</a:t>
                      </a:r>
                      <a:r>
                        <a:rPr lang="en-US" sz="1200" b="0" baseline="-25000" dirty="0" smtClean="0">
                          <a:solidFill>
                            <a:srgbClr val="000A14"/>
                          </a:solidFill>
                        </a:rPr>
                        <a:t>2</a:t>
                      </a:r>
                      <a:endParaRPr lang="nl-BE" sz="1200" b="0" baseline="0" dirty="0" err="1" smtClean="0">
                        <a:solidFill>
                          <a:srgbClr val="000A14"/>
                        </a:solidFill>
                      </a:endParaRPr>
                    </a:p>
                  </a:txBody>
                  <a:tcPr marL="44450" marR="44450" marT="0" marB="0" anchor="ctr">
                    <a:lnL w="12700" cap="flat" cmpd="sng" algn="ctr">
                      <a:solidFill>
                        <a:srgbClr val="000A14"/>
                      </a:solidFill>
                      <a:prstDash val="solid"/>
                      <a:round/>
                      <a:headEnd type="none" w="med" len="med"/>
                      <a:tailEnd type="none" w="med" len="med"/>
                    </a:lnL>
                    <a:lnR w="12700" cap="flat" cmpd="sng" algn="ctr">
                      <a:solidFill>
                        <a:srgbClr val="000A14"/>
                      </a:solidFill>
                      <a:prstDash val="solid"/>
                      <a:round/>
                      <a:headEnd type="none" w="med" len="med"/>
                      <a:tailEnd type="none" w="med" len="med"/>
                    </a:lnR>
                    <a:lnT w="12700" cap="flat" cmpd="sng" algn="ctr">
                      <a:solidFill>
                        <a:srgbClr val="000A14"/>
                      </a:solidFill>
                      <a:prstDash val="solid"/>
                      <a:round/>
                      <a:headEnd type="none" w="med" len="med"/>
                      <a:tailEnd type="none" w="med" len="med"/>
                    </a:lnT>
                    <a:lnB w="12700" cap="flat" cmpd="sng" algn="ctr">
                      <a:solidFill>
                        <a:srgbClr val="000A14"/>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nl-BE" sz="1200" b="0" i="0" u="none" strike="noStrike" dirty="0" smtClean="0">
                          <a:solidFill>
                            <a:srgbClr val="000A14"/>
                          </a:solidFill>
                          <a:effectLst/>
                          <a:latin typeface="Calibri" panose="020F0502020204030204" pitchFamily="34" charset="0"/>
                        </a:rPr>
                        <a:t>7.3</a:t>
                      </a:r>
                      <a:endParaRPr lang="nl-BE" sz="1200" b="0" i="0" u="none" strike="noStrike" dirty="0">
                        <a:solidFill>
                          <a:srgbClr val="000A14"/>
                        </a:solidFill>
                        <a:effectLst/>
                        <a:latin typeface="Calibri" panose="020F0502020204030204" pitchFamily="34" charset="0"/>
                      </a:endParaRPr>
                    </a:p>
                  </a:txBody>
                  <a:tcPr marL="7620" marR="7620" marT="7620" marB="0" anchor="ctr">
                    <a:lnL w="12700" cap="flat" cmpd="sng" algn="ctr">
                      <a:solidFill>
                        <a:srgbClr val="000A14"/>
                      </a:solidFill>
                      <a:prstDash val="solid"/>
                      <a:round/>
                      <a:headEnd type="none" w="med" len="med"/>
                      <a:tailEnd type="none" w="med" len="med"/>
                    </a:lnL>
                    <a:lnR w="12700" cap="flat" cmpd="sng" algn="ctr">
                      <a:solidFill>
                        <a:srgbClr val="000A14"/>
                      </a:solidFill>
                      <a:prstDash val="solid"/>
                      <a:round/>
                      <a:headEnd type="none" w="med" len="med"/>
                      <a:tailEnd type="none" w="med" len="med"/>
                    </a:lnR>
                    <a:lnT w="12700" cap="flat" cmpd="sng" algn="ctr">
                      <a:solidFill>
                        <a:srgbClr val="000A14"/>
                      </a:solidFill>
                      <a:prstDash val="solid"/>
                      <a:round/>
                      <a:headEnd type="none" w="med" len="med"/>
                      <a:tailEnd type="none" w="med" len="med"/>
                    </a:lnT>
                    <a:lnB w="12700" cap="flat" cmpd="sng" algn="ctr">
                      <a:solidFill>
                        <a:srgbClr val="000A14"/>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nl-BE" sz="1200" b="0" i="0" u="none" strike="noStrike" dirty="0" smtClean="0">
                          <a:solidFill>
                            <a:srgbClr val="000A14"/>
                          </a:solidFill>
                          <a:effectLst/>
                          <a:latin typeface="Calibri" panose="020F0502020204030204" pitchFamily="34" charset="0"/>
                        </a:rPr>
                        <a:t>8.5</a:t>
                      </a:r>
                      <a:endParaRPr lang="nl-BE" sz="1200" b="0" i="0" u="none" strike="noStrike" dirty="0">
                        <a:solidFill>
                          <a:srgbClr val="000A14"/>
                        </a:solidFill>
                        <a:effectLst/>
                        <a:latin typeface="Calibri" panose="020F0502020204030204" pitchFamily="34" charset="0"/>
                      </a:endParaRPr>
                    </a:p>
                  </a:txBody>
                  <a:tcPr marL="7620" marR="7620" marT="7620" marB="0" anchor="ctr">
                    <a:lnL w="12700" cap="flat" cmpd="sng" algn="ctr">
                      <a:solidFill>
                        <a:srgbClr val="000A14"/>
                      </a:solidFill>
                      <a:prstDash val="solid"/>
                      <a:round/>
                      <a:headEnd type="none" w="med" len="med"/>
                      <a:tailEnd type="none" w="med" len="med"/>
                    </a:lnL>
                    <a:lnR w="12700" cap="flat" cmpd="sng" algn="ctr">
                      <a:solidFill>
                        <a:srgbClr val="000A14"/>
                      </a:solidFill>
                      <a:prstDash val="solid"/>
                      <a:round/>
                      <a:headEnd type="none" w="med" len="med"/>
                      <a:tailEnd type="none" w="med" len="med"/>
                    </a:lnR>
                    <a:lnT w="12700" cap="flat" cmpd="sng" algn="ctr">
                      <a:solidFill>
                        <a:srgbClr val="000A14"/>
                      </a:solidFill>
                      <a:prstDash val="solid"/>
                      <a:round/>
                      <a:headEnd type="none" w="med" len="med"/>
                      <a:tailEnd type="none" w="med" len="med"/>
                    </a:lnT>
                    <a:lnB w="12700" cap="flat" cmpd="sng" algn="ctr">
                      <a:solidFill>
                        <a:srgbClr val="000A14"/>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nl-BE" sz="1200" b="0" i="0" u="none" strike="noStrike" dirty="0" smtClean="0">
                          <a:solidFill>
                            <a:srgbClr val="000A14"/>
                          </a:solidFill>
                          <a:effectLst/>
                          <a:latin typeface="Calibri" panose="020F0502020204030204" pitchFamily="34" charset="0"/>
                        </a:rPr>
                        <a:t>10.1</a:t>
                      </a:r>
                      <a:endParaRPr lang="nl-BE" sz="1200" b="0" i="0" u="none" strike="noStrike" dirty="0">
                        <a:solidFill>
                          <a:srgbClr val="000A14"/>
                        </a:solidFill>
                        <a:effectLst/>
                        <a:latin typeface="Calibri" panose="020F0502020204030204" pitchFamily="34" charset="0"/>
                      </a:endParaRPr>
                    </a:p>
                  </a:txBody>
                  <a:tcPr marL="7620" marR="7620" marT="7620" marB="0" anchor="ctr">
                    <a:lnL w="12700" cap="flat" cmpd="sng" algn="ctr">
                      <a:solidFill>
                        <a:srgbClr val="000A14"/>
                      </a:solidFill>
                      <a:prstDash val="solid"/>
                      <a:round/>
                      <a:headEnd type="none" w="med" len="med"/>
                      <a:tailEnd type="none" w="med" len="med"/>
                    </a:lnL>
                    <a:lnR w="12700" cap="flat" cmpd="sng" algn="ctr">
                      <a:solidFill>
                        <a:srgbClr val="000A14"/>
                      </a:solidFill>
                      <a:prstDash val="solid"/>
                      <a:round/>
                      <a:headEnd type="none" w="med" len="med"/>
                      <a:tailEnd type="none" w="med" len="med"/>
                    </a:lnR>
                    <a:lnT w="12700" cap="flat" cmpd="sng" algn="ctr">
                      <a:solidFill>
                        <a:srgbClr val="000A14"/>
                      </a:solidFill>
                      <a:prstDash val="solid"/>
                      <a:round/>
                      <a:headEnd type="none" w="med" len="med"/>
                      <a:tailEnd type="none" w="med" len="med"/>
                    </a:lnT>
                    <a:lnB w="12700" cap="flat" cmpd="sng" algn="ctr">
                      <a:solidFill>
                        <a:srgbClr val="000A14"/>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1"/>
                  </a:ext>
                </a:extLst>
              </a:tr>
              <a:tr h="427040">
                <a:tc>
                  <a:txBody>
                    <a:bodyPr/>
                    <a:lstStyle/>
                    <a:p>
                      <a:pPr marL="0" indent="0" algn="ctr">
                        <a:buFont typeface="Wingdings" panose="05000000000000000000" pitchFamily="2" charset="2"/>
                        <a:buNone/>
                      </a:pPr>
                      <a:r>
                        <a:rPr lang="en-US" sz="1200" b="0" baseline="0" dirty="0" smtClean="0">
                          <a:solidFill>
                            <a:srgbClr val="000A14"/>
                          </a:solidFill>
                        </a:rPr>
                        <a:t>Ternary</a:t>
                      </a:r>
                    </a:p>
                    <a:p>
                      <a:pPr marL="0" indent="0" algn="ctr">
                        <a:buFont typeface="Wingdings" panose="05000000000000000000" pitchFamily="2" charset="2"/>
                        <a:buNone/>
                      </a:pPr>
                      <a:r>
                        <a:rPr lang="en-US" sz="1200" b="0" baseline="0" dirty="0" smtClean="0">
                          <a:solidFill>
                            <a:srgbClr val="000A14"/>
                          </a:solidFill>
                        </a:rPr>
                        <a:t>FeO</a:t>
                      </a:r>
                      <a:r>
                        <a:rPr lang="en-US" sz="1200" b="0" baseline="-25000" dirty="0" smtClean="0">
                          <a:solidFill>
                            <a:srgbClr val="000A14"/>
                          </a:solidFill>
                        </a:rPr>
                        <a:t>x</a:t>
                      </a:r>
                      <a:r>
                        <a:rPr lang="en-US" sz="1200" b="0" baseline="0" dirty="0" smtClean="0">
                          <a:solidFill>
                            <a:srgbClr val="000A14"/>
                          </a:solidFill>
                        </a:rPr>
                        <a:t>-SiO</a:t>
                      </a:r>
                      <a:r>
                        <a:rPr lang="en-US" sz="1200" b="0" baseline="-25000" dirty="0" smtClean="0">
                          <a:solidFill>
                            <a:srgbClr val="000A14"/>
                          </a:solidFill>
                        </a:rPr>
                        <a:t>2</a:t>
                      </a:r>
                      <a:r>
                        <a:rPr lang="en-US" sz="1200" b="0" baseline="0" dirty="0" smtClean="0">
                          <a:solidFill>
                            <a:srgbClr val="000A14"/>
                          </a:solidFill>
                        </a:rPr>
                        <a:t>-CaO</a:t>
                      </a:r>
                      <a:endParaRPr lang="nl-BE" sz="1200" b="0" baseline="-25000" dirty="0" err="1" smtClean="0">
                        <a:solidFill>
                          <a:srgbClr val="000A14"/>
                        </a:solidFill>
                      </a:endParaRPr>
                    </a:p>
                  </a:txBody>
                  <a:tcPr marL="44450" marR="44450" marT="0" marB="0" anchor="ctr">
                    <a:lnL w="12700" cap="flat" cmpd="sng" algn="ctr">
                      <a:solidFill>
                        <a:srgbClr val="000A14"/>
                      </a:solidFill>
                      <a:prstDash val="solid"/>
                      <a:round/>
                      <a:headEnd type="none" w="med" len="med"/>
                      <a:tailEnd type="none" w="med" len="med"/>
                    </a:lnL>
                    <a:lnR w="12700" cap="flat" cmpd="sng" algn="ctr">
                      <a:solidFill>
                        <a:srgbClr val="000A14"/>
                      </a:solidFill>
                      <a:prstDash val="solid"/>
                      <a:round/>
                      <a:headEnd type="none" w="med" len="med"/>
                      <a:tailEnd type="none" w="med" len="med"/>
                    </a:lnR>
                    <a:lnT w="12700" cap="flat" cmpd="sng" algn="ctr">
                      <a:solidFill>
                        <a:srgbClr val="000A14"/>
                      </a:solidFill>
                      <a:prstDash val="solid"/>
                      <a:round/>
                      <a:headEnd type="none" w="med" len="med"/>
                      <a:tailEnd type="none" w="med" len="med"/>
                    </a:lnT>
                    <a:lnB w="12700" cap="flat" cmpd="sng" algn="ctr">
                      <a:solidFill>
                        <a:srgbClr val="000A14"/>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nl-BE" sz="1200" b="0" i="0" u="none" strike="noStrike" dirty="0" smtClean="0">
                          <a:solidFill>
                            <a:srgbClr val="000A14"/>
                          </a:solidFill>
                          <a:effectLst/>
                          <a:latin typeface="Calibri" panose="020F0502020204030204" pitchFamily="34" charset="0"/>
                        </a:rPr>
                        <a:t>6.7</a:t>
                      </a:r>
                      <a:endParaRPr lang="nl-BE" sz="1200" b="0" i="0" u="none" strike="noStrike" dirty="0">
                        <a:solidFill>
                          <a:srgbClr val="000A14"/>
                        </a:solidFill>
                        <a:effectLst/>
                        <a:latin typeface="Calibri" panose="020F0502020204030204" pitchFamily="34" charset="0"/>
                      </a:endParaRPr>
                    </a:p>
                  </a:txBody>
                  <a:tcPr marL="7620" marR="7620" marT="7620" marB="0" anchor="ctr">
                    <a:lnL w="12700" cap="flat" cmpd="sng" algn="ctr">
                      <a:solidFill>
                        <a:srgbClr val="000A14"/>
                      </a:solidFill>
                      <a:prstDash val="solid"/>
                      <a:round/>
                      <a:headEnd type="none" w="med" len="med"/>
                      <a:tailEnd type="none" w="med" len="med"/>
                    </a:lnL>
                    <a:lnR w="12700" cap="flat" cmpd="sng" algn="ctr">
                      <a:solidFill>
                        <a:srgbClr val="000A14"/>
                      </a:solidFill>
                      <a:prstDash val="solid"/>
                      <a:round/>
                      <a:headEnd type="none" w="med" len="med"/>
                      <a:tailEnd type="none" w="med" len="med"/>
                    </a:lnR>
                    <a:lnT w="12700" cap="flat" cmpd="sng" algn="ctr">
                      <a:solidFill>
                        <a:srgbClr val="000A14"/>
                      </a:solidFill>
                      <a:prstDash val="solid"/>
                      <a:round/>
                      <a:headEnd type="none" w="med" len="med"/>
                      <a:tailEnd type="none" w="med" len="med"/>
                    </a:lnT>
                    <a:lnB w="12700" cap="flat" cmpd="sng" algn="ctr">
                      <a:solidFill>
                        <a:srgbClr val="000A14"/>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nl-BE" sz="1200" b="0" i="0" u="none" strike="noStrike" dirty="0" smtClean="0">
                          <a:solidFill>
                            <a:srgbClr val="000A14"/>
                          </a:solidFill>
                          <a:effectLst/>
                          <a:latin typeface="Calibri" panose="020F0502020204030204" pitchFamily="34" charset="0"/>
                        </a:rPr>
                        <a:t>39.1</a:t>
                      </a:r>
                      <a:endParaRPr lang="nl-BE" sz="1200" b="0" i="0" u="none" strike="noStrike" dirty="0">
                        <a:solidFill>
                          <a:srgbClr val="000A14"/>
                        </a:solidFill>
                        <a:effectLst/>
                        <a:latin typeface="Calibri" panose="020F0502020204030204" pitchFamily="34" charset="0"/>
                      </a:endParaRPr>
                    </a:p>
                  </a:txBody>
                  <a:tcPr marL="7620" marR="7620" marT="7620" marB="0" anchor="ctr">
                    <a:lnL w="12700" cap="flat" cmpd="sng" algn="ctr">
                      <a:solidFill>
                        <a:srgbClr val="000A14"/>
                      </a:solidFill>
                      <a:prstDash val="solid"/>
                      <a:round/>
                      <a:headEnd type="none" w="med" len="med"/>
                      <a:tailEnd type="none" w="med" len="med"/>
                    </a:lnL>
                    <a:lnR w="12700" cap="flat" cmpd="sng" algn="ctr">
                      <a:solidFill>
                        <a:srgbClr val="000A14"/>
                      </a:solidFill>
                      <a:prstDash val="solid"/>
                      <a:round/>
                      <a:headEnd type="none" w="med" len="med"/>
                      <a:tailEnd type="none" w="med" len="med"/>
                    </a:lnR>
                    <a:lnT w="12700" cap="flat" cmpd="sng" algn="ctr">
                      <a:solidFill>
                        <a:srgbClr val="000A14"/>
                      </a:solidFill>
                      <a:prstDash val="solid"/>
                      <a:round/>
                      <a:headEnd type="none" w="med" len="med"/>
                      <a:tailEnd type="none" w="med" len="med"/>
                    </a:lnT>
                    <a:lnB w="12700" cap="flat" cmpd="sng" algn="ctr">
                      <a:solidFill>
                        <a:srgbClr val="000A14"/>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nl-BE" sz="1200" b="0" i="0" u="none" strike="noStrike" dirty="0" smtClean="0">
                          <a:solidFill>
                            <a:srgbClr val="000A14"/>
                          </a:solidFill>
                          <a:effectLst/>
                          <a:latin typeface="Calibri" panose="020F0502020204030204" pitchFamily="34" charset="0"/>
                        </a:rPr>
                        <a:t>54.7</a:t>
                      </a:r>
                      <a:endParaRPr lang="nl-BE" sz="1200" b="0" i="0" u="none" strike="noStrike" dirty="0">
                        <a:solidFill>
                          <a:srgbClr val="000A14"/>
                        </a:solidFill>
                        <a:effectLst/>
                        <a:latin typeface="Calibri" panose="020F0502020204030204" pitchFamily="34" charset="0"/>
                      </a:endParaRPr>
                    </a:p>
                  </a:txBody>
                  <a:tcPr marL="7620" marR="7620" marT="7620" marB="0" anchor="ctr">
                    <a:lnL w="12700" cap="flat" cmpd="sng" algn="ctr">
                      <a:solidFill>
                        <a:srgbClr val="000A14"/>
                      </a:solidFill>
                      <a:prstDash val="solid"/>
                      <a:round/>
                      <a:headEnd type="none" w="med" len="med"/>
                      <a:tailEnd type="none" w="med" len="med"/>
                    </a:lnL>
                    <a:lnR w="12700" cap="flat" cmpd="sng" algn="ctr">
                      <a:solidFill>
                        <a:srgbClr val="000A14"/>
                      </a:solidFill>
                      <a:prstDash val="solid"/>
                      <a:round/>
                      <a:headEnd type="none" w="med" len="med"/>
                      <a:tailEnd type="none" w="med" len="med"/>
                    </a:lnR>
                    <a:lnT w="12700" cap="flat" cmpd="sng" algn="ctr">
                      <a:solidFill>
                        <a:srgbClr val="000A14"/>
                      </a:solidFill>
                      <a:prstDash val="solid"/>
                      <a:round/>
                      <a:headEnd type="none" w="med" len="med"/>
                      <a:tailEnd type="none" w="med" len="med"/>
                    </a:lnT>
                    <a:lnB w="12700" cap="flat" cmpd="sng" algn="ctr">
                      <a:solidFill>
                        <a:srgbClr val="000A14"/>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2"/>
                  </a:ext>
                </a:extLst>
              </a:tr>
              <a:tr h="473060">
                <a:tc>
                  <a:txBody>
                    <a:bodyPr/>
                    <a:lstStyle/>
                    <a:p>
                      <a:pPr marL="0" indent="0" algn="ctr">
                        <a:buFont typeface="Wingdings" panose="05000000000000000000" pitchFamily="2" charset="2"/>
                        <a:buNone/>
                      </a:pPr>
                      <a:r>
                        <a:rPr lang="en-US" sz="1200" b="0" baseline="0" dirty="0" smtClean="0">
                          <a:solidFill>
                            <a:srgbClr val="000A14"/>
                          </a:solidFill>
                        </a:rPr>
                        <a:t>Quaternary</a:t>
                      </a:r>
                    </a:p>
                    <a:p>
                      <a:pPr marL="0" indent="0" algn="ctr">
                        <a:buFont typeface="Wingdings" panose="05000000000000000000" pitchFamily="2" charset="2"/>
                        <a:buNone/>
                      </a:pPr>
                      <a:r>
                        <a:rPr lang="en-US" sz="1200" b="0" baseline="0" dirty="0" smtClean="0">
                          <a:solidFill>
                            <a:srgbClr val="000A14"/>
                          </a:solidFill>
                        </a:rPr>
                        <a:t>FeO</a:t>
                      </a:r>
                      <a:r>
                        <a:rPr lang="en-US" sz="1200" b="0" baseline="-25000" dirty="0" smtClean="0">
                          <a:solidFill>
                            <a:srgbClr val="000A14"/>
                          </a:solidFill>
                        </a:rPr>
                        <a:t>x</a:t>
                      </a:r>
                      <a:r>
                        <a:rPr lang="en-US" sz="1200" b="0" baseline="0" dirty="0" smtClean="0">
                          <a:solidFill>
                            <a:srgbClr val="000A14"/>
                          </a:solidFill>
                        </a:rPr>
                        <a:t>-SiO</a:t>
                      </a:r>
                      <a:r>
                        <a:rPr lang="en-US" sz="1200" b="0" baseline="-25000" dirty="0" smtClean="0">
                          <a:solidFill>
                            <a:srgbClr val="000A14"/>
                          </a:solidFill>
                        </a:rPr>
                        <a:t>2</a:t>
                      </a:r>
                      <a:r>
                        <a:rPr lang="en-US" sz="1200" b="0" baseline="0" dirty="0" smtClean="0">
                          <a:solidFill>
                            <a:srgbClr val="000A14"/>
                          </a:solidFill>
                        </a:rPr>
                        <a:t>-CaO-Al</a:t>
                      </a:r>
                      <a:r>
                        <a:rPr lang="en-US" sz="1200" b="0" baseline="-25000" dirty="0" smtClean="0">
                          <a:solidFill>
                            <a:srgbClr val="000A14"/>
                          </a:solidFill>
                        </a:rPr>
                        <a:t>2</a:t>
                      </a:r>
                      <a:r>
                        <a:rPr lang="en-US" sz="1200" b="0" baseline="0" dirty="0" smtClean="0">
                          <a:solidFill>
                            <a:srgbClr val="000A14"/>
                          </a:solidFill>
                        </a:rPr>
                        <a:t>O</a:t>
                      </a:r>
                      <a:r>
                        <a:rPr lang="en-US" sz="1200" b="0" baseline="-25000" dirty="0" smtClean="0">
                          <a:solidFill>
                            <a:srgbClr val="000A14"/>
                          </a:solidFill>
                        </a:rPr>
                        <a:t>3</a:t>
                      </a:r>
                      <a:endParaRPr lang="nl-BE" sz="1200" b="0" baseline="-25000" dirty="0" err="1" smtClean="0">
                        <a:solidFill>
                          <a:srgbClr val="000A14"/>
                        </a:solidFill>
                      </a:endParaRPr>
                    </a:p>
                  </a:txBody>
                  <a:tcPr marL="44450" marR="44450" marT="0" marB="0" anchor="ctr">
                    <a:lnL w="12700" cap="flat" cmpd="sng" algn="ctr">
                      <a:solidFill>
                        <a:srgbClr val="000A14"/>
                      </a:solidFill>
                      <a:prstDash val="solid"/>
                      <a:round/>
                      <a:headEnd type="none" w="med" len="med"/>
                      <a:tailEnd type="none" w="med" len="med"/>
                    </a:lnL>
                    <a:lnR w="12700" cap="flat" cmpd="sng" algn="ctr">
                      <a:solidFill>
                        <a:srgbClr val="000A14"/>
                      </a:solidFill>
                      <a:prstDash val="solid"/>
                      <a:round/>
                      <a:headEnd type="none" w="med" len="med"/>
                      <a:tailEnd type="none" w="med" len="med"/>
                    </a:lnR>
                    <a:lnT w="12700" cap="flat" cmpd="sng" algn="ctr">
                      <a:solidFill>
                        <a:srgbClr val="000A14"/>
                      </a:solidFill>
                      <a:prstDash val="solid"/>
                      <a:round/>
                      <a:headEnd type="none" w="med" len="med"/>
                      <a:tailEnd type="none" w="med" len="med"/>
                    </a:lnT>
                    <a:lnB w="12700" cap="flat" cmpd="sng" algn="ctr">
                      <a:solidFill>
                        <a:srgbClr val="000A14"/>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nl-BE" sz="1200" b="0" i="0" u="none" strike="noStrike" dirty="0" smtClean="0">
                          <a:solidFill>
                            <a:srgbClr val="000A14"/>
                          </a:solidFill>
                          <a:effectLst/>
                          <a:latin typeface="Calibri" panose="020F0502020204030204" pitchFamily="34" charset="0"/>
                        </a:rPr>
                        <a:t>17.9</a:t>
                      </a:r>
                      <a:endParaRPr lang="nl-BE" sz="1200" b="0" i="0" u="none" strike="noStrike" dirty="0">
                        <a:solidFill>
                          <a:srgbClr val="000A14"/>
                        </a:solidFill>
                        <a:effectLst/>
                        <a:latin typeface="Calibri" panose="020F0502020204030204" pitchFamily="34" charset="0"/>
                      </a:endParaRPr>
                    </a:p>
                  </a:txBody>
                  <a:tcPr marL="7620" marR="7620" marT="7620" marB="0" anchor="ctr">
                    <a:lnL w="12700" cap="flat" cmpd="sng" algn="ctr">
                      <a:solidFill>
                        <a:srgbClr val="000A14"/>
                      </a:solidFill>
                      <a:prstDash val="solid"/>
                      <a:round/>
                      <a:headEnd type="none" w="med" len="med"/>
                      <a:tailEnd type="none" w="med" len="med"/>
                    </a:lnL>
                    <a:lnR w="12700" cap="flat" cmpd="sng" algn="ctr">
                      <a:solidFill>
                        <a:srgbClr val="000A14"/>
                      </a:solidFill>
                      <a:prstDash val="solid"/>
                      <a:round/>
                      <a:headEnd type="none" w="med" len="med"/>
                      <a:tailEnd type="none" w="med" len="med"/>
                    </a:lnR>
                    <a:lnT w="12700" cap="flat" cmpd="sng" algn="ctr">
                      <a:solidFill>
                        <a:srgbClr val="000A14"/>
                      </a:solidFill>
                      <a:prstDash val="solid"/>
                      <a:round/>
                      <a:headEnd type="none" w="med" len="med"/>
                      <a:tailEnd type="none" w="med" len="med"/>
                    </a:lnT>
                    <a:lnB w="12700" cap="flat" cmpd="sng" algn="ctr">
                      <a:solidFill>
                        <a:srgbClr val="000A14"/>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nl-BE" sz="1200" b="0" i="0" u="none" strike="noStrike" dirty="0" smtClean="0">
                          <a:solidFill>
                            <a:srgbClr val="000A14"/>
                          </a:solidFill>
                          <a:effectLst/>
                          <a:latin typeface="Calibri" panose="020F0502020204030204" pitchFamily="34" charset="0"/>
                        </a:rPr>
                        <a:t>45.1</a:t>
                      </a:r>
                      <a:endParaRPr lang="nl-BE" sz="1200" b="0" i="0" u="none" strike="noStrike" dirty="0">
                        <a:solidFill>
                          <a:srgbClr val="000A14"/>
                        </a:solidFill>
                        <a:effectLst/>
                        <a:latin typeface="Calibri" panose="020F0502020204030204" pitchFamily="34" charset="0"/>
                      </a:endParaRPr>
                    </a:p>
                  </a:txBody>
                  <a:tcPr marL="7620" marR="7620" marT="7620" marB="0" anchor="ctr">
                    <a:lnL w="12700" cap="flat" cmpd="sng" algn="ctr">
                      <a:solidFill>
                        <a:srgbClr val="000A14"/>
                      </a:solidFill>
                      <a:prstDash val="solid"/>
                      <a:round/>
                      <a:headEnd type="none" w="med" len="med"/>
                      <a:tailEnd type="none" w="med" len="med"/>
                    </a:lnL>
                    <a:lnR w="12700" cap="flat" cmpd="sng" algn="ctr">
                      <a:solidFill>
                        <a:srgbClr val="000A14"/>
                      </a:solidFill>
                      <a:prstDash val="solid"/>
                      <a:round/>
                      <a:headEnd type="none" w="med" len="med"/>
                      <a:tailEnd type="none" w="med" len="med"/>
                    </a:lnR>
                    <a:lnT w="12700" cap="flat" cmpd="sng" algn="ctr">
                      <a:solidFill>
                        <a:srgbClr val="000A14"/>
                      </a:solidFill>
                      <a:prstDash val="solid"/>
                      <a:round/>
                      <a:headEnd type="none" w="med" len="med"/>
                      <a:tailEnd type="none" w="med" len="med"/>
                    </a:lnT>
                    <a:lnB w="12700" cap="flat" cmpd="sng" algn="ctr">
                      <a:solidFill>
                        <a:srgbClr val="000A14"/>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nl-BE" sz="1200" b="0" i="0" u="none" strike="noStrike" dirty="0" smtClean="0">
                          <a:solidFill>
                            <a:srgbClr val="000A14"/>
                          </a:solidFill>
                          <a:effectLst/>
                          <a:latin typeface="Calibri" panose="020F0502020204030204" pitchFamily="34" charset="0"/>
                        </a:rPr>
                        <a:t>56.2</a:t>
                      </a:r>
                      <a:endParaRPr lang="nl-BE" sz="1200" b="0" i="0" u="none" strike="noStrike" dirty="0">
                        <a:solidFill>
                          <a:srgbClr val="000A14"/>
                        </a:solidFill>
                        <a:effectLst/>
                        <a:latin typeface="Calibri" panose="020F0502020204030204" pitchFamily="34" charset="0"/>
                      </a:endParaRPr>
                    </a:p>
                  </a:txBody>
                  <a:tcPr marL="7620" marR="7620" marT="7620" marB="0" anchor="ctr">
                    <a:lnL w="12700" cap="flat" cmpd="sng" algn="ctr">
                      <a:solidFill>
                        <a:srgbClr val="000A14"/>
                      </a:solidFill>
                      <a:prstDash val="solid"/>
                      <a:round/>
                      <a:headEnd type="none" w="med" len="med"/>
                      <a:tailEnd type="none" w="med" len="med"/>
                    </a:lnL>
                    <a:lnR w="12700" cap="flat" cmpd="sng" algn="ctr">
                      <a:solidFill>
                        <a:srgbClr val="000A14"/>
                      </a:solidFill>
                      <a:prstDash val="solid"/>
                      <a:round/>
                      <a:headEnd type="none" w="med" len="med"/>
                      <a:tailEnd type="none" w="med" len="med"/>
                    </a:lnR>
                    <a:lnT w="12700" cap="flat" cmpd="sng" algn="ctr">
                      <a:solidFill>
                        <a:srgbClr val="000A14"/>
                      </a:solidFill>
                      <a:prstDash val="solid"/>
                      <a:round/>
                      <a:headEnd type="none" w="med" len="med"/>
                      <a:tailEnd type="none" w="med" len="med"/>
                    </a:lnT>
                    <a:lnB w="12700" cap="flat" cmpd="sng" algn="ctr">
                      <a:solidFill>
                        <a:srgbClr val="000A14"/>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3"/>
                  </a:ext>
                </a:extLst>
              </a:tr>
            </a:tbl>
          </a:graphicData>
        </a:graphic>
      </p:graphicFrame>
      <p:sp>
        <p:nvSpPr>
          <p:cNvPr id="5" name="TextBox 4"/>
          <p:cNvSpPr txBox="1"/>
          <p:nvPr/>
        </p:nvSpPr>
        <p:spPr>
          <a:xfrm>
            <a:off x="8893667" y="6581001"/>
            <a:ext cx="354584" cy="276999"/>
          </a:xfrm>
          <a:prstGeom prst="rect">
            <a:avLst/>
          </a:prstGeom>
          <a:noFill/>
        </p:spPr>
        <p:txBody>
          <a:bodyPr wrap="none" rtlCol="0">
            <a:spAutoFit/>
          </a:bodyPr>
          <a:lstStyle/>
          <a:p>
            <a:r>
              <a:rPr lang="en-US" sz="1200" dirty="0" smtClean="0">
                <a:solidFill>
                  <a:schemeClr val="bg1"/>
                </a:solidFill>
              </a:rPr>
              <a:t>13</a:t>
            </a:r>
            <a:endParaRPr lang="nl-BE" sz="1200" dirty="0">
              <a:solidFill>
                <a:schemeClr val="bg1"/>
              </a:solidFill>
            </a:endParaRPr>
          </a:p>
        </p:txBody>
      </p:sp>
    </p:spTree>
    <p:extLst>
      <p:ext uri="{BB962C8B-B14F-4D97-AF65-F5344CB8AC3E}">
        <p14:creationId xmlns:p14="http://schemas.microsoft.com/office/powerpoint/2010/main" val="370010619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595313" y="-99392"/>
            <a:ext cx="9187656" cy="900000"/>
          </a:xfrm>
        </p:spPr>
        <p:txBody>
          <a:bodyPr>
            <a:normAutofit/>
          </a:bodyPr>
          <a:lstStyle/>
          <a:p>
            <a:pPr algn="ctr"/>
            <a:r>
              <a:rPr lang="en-US" sz="3600" dirty="0" smtClean="0"/>
              <a:t>Compressive strength evolution</a:t>
            </a:r>
            <a:endParaRPr lang="nl-BE" sz="3600"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3808" y="1098488"/>
            <a:ext cx="4372991" cy="4372991"/>
          </a:xfrm>
          <a:prstGeom prst="rect">
            <a:avLst/>
          </a:prstGeom>
        </p:spPr>
      </p:pic>
      <p:sp>
        <p:nvSpPr>
          <p:cNvPr id="5" name="Rounded Rectangle 4"/>
          <p:cNvSpPr/>
          <p:nvPr/>
        </p:nvSpPr>
        <p:spPr bwMode="auto">
          <a:xfrm>
            <a:off x="6624488" y="1093398"/>
            <a:ext cx="1080120" cy="1789806"/>
          </a:xfrm>
          <a:prstGeom prst="roundRect">
            <a:avLst/>
          </a:prstGeom>
          <a:noFill/>
          <a:ln w="381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0" fontAlgn="base" latinLnBrk="0" hangingPunct="0">
              <a:lnSpc>
                <a:spcPct val="100000"/>
              </a:lnSpc>
              <a:spcBef>
                <a:spcPct val="20000"/>
              </a:spcBef>
              <a:spcAft>
                <a:spcPct val="0"/>
              </a:spcAft>
              <a:buClrTx/>
              <a:buSzTx/>
              <a:buFontTx/>
              <a:buChar char="•"/>
              <a:tabLst/>
            </a:pPr>
            <a:endParaRPr kumimoji="0" lang="nl-BE" sz="2800" b="1" i="0" u="none" strike="noStrike" cap="none" normalizeH="0" baseline="-25000" smtClean="0">
              <a:ln>
                <a:noFill/>
              </a:ln>
              <a:solidFill>
                <a:schemeClr val="tx1"/>
              </a:solidFill>
              <a:effectLst/>
              <a:latin typeface="Arial" charset="0"/>
            </a:endParaRPr>
          </a:p>
        </p:txBody>
      </p:sp>
      <p:sp>
        <p:nvSpPr>
          <p:cNvPr id="8" name="Rectangle 4"/>
          <p:cNvSpPr txBox="1">
            <a:spLocks noChangeArrowheads="1"/>
          </p:cNvSpPr>
          <p:nvPr/>
        </p:nvSpPr>
        <p:spPr>
          <a:xfrm>
            <a:off x="4968304" y="3175994"/>
            <a:ext cx="4495800" cy="1219200"/>
          </a:xfrm>
          <a:prstGeom prst="rect">
            <a:avLst/>
          </a:prstGeom>
        </p:spPr>
        <p:txBody>
          <a:bodyPr/>
          <a:lstStyle>
            <a:lvl1pPr marL="396871" indent="-396871" algn="l" defTabSz="1008051" rtl="0" eaLnBrk="1" latinLnBrk="0" hangingPunct="1">
              <a:spcBef>
                <a:spcPts val="640"/>
              </a:spcBef>
              <a:buSzPct val="110000"/>
              <a:buFont typeface="Arial" pitchFamily="34" charset="0"/>
              <a:buChar char="•"/>
              <a:defRPr lang="nl-NL" sz="2647" kern="1200" dirty="0" smtClean="0">
                <a:solidFill>
                  <a:schemeClr val="tx1"/>
                </a:solidFill>
                <a:latin typeface="Arial" pitchFamily="34" charset="0"/>
                <a:ea typeface="+mn-ea"/>
                <a:cs typeface="Arial" pitchFamily="34" charset="0"/>
              </a:defRPr>
            </a:lvl1pPr>
            <a:lvl2pPr marL="793741" indent="-397270" algn="l" defTabSz="1008051" rtl="0" eaLnBrk="1" latinLnBrk="0" hangingPunct="1">
              <a:spcBef>
                <a:spcPts val="640"/>
              </a:spcBef>
              <a:buSzPct val="75000"/>
              <a:buFont typeface="Courier New" pitchFamily="49" charset="0"/>
              <a:buChar char="o"/>
              <a:defRPr lang="nl-NL" sz="2647" kern="1200" dirty="0" smtClean="0">
                <a:solidFill>
                  <a:schemeClr val="tx1"/>
                </a:solidFill>
                <a:latin typeface="Arial" pitchFamily="34" charset="0"/>
                <a:ea typeface="+mn-ea"/>
                <a:cs typeface="Arial" pitchFamily="34" charset="0"/>
              </a:defRPr>
            </a:lvl2pPr>
            <a:lvl3pPr marL="1091394" indent="-297653" algn="l" defTabSz="1008051" rtl="0" eaLnBrk="1" latinLnBrk="0" hangingPunct="1">
              <a:spcBef>
                <a:spcPct val="20000"/>
              </a:spcBef>
              <a:buFont typeface="Arial" pitchFamily="34" charset="0"/>
              <a:buChar char="•"/>
              <a:defRPr lang="nl-NL" sz="2205" kern="1200" dirty="0" smtClean="0">
                <a:solidFill>
                  <a:schemeClr val="tx1"/>
                </a:solidFill>
                <a:latin typeface="Arial" pitchFamily="34" charset="0"/>
                <a:ea typeface="+mn-ea"/>
                <a:cs typeface="Arial" pitchFamily="34" charset="0"/>
              </a:defRPr>
            </a:lvl3pPr>
            <a:lvl4pPr marL="1288067" indent="-198436" algn="l" defTabSz="1008051" rtl="0" eaLnBrk="1" latinLnBrk="0" hangingPunct="1">
              <a:spcBef>
                <a:spcPts val="419"/>
              </a:spcBef>
              <a:buSzPct val="80000"/>
              <a:buFont typeface="Arial" pitchFamily="34" charset="0"/>
              <a:buChar char="•"/>
              <a:defRPr lang="nl-NL" sz="1764" kern="1200" dirty="0" smtClean="0">
                <a:solidFill>
                  <a:schemeClr val="tx1"/>
                </a:solidFill>
                <a:latin typeface="Arial" pitchFamily="34" charset="0"/>
                <a:ea typeface="+mn-ea"/>
                <a:cs typeface="Arial" pitchFamily="34" charset="0"/>
              </a:defRPr>
            </a:lvl4pPr>
            <a:lvl5pPr marL="1475326" indent="-197760" algn="l" defTabSz="1008051" rtl="0" eaLnBrk="1" latinLnBrk="0" hangingPunct="1">
              <a:spcBef>
                <a:spcPts val="419"/>
              </a:spcBef>
              <a:buFont typeface="Arial" pitchFamily="34" charset="0"/>
              <a:buChar char="-"/>
              <a:defRPr lang="nl-BE" sz="1764" kern="1200" dirty="0">
                <a:solidFill>
                  <a:schemeClr val="tx1"/>
                </a:solidFill>
                <a:latin typeface="Arial" pitchFamily="34" charset="0"/>
                <a:ea typeface="+mn-ea"/>
                <a:cs typeface="Arial" pitchFamily="34" charset="0"/>
              </a:defRPr>
            </a:lvl5pPr>
            <a:lvl6pPr marL="2772141" indent="-252013" algn="l" defTabSz="1008051" rtl="0" eaLnBrk="1" latinLnBrk="0" hangingPunct="1">
              <a:spcBef>
                <a:spcPct val="20000"/>
              </a:spcBef>
              <a:buFont typeface="Arial" pitchFamily="34" charset="0"/>
              <a:buChar char="•"/>
              <a:defRPr sz="2205" kern="1200">
                <a:solidFill>
                  <a:schemeClr val="tx1"/>
                </a:solidFill>
                <a:latin typeface="+mn-lt"/>
                <a:ea typeface="+mn-ea"/>
                <a:cs typeface="+mn-cs"/>
              </a:defRPr>
            </a:lvl6pPr>
            <a:lvl7pPr marL="3276169" indent="-252013" algn="l" defTabSz="1008051" rtl="0" eaLnBrk="1" latinLnBrk="0" hangingPunct="1">
              <a:spcBef>
                <a:spcPct val="20000"/>
              </a:spcBef>
              <a:buFont typeface="Arial" pitchFamily="34" charset="0"/>
              <a:buChar char="•"/>
              <a:defRPr sz="2205" kern="1200">
                <a:solidFill>
                  <a:schemeClr val="tx1"/>
                </a:solidFill>
                <a:latin typeface="+mn-lt"/>
                <a:ea typeface="+mn-ea"/>
                <a:cs typeface="+mn-cs"/>
              </a:defRPr>
            </a:lvl7pPr>
            <a:lvl8pPr marL="3780193" indent="-252013" algn="l" defTabSz="1008051" rtl="0" eaLnBrk="1" latinLnBrk="0" hangingPunct="1">
              <a:spcBef>
                <a:spcPct val="20000"/>
              </a:spcBef>
              <a:buFont typeface="Arial" pitchFamily="34" charset="0"/>
              <a:buChar char="•"/>
              <a:defRPr sz="2205" kern="1200">
                <a:solidFill>
                  <a:schemeClr val="tx1"/>
                </a:solidFill>
                <a:latin typeface="+mn-lt"/>
                <a:ea typeface="+mn-ea"/>
                <a:cs typeface="+mn-cs"/>
              </a:defRPr>
            </a:lvl8pPr>
            <a:lvl9pPr marL="4284220" indent="-252013" algn="l" defTabSz="1008051" rtl="0" eaLnBrk="1" latinLnBrk="0" hangingPunct="1">
              <a:spcBef>
                <a:spcPct val="20000"/>
              </a:spcBef>
              <a:buFont typeface="Arial" pitchFamily="34" charset="0"/>
              <a:buChar char="•"/>
              <a:defRPr sz="2205" kern="1200">
                <a:solidFill>
                  <a:schemeClr val="tx1"/>
                </a:solidFill>
                <a:latin typeface="+mn-lt"/>
                <a:ea typeface="+mn-ea"/>
                <a:cs typeface="+mn-cs"/>
              </a:defRPr>
            </a:lvl9pPr>
          </a:lstStyle>
          <a:p>
            <a:r>
              <a:rPr lang="en-US" altLang="en-US" sz="1600" dirty="0" smtClean="0">
                <a:solidFill>
                  <a:srgbClr val="000A14"/>
                </a:solidFill>
              </a:rPr>
              <a:t>Early age strength:</a:t>
            </a:r>
          </a:p>
          <a:p>
            <a:pPr lvl="1">
              <a:lnSpc>
                <a:spcPct val="150000"/>
              </a:lnSpc>
              <a:buFontTx/>
              <a:buChar char="-"/>
            </a:pPr>
            <a:r>
              <a:rPr lang="en-US" sz="1600" dirty="0">
                <a:solidFill>
                  <a:srgbClr val="000A14"/>
                </a:solidFill>
              </a:rPr>
              <a:t>Binary &amp; Ternary =&gt; </a:t>
            </a:r>
            <a:r>
              <a:rPr lang="en-US" sz="1600" dirty="0" smtClean="0">
                <a:solidFill>
                  <a:srgbClr val="000A14"/>
                </a:solidFill>
              </a:rPr>
              <a:t>Low </a:t>
            </a:r>
            <a:r>
              <a:rPr lang="en-US" sz="1600" dirty="0">
                <a:solidFill>
                  <a:srgbClr val="000A14"/>
                </a:solidFill>
              </a:rPr>
              <a:t>strength </a:t>
            </a:r>
          </a:p>
          <a:p>
            <a:pPr lvl="1">
              <a:lnSpc>
                <a:spcPct val="150000"/>
              </a:lnSpc>
              <a:buFontTx/>
              <a:buChar char="-"/>
            </a:pPr>
            <a:r>
              <a:rPr lang="en-US" sz="1600" dirty="0" smtClean="0">
                <a:solidFill>
                  <a:srgbClr val="000A14"/>
                </a:solidFill>
              </a:rPr>
              <a:t>Quaternary =&gt; Higher strength</a:t>
            </a:r>
          </a:p>
        </p:txBody>
      </p:sp>
      <p:graphicFrame>
        <p:nvGraphicFramePr>
          <p:cNvPr id="11" name="Table 10"/>
          <p:cNvGraphicFramePr>
            <a:graphicFrameLocks noGrp="1"/>
          </p:cNvGraphicFramePr>
          <p:nvPr>
            <p:extLst>
              <p:ext uri="{D42A27DB-BD31-4B8C-83A1-F6EECF244321}">
                <p14:modId xmlns:p14="http://schemas.microsoft.com/office/powerpoint/2010/main" val="3405825536"/>
              </p:ext>
            </p:extLst>
          </p:nvPr>
        </p:nvGraphicFramePr>
        <p:xfrm>
          <a:off x="4896698" y="1102162"/>
          <a:ext cx="4968192" cy="1800200"/>
        </p:xfrm>
        <a:graphic>
          <a:graphicData uri="http://schemas.openxmlformats.org/drawingml/2006/table">
            <a:tbl>
              <a:tblPr firstRow="1" bandRow="1"/>
              <a:tblGrid>
                <a:gridCol w="1728192">
                  <a:extLst>
                    <a:ext uri="{9D8B030D-6E8A-4147-A177-3AD203B41FA5}">
                      <a16:colId xmlns="" xmlns:a16="http://schemas.microsoft.com/office/drawing/2014/main" val="20000"/>
                    </a:ext>
                  </a:extLst>
                </a:gridCol>
                <a:gridCol w="1080000">
                  <a:extLst>
                    <a:ext uri="{9D8B030D-6E8A-4147-A177-3AD203B41FA5}">
                      <a16:colId xmlns="" xmlns:a16="http://schemas.microsoft.com/office/drawing/2014/main" val="20001"/>
                    </a:ext>
                  </a:extLst>
                </a:gridCol>
                <a:gridCol w="1080000">
                  <a:extLst>
                    <a:ext uri="{9D8B030D-6E8A-4147-A177-3AD203B41FA5}">
                      <a16:colId xmlns="" xmlns:a16="http://schemas.microsoft.com/office/drawing/2014/main" val="20002"/>
                    </a:ext>
                  </a:extLst>
                </a:gridCol>
                <a:gridCol w="1080000">
                  <a:extLst>
                    <a:ext uri="{9D8B030D-6E8A-4147-A177-3AD203B41FA5}">
                      <a16:colId xmlns="" xmlns:a16="http://schemas.microsoft.com/office/drawing/2014/main" val="20003"/>
                    </a:ext>
                  </a:extLst>
                </a:gridCol>
              </a:tblGrid>
              <a:tr h="47306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ctr"/>
                      <a:r>
                        <a:rPr lang="en-US" sz="1200" b="0" i="0" u="none" strike="noStrike" dirty="0" smtClean="0">
                          <a:solidFill>
                            <a:srgbClr val="000A14"/>
                          </a:solidFill>
                          <a:effectLst/>
                          <a:latin typeface="+mn-lt"/>
                        </a:rPr>
                        <a:t>IP</a:t>
                      </a:r>
                      <a:r>
                        <a:rPr lang="en-US" sz="1200" b="0" i="0" u="none" strike="noStrike" baseline="0" dirty="0" smtClean="0">
                          <a:solidFill>
                            <a:srgbClr val="000A14"/>
                          </a:solidFill>
                          <a:effectLst/>
                          <a:latin typeface="+mn-lt"/>
                        </a:rPr>
                        <a:t> samples</a:t>
                      </a:r>
                      <a:endParaRPr lang="nl-BE" sz="1200" b="0" i="0" u="none" strike="noStrike" dirty="0">
                        <a:solidFill>
                          <a:srgbClr val="000A14"/>
                        </a:solidFill>
                        <a:effectLst/>
                        <a:latin typeface="+mn-lt"/>
                      </a:endParaRPr>
                    </a:p>
                  </a:txBody>
                  <a:tcPr marL="9525" marR="9525" marT="9525" marB="0" anchor="ctr">
                    <a:lnL w="12700" cap="flat" cmpd="sng" algn="ctr">
                      <a:solidFill>
                        <a:srgbClr val="000A14"/>
                      </a:solidFill>
                      <a:prstDash val="solid"/>
                      <a:round/>
                      <a:headEnd type="none" w="med" len="med"/>
                      <a:tailEnd type="none" w="med" len="med"/>
                    </a:lnL>
                    <a:lnR w="12700" cap="flat" cmpd="sng" algn="ctr">
                      <a:solidFill>
                        <a:srgbClr val="000A14"/>
                      </a:solidFill>
                      <a:prstDash val="solid"/>
                      <a:round/>
                      <a:headEnd type="none" w="med" len="med"/>
                      <a:tailEnd type="none" w="med" len="med"/>
                    </a:lnR>
                    <a:lnT w="12700" cap="flat" cmpd="sng" algn="ctr">
                      <a:solidFill>
                        <a:srgbClr val="000A14"/>
                      </a:solidFill>
                      <a:prstDash val="solid"/>
                      <a:round/>
                      <a:headEnd type="none" w="med" len="med"/>
                      <a:tailEnd type="none" w="med" len="med"/>
                    </a:lnT>
                    <a:lnB w="12700" cap="flat" cmpd="sng" algn="ctr">
                      <a:solidFill>
                        <a:srgbClr val="000A14"/>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ctr"/>
                      <a:r>
                        <a:rPr lang="en-US" sz="1200" b="0" i="0" u="none" strike="noStrike" dirty="0" smtClean="0">
                          <a:solidFill>
                            <a:srgbClr val="000A14"/>
                          </a:solidFill>
                          <a:effectLst/>
                          <a:latin typeface="+mn-lt"/>
                        </a:rPr>
                        <a:t>2d (MPa)</a:t>
                      </a:r>
                      <a:endParaRPr lang="nl-BE" sz="1200" b="0" i="0" u="none" strike="noStrike" dirty="0">
                        <a:solidFill>
                          <a:srgbClr val="000A14"/>
                        </a:solidFill>
                        <a:effectLst/>
                        <a:latin typeface="+mn-lt"/>
                      </a:endParaRPr>
                    </a:p>
                  </a:txBody>
                  <a:tcPr marL="9525" marR="9525" marT="9525" marB="0" anchor="ctr">
                    <a:lnL w="12700" cap="flat" cmpd="sng" algn="ctr">
                      <a:solidFill>
                        <a:srgbClr val="000A14"/>
                      </a:solidFill>
                      <a:prstDash val="solid"/>
                      <a:round/>
                      <a:headEnd type="none" w="med" len="med"/>
                      <a:tailEnd type="none" w="med" len="med"/>
                    </a:lnL>
                    <a:lnR w="12700" cap="flat" cmpd="sng" algn="ctr">
                      <a:solidFill>
                        <a:srgbClr val="000A14"/>
                      </a:solidFill>
                      <a:prstDash val="solid"/>
                      <a:round/>
                      <a:headEnd type="none" w="med" len="med"/>
                      <a:tailEnd type="none" w="med" len="med"/>
                    </a:lnR>
                    <a:lnT w="12700" cap="flat" cmpd="sng" algn="ctr">
                      <a:solidFill>
                        <a:srgbClr val="000A14"/>
                      </a:solidFill>
                      <a:prstDash val="solid"/>
                      <a:round/>
                      <a:headEnd type="none" w="med" len="med"/>
                      <a:tailEnd type="none" w="med" len="med"/>
                    </a:lnT>
                    <a:lnB w="12700" cap="flat" cmpd="sng" algn="ctr">
                      <a:solidFill>
                        <a:srgbClr val="000A14"/>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0" i="0" u="none" strike="noStrike" dirty="0" smtClean="0">
                          <a:solidFill>
                            <a:srgbClr val="000A14"/>
                          </a:solidFill>
                          <a:effectLst/>
                          <a:latin typeface="+mn-lt"/>
                        </a:rPr>
                        <a:t>7d (MPa)</a:t>
                      </a:r>
                      <a:endParaRPr lang="nl-BE" sz="1200" b="0" i="0" u="none" strike="noStrike" dirty="0" smtClean="0">
                        <a:solidFill>
                          <a:srgbClr val="000A14"/>
                        </a:solidFill>
                        <a:effectLst/>
                        <a:latin typeface="+mn-lt"/>
                      </a:endParaRPr>
                    </a:p>
                  </a:txBody>
                  <a:tcPr marL="9525" marR="9525" marT="9525" marB="0" anchor="ctr">
                    <a:lnL w="12700" cap="flat" cmpd="sng" algn="ctr">
                      <a:solidFill>
                        <a:srgbClr val="000A14"/>
                      </a:solidFill>
                      <a:prstDash val="solid"/>
                      <a:round/>
                      <a:headEnd type="none" w="med" len="med"/>
                      <a:tailEnd type="none" w="med" len="med"/>
                    </a:lnL>
                    <a:lnR w="12700" cap="flat" cmpd="sng" algn="ctr">
                      <a:solidFill>
                        <a:srgbClr val="000A14"/>
                      </a:solidFill>
                      <a:prstDash val="solid"/>
                      <a:round/>
                      <a:headEnd type="none" w="med" len="med"/>
                      <a:tailEnd type="none" w="med" len="med"/>
                    </a:lnR>
                    <a:lnT w="12700" cap="flat" cmpd="sng" algn="ctr">
                      <a:solidFill>
                        <a:srgbClr val="000A14"/>
                      </a:solidFill>
                      <a:prstDash val="solid"/>
                      <a:round/>
                      <a:headEnd type="none" w="med" len="med"/>
                      <a:tailEnd type="none" w="med" len="med"/>
                    </a:lnT>
                    <a:lnB w="12700" cap="flat" cmpd="sng" algn="ctr">
                      <a:solidFill>
                        <a:srgbClr val="000A14"/>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0" i="0" u="none" strike="noStrike" dirty="0" smtClean="0">
                          <a:solidFill>
                            <a:srgbClr val="000A14"/>
                          </a:solidFill>
                          <a:effectLst/>
                          <a:latin typeface="+mn-lt"/>
                        </a:rPr>
                        <a:t>28d (MPa)</a:t>
                      </a:r>
                      <a:endParaRPr lang="nl-BE" sz="1200" b="0" i="0" u="none" strike="noStrike" dirty="0" smtClean="0">
                        <a:solidFill>
                          <a:srgbClr val="000A14"/>
                        </a:solidFill>
                        <a:effectLst/>
                        <a:latin typeface="+mn-lt"/>
                      </a:endParaRPr>
                    </a:p>
                  </a:txBody>
                  <a:tcPr marL="9525" marR="9525" marT="9525" marB="0" anchor="ctr">
                    <a:lnL w="12700" cap="flat" cmpd="sng" algn="ctr">
                      <a:solidFill>
                        <a:srgbClr val="000A14"/>
                      </a:solidFill>
                      <a:prstDash val="solid"/>
                      <a:round/>
                      <a:headEnd type="none" w="med" len="med"/>
                      <a:tailEnd type="none" w="med" len="med"/>
                    </a:lnL>
                    <a:lnR w="12700" cap="flat" cmpd="sng" algn="ctr">
                      <a:solidFill>
                        <a:srgbClr val="000A14"/>
                      </a:solidFill>
                      <a:prstDash val="solid"/>
                      <a:round/>
                      <a:headEnd type="none" w="med" len="med"/>
                      <a:tailEnd type="none" w="med" len="med"/>
                    </a:lnR>
                    <a:lnT w="12700" cap="flat" cmpd="sng" algn="ctr">
                      <a:solidFill>
                        <a:srgbClr val="000A14"/>
                      </a:solidFill>
                      <a:prstDash val="solid"/>
                      <a:round/>
                      <a:headEnd type="none" w="med" len="med"/>
                      <a:tailEnd type="none" w="med" len="med"/>
                    </a:lnT>
                    <a:lnB w="12700" cap="flat" cmpd="sng" algn="ctr">
                      <a:solidFill>
                        <a:srgbClr val="000A14"/>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0"/>
                  </a:ext>
                </a:extLst>
              </a:tr>
              <a:tr h="427040">
                <a:tc>
                  <a:txBody>
                    <a:bodyPr/>
                    <a:lstStyle/>
                    <a:p>
                      <a:pPr marL="0" indent="0" algn="ctr">
                        <a:buFont typeface="Wingdings" panose="05000000000000000000" pitchFamily="2" charset="2"/>
                        <a:buNone/>
                      </a:pPr>
                      <a:r>
                        <a:rPr lang="en-US" sz="1200" b="0" baseline="0" dirty="0" smtClean="0">
                          <a:solidFill>
                            <a:srgbClr val="000A14"/>
                          </a:solidFill>
                        </a:rPr>
                        <a:t>Binary </a:t>
                      </a:r>
                    </a:p>
                    <a:p>
                      <a:pPr marL="0" indent="0" algn="ctr">
                        <a:buFont typeface="Wingdings" panose="05000000000000000000" pitchFamily="2" charset="2"/>
                        <a:buNone/>
                      </a:pPr>
                      <a:r>
                        <a:rPr lang="en-US" sz="1200" b="0" baseline="0" dirty="0" smtClean="0">
                          <a:solidFill>
                            <a:srgbClr val="000A14"/>
                          </a:solidFill>
                        </a:rPr>
                        <a:t>FeO</a:t>
                      </a:r>
                      <a:r>
                        <a:rPr lang="en-US" sz="1200" b="0" baseline="-25000" dirty="0" smtClean="0">
                          <a:solidFill>
                            <a:srgbClr val="000A14"/>
                          </a:solidFill>
                        </a:rPr>
                        <a:t>x</a:t>
                      </a:r>
                      <a:r>
                        <a:rPr lang="en-US" sz="1200" b="0" baseline="0" dirty="0" smtClean="0">
                          <a:solidFill>
                            <a:srgbClr val="000A14"/>
                          </a:solidFill>
                        </a:rPr>
                        <a:t>-SiO</a:t>
                      </a:r>
                      <a:r>
                        <a:rPr lang="en-US" sz="1200" b="0" baseline="-25000" dirty="0" smtClean="0">
                          <a:solidFill>
                            <a:srgbClr val="000A14"/>
                          </a:solidFill>
                        </a:rPr>
                        <a:t>2</a:t>
                      </a:r>
                      <a:endParaRPr lang="nl-BE" sz="1200" b="0" baseline="0" dirty="0" err="1" smtClean="0">
                        <a:solidFill>
                          <a:srgbClr val="000A14"/>
                        </a:solidFill>
                      </a:endParaRPr>
                    </a:p>
                  </a:txBody>
                  <a:tcPr marL="44450" marR="44450" marT="0" marB="0" anchor="ctr">
                    <a:lnL w="12700" cap="flat" cmpd="sng" algn="ctr">
                      <a:solidFill>
                        <a:srgbClr val="000A14"/>
                      </a:solidFill>
                      <a:prstDash val="solid"/>
                      <a:round/>
                      <a:headEnd type="none" w="med" len="med"/>
                      <a:tailEnd type="none" w="med" len="med"/>
                    </a:lnL>
                    <a:lnR w="12700" cap="flat" cmpd="sng" algn="ctr">
                      <a:solidFill>
                        <a:srgbClr val="000A14"/>
                      </a:solidFill>
                      <a:prstDash val="solid"/>
                      <a:round/>
                      <a:headEnd type="none" w="med" len="med"/>
                      <a:tailEnd type="none" w="med" len="med"/>
                    </a:lnR>
                    <a:lnT w="12700" cap="flat" cmpd="sng" algn="ctr">
                      <a:solidFill>
                        <a:srgbClr val="000A14"/>
                      </a:solidFill>
                      <a:prstDash val="solid"/>
                      <a:round/>
                      <a:headEnd type="none" w="med" len="med"/>
                      <a:tailEnd type="none" w="med" len="med"/>
                    </a:lnT>
                    <a:lnB w="12700" cap="flat" cmpd="sng" algn="ctr">
                      <a:solidFill>
                        <a:srgbClr val="000A14"/>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nl-BE" sz="1200" b="0" i="0" u="none" strike="noStrike" dirty="0" smtClean="0">
                          <a:solidFill>
                            <a:srgbClr val="000A14"/>
                          </a:solidFill>
                          <a:effectLst/>
                          <a:latin typeface="Calibri" panose="020F0502020204030204" pitchFamily="34" charset="0"/>
                        </a:rPr>
                        <a:t>7.3</a:t>
                      </a:r>
                      <a:endParaRPr lang="nl-BE" sz="1200" b="0" i="0" u="none" strike="noStrike" dirty="0">
                        <a:solidFill>
                          <a:srgbClr val="000A14"/>
                        </a:solidFill>
                        <a:effectLst/>
                        <a:latin typeface="Calibri" panose="020F0502020204030204" pitchFamily="34" charset="0"/>
                      </a:endParaRPr>
                    </a:p>
                  </a:txBody>
                  <a:tcPr marL="7620" marR="7620" marT="7620" marB="0" anchor="ctr">
                    <a:lnL w="12700" cap="flat" cmpd="sng" algn="ctr">
                      <a:solidFill>
                        <a:srgbClr val="000A14"/>
                      </a:solidFill>
                      <a:prstDash val="solid"/>
                      <a:round/>
                      <a:headEnd type="none" w="med" len="med"/>
                      <a:tailEnd type="none" w="med" len="med"/>
                    </a:lnL>
                    <a:lnR w="12700" cap="flat" cmpd="sng" algn="ctr">
                      <a:solidFill>
                        <a:srgbClr val="000A14"/>
                      </a:solidFill>
                      <a:prstDash val="solid"/>
                      <a:round/>
                      <a:headEnd type="none" w="med" len="med"/>
                      <a:tailEnd type="none" w="med" len="med"/>
                    </a:lnR>
                    <a:lnT w="12700" cap="flat" cmpd="sng" algn="ctr">
                      <a:solidFill>
                        <a:srgbClr val="000A14"/>
                      </a:solidFill>
                      <a:prstDash val="solid"/>
                      <a:round/>
                      <a:headEnd type="none" w="med" len="med"/>
                      <a:tailEnd type="none" w="med" len="med"/>
                    </a:lnT>
                    <a:lnB w="12700" cap="flat" cmpd="sng" algn="ctr">
                      <a:solidFill>
                        <a:srgbClr val="000A14"/>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nl-BE" sz="1200" b="0" i="0" u="none" strike="noStrike" dirty="0" smtClean="0">
                          <a:solidFill>
                            <a:srgbClr val="000A14"/>
                          </a:solidFill>
                          <a:effectLst/>
                          <a:latin typeface="Calibri" panose="020F0502020204030204" pitchFamily="34" charset="0"/>
                        </a:rPr>
                        <a:t>8.5</a:t>
                      </a:r>
                      <a:endParaRPr lang="nl-BE" sz="1200" b="0" i="0" u="none" strike="noStrike" dirty="0">
                        <a:solidFill>
                          <a:srgbClr val="000A14"/>
                        </a:solidFill>
                        <a:effectLst/>
                        <a:latin typeface="Calibri" panose="020F0502020204030204" pitchFamily="34" charset="0"/>
                      </a:endParaRPr>
                    </a:p>
                  </a:txBody>
                  <a:tcPr marL="7620" marR="7620" marT="7620" marB="0" anchor="ctr">
                    <a:lnL w="12700" cap="flat" cmpd="sng" algn="ctr">
                      <a:solidFill>
                        <a:srgbClr val="000A14"/>
                      </a:solidFill>
                      <a:prstDash val="solid"/>
                      <a:round/>
                      <a:headEnd type="none" w="med" len="med"/>
                      <a:tailEnd type="none" w="med" len="med"/>
                    </a:lnL>
                    <a:lnR w="12700" cap="flat" cmpd="sng" algn="ctr">
                      <a:solidFill>
                        <a:srgbClr val="000A14"/>
                      </a:solidFill>
                      <a:prstDash val="solid"/>
                      <a:round/>
                      <a:headEnd type="none" w="med" len="med"/>
                      <a:tailEnd type="none" w="med" len="med"/>
                    </a:lnR>
                    <a:lnT w="12700" cap="flat" cmpd="sng" algn="ctr">
                      <a:solidFill>
                        <a:srgbClr val="000A14"/>
                      </a:solidFill>
                      <a:prstDash val="solid"/>
                      <a:round/>
                      <a:headEnd type="none" w="med" len="med"/>
                      <a:tailEnd type="none" w="med" len="med"/>
                    </a:lnT>
                    <a:lnB w="12700" cap="flat" cmpd="sng" algn="ctr">
                      <a:solidFill>
                        <a:srgbClr val="000A14"/>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nl-BE" sz="1200" b="0" i="0" u="none" strike="noStrike" dirty="0" smtClean="0">
                          <a:solidFill>
                            <a:srgbClr val="000A14"/>
                          </a:solidFill>
                          <a:effectLst/>
                          <a:latin typeface="Calibri" panose="020F0502020204030204" pitchFamily="34" charset="0"/>
                        </a:rPr>
                        <a:t>10.1</a:t>
                      </a:r>
                      <a:endParaRPr lang="nl-BE" sz="1200" b="0" i="0" u="none" strike="noStrike" dirty="0">
                        <a:solidFill>
                          <a:srgbClr val="000A14"/>
                        </a:solidFill>
                        <a:effectLst/>
                        <a:latin typeface="Calibri" panose="020F0502020204030204" pitchFamily="34" charset="0"/>
                      </a:endParaRPr>
                    </a:p>
                  </a:txBody>
                  <a:tcPr marL="7620" marR="7620" marT="7620" marB="0" anchor="ctr">
                    <a:lnL w="12700" cap="flat" cmpd="sng" algn="ctr">
                      <a:solidFill>
                        <a:srgbClr val="000A14"/>
                      </a:solidFill>
                      <a:prstDash val="solid"/>
                      <a:round/>
                      <a:headEnd type="none" w="med" len="med"/>
                      <a:tailEnd type="none" w="med" len="med"/>
                    </a:lnL>
                    <a:lnR w="12700" cap="flat" cmpd="sng" algn="ctr">
                      <a:solidFill>
                        <a:srgbClr val="000A14"/>
                      </a:solidFill>
                      <a:prstDash val="solid"/>
                      <a:round/>
                      <a:headEnd type="none" w="med" len="med"/>
                      <a:tailEnd type="none" w="med" len="med"/>
                    </a:lnR>
                    <a:lnT w="12700" cap="flat" cmpd="sng" algn="ctr">
                      <a:solidFill>
                        <a:srgbClr val="000A14"/>
                      </a:solidFill>
                      <a:prstDash val="solid"/>
                      <a:round/>
                      <a:headEnd type="none" w="med" len="med"/>
                      <a:tailEnd type="none" w="med" len="med"/>
                    </a:lnT>
                    <a:lnB w="12700" cap="flat" cmpd="sng" algn="ctr">
                      <a:solidFill>
                        <a:srgbClr val="000A14"/>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1"/>
                  </a:ext>
                </a:extLst>
              </a:tr>
              <a:tr h="427040">
                <a:tc>
                  <a:txBody>
                    <a:bodyPr/>
                    <a:lstStyle/>
                    <a:p>
                      <a:pPr marL="0" indent="0" algn="ctr">
                        <a:buFont typeface="Wingdings" panose="05000000000000000000" pitchFamily="2" charset="2"/>
                        <a:buNone/>
                      </a:pPr>
                      <a:r>
                        <a:rPr lang="en-US" sz="1200" b="0" baseline="0" dirty="0" smtClean="0">
                          <a:solidFill>
                            <a:srgbClr val="000A14"/>
                          </a:solidFill>
                        </a:rPr>
                        <a:t>Ternary</a:t>
                      </a:r>
                    </a:p>
                    <a:p>
                      <a:pPr marL="0" indent="0" algn="ctr">
                        <a:buFont typeface="Wingdings" panose="05000000000000000000" pitchFamily="2" charset="2"/>
                        <a:buNone/>
                      </a:pPr>
                      <a:r>
                        <a:rPr lang="en-US" sz="1200" b="0" baseline="0" dirty="0" smtClean="0">
                          <a:solidFill>
                            <a:srgbClr val="000A14"/>
                          </a:solidFill>
                        </a:rPr>
                        <a:t>FeO</a:t>
                      </a:r>
                      <a:r>
                        <a:rPr lang="en-US" sz="1200" b="0" baseline="-25000" dirty="0" smtClean="0">
                          <a:solidFill>
                            <a:srgbClr val="000A14"/>
                          </a:solidFill>
                        </a:rPr>
                        <a:t>x</a:t>
                      </a:r>
                      <a:r>
                        <a:rPr lang="en-US" sz="1200" b="0" baseline="0" dirty="0" smtClean="0">
                          <a:solidFill>
                            <a:srgbClr val="000A14"/>
                          </a:solidFill>
                        </a:rPr>
                        <a:t>-SiO</a:t>
                      </a:r>
                      <a:r>
                        <a:rPr lang="en-US" sz="1200" b="0" baseline="-25000" dirty="0" smtClean="0">
                          <a:solidFill>
                            <a:srgbClr val="000A14"/>
                          </a:solidFill>
                        </a:rPr>
                        <a:t>2</a:t>
                      </a:r>
                      <a:r>
                        <a:rPr lang="en-US" sz="1200" b="0" baseline="0" dirty="0" smtClean="0">
                          <a:solidFill>
                            <a:srgbClr val="000A14"/>
                          </a:solidFill>
                        </a:rPr>
                        <a:t>-CaO</a:t>
                      </a:r>
                      <a:endParaRPr lang="nl-BE" sz="1200" b="0" baseline="-25000" dirty="0" err="1" smtClean="0">
                        <a:solidFill>
                          <a:srgbClr val="000A14"/>
                        </a:solidFill>
                      </a:endParaRPr>
                    </a:p>
                  </a:txBody>
                  <a:tcPr marL="44450" marR="44450" marT="0" marB="0" anchor="ctr">
                    <a:lnL w="12700" cap="flat" cmpd="sng" algn="ctr">
                      <a:solidFill>
                        <a:srgbClr val="000A14"/>
                      </a:solidFill>
                      <a:prstDash val="solid"/>
                      <a:round/>
                      <a:headEnd type="none" w="med" len="med"/>
                      <a:tailEnd type="none" w="med" len="med"/>
                    </a:lnL>
                    <a:lnR w="12700" cap="flat" cmpd="sng" algn="ctr">
                      <a:solidFill>
                        <a:srgbClr val="000A14"/>
                      </a:solidFill>
                      <a:prstDash val="solid"/>
                      <a:round/>
                      <a:headEnd type="none" w="med" len="med"/>
                      <a:tailEnd type="none" w="med" len="med"/>
                    </a:lnR>
                    <a:lnT w="12700" cap="flat" cmpd="sng" algn="ctr">
                      <a:solidFill>
                        <a:srgbClr val="000A14"/>
                      </a:solidFill>
                      <a:prstDash val="solid"/>
                      <a:round/>
                      <a:headEnd type="none" w="med" len="med"/>
                      <a:tailEnd type="none" w="med" len="med"/>
                    </a:lnT>
                    <a:lnB w="12700" cap="flat" cmpd="sng" algn="ctr">
                      <a:solidFill>
                        <a:srgbClr val="000A14"/>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nl-BE" sz="1200" b="0" i="0" u="none" strike="noStrike" dirty="0" smtClean="0">
                          <a:solidFill>
                            <a:srgbClr val="000A14"/>
                          </a:solidFill>
                          <a:effectLst/>
                          <a:latin typeface="Calibri" panose="020F0502020204030204" pitchFamily="34" charset="0"/>
                        </a:rPr>
                        <a:t>6.7</a:t>
                      </a:r>
                      <a:endParaRPr lang="nl-BE" sz="1200" b="0" i="0" u="none" strike="noStrike" dirty="0">
                        <a:solidFill>
                          <a:srgbClr val="000A14"/>
                        </a:solidFill>
                        <a:effectLst/>
                        <a:latin typeface="Calibri" panose="020F0502020204030204" pitchFamily="34" charset="0"/>
                      </a:endParaRPr>
                    </a:p>
                  </a:txBody>
                  <a:tcPr marL="7620" marR="7620" marT="7620" marB="0" anchor="ctr">
                    <a:lnL w="12700" cap="flat" cmpd="sng" algn="ctr">
                      <a:solidFill>
                        <a:srgbClr val="000A14"/>
                      </a:solidFill>
                      <a:prstDash val="solid"/>
                      <a:round/>
                      <a:headEnd type="none" w="med" len="med"/>
                      <a:tailEnd type="none" w="med" len="med"/>
                    </a:lnL>
                    <a:lnR w="12700" cap="flat" cmpd="sng" algn="ctr">
                      <a:solidFill>
                        <a:srgbClr val="000A14"/>
                      </a:solidFill>
                      <a:prstDash val="solid"/>
                      <a:round/>
                      <a:headEnd type="none" w="med" len="med"/>
                      <a:tailEnd type="none" w="med" len="med"/>
                    </a:lnR>
                    <a:lnT w="12700" cap="flat" cmpd="sng" algn="ctr">
                      <a:solidFill>
                        <a:srgbClr val="000A14"/>
                      </a:solidFill>
                      <a:prstDash val="solid"/>
                      <a:round/>
                      <a:headEnd type="none" w="med" len="med"/>
                      <a:tailEnd type="none" w="med" len="med"/>
                    </a:lnT>
                    <a:lnB w="12700" cap="flat" cmpd="sng" algn="ctr">
                      <a:solidFill>
                        <a:srgbClr val="000A14"/>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nl-BE" sz="1200" b="0" i="0" u="none" strike="noStrike" dirty="0" smtClean="0">
                          <a:solidFill>
                            <a:srgbClr val="000A14"/>
                          </a:solidFill>
                          <a:effectLst/>
                          <a:latin typeface="Calibri" panose="020F0502020204030204" pitchFamily="34" charset="0"/>
                        </a:rPr>
                        <a:t>39.1</a:t>
                      </a:r>
                      <a:endParaRPr lang="nl-BE" sz="1200" b="0" i="0" u="none" strike="noStrike" dirty="0">
                        <a:solidFill>
                          <a:srgbClr val="000A14"/>
                        </a:solidFill>
                        <a:effectLst/>
                        <a:latin typeface="Calibri" panose="020F0502020204030204" pitchFamily="34" charset="0"/>
                      </a:endParaRPr>
                    </a:p>
                  </a:txBody>
                  <a:tcPr marL="7620" marR="7620" marT="7620" marB="0" anchor="ctr">
                    <a:lnL w="12700" cap="flat" cmpd="sng" algn="ctr">
                      <a:solidFill>
                        <a:srgbClr val="000A14"/>
                      </a:solidFill>
                      <a:prstDash val="solid"/>
                      <a:round/>
                      <a:headEnd type="none" w="med" len="med"/>
                      <a:tailEnd type="none" w="med" len="med"/>
                    </a:lnL>
                    <a:lnR w="12700" cap="flat" cmpd="sng" algn="ctr">
                      <a:solidFill>
                        <a:srgbClr val="000A14"/>
                      </a:solidFill>
                      <a:prstDash val="solid"/>
                      <a:round/>
                      <a:headEnd type="none" w="med" len="med"/>
                      <a:tailEnd type="none" w="med" len="med"/>
                    </a:lnR>
                    <a:lnT w="12700" cap="flat" cmpd="sng" algn="ctr">
                      <a:solidFill>
                        <a:srgbClr val="000A14"/>
                      </a:solidFill>
                      <a:prstDash val="solid"/>
                      <a:round/>
                      <a:headEnd type="none" w="med" len="med"/>
                      <a:tailEnd type="none" w="med" len="med"/>
                    </a:lnT>
                    <a:lnB w="12700" cap="flat" cmpd="sng" algn="ctr">
                      <a:solidFill>
                        <a:srgbClr val="000A14"/>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nl-BE" sz="1200" b="0" i="0" u="none" strike="noStrike" dirty="0" smtClean="0">
                          <a:solidFill>
                            <a:srgbClr val="000A14"/>
                          </a:solidFill>
                          <a:effectLst/>
                          <a:latin typeface="Calibri" panose="020F0502020204030204" pitchFamily="34" charset="0"/>
                        </a:rPr>
                        <a:t>54.7</a:t>
                      </a:r>
                      <a:endParaRPr lang="nl-BE" sz="1200" b="0" i="0" u="none" strike="noStrike" dirty="0">
                        <a:solidFill>
                          <a:srgbClr val="000A14"/>
                        </a:solidFill>
                        <a:effectLst/>
                        <a:latin typeface="Calibri" panose="020F0502020204030204" pitchFamily="34" charset="0"/>
                      </a:endParaRPr>
                    </a:p>
                  </a:txBody>
                  <a:tcPr marL="7620" marR="7620" marT="7620" marB="0" anchor="ctr">
                    <a:lnL w="12700" cap="flat" cmpd="sng" algn="ctr">
                      <a:solidFill>
                        <a:srgbClr val="000A14"/>
                      </a:solidFill>
                      <a:prstDash val="solid"/>
                      <a:round/>
                      <a:headEnd type="none" w="med" len="med"/>
                      <a:tailEnd type="none" w="med" len="med"/>
                    </a:lnL>
                    <a:lnR w="12700" cap="flat" cmpd="sng" algn="ctr">
                      <a:solidFill>
                        <a:srgbClr val="000A14"/>
                      </a:solidFill>
                      <a:prstDash val="solid"/>
                      <a:round/>
                      <a:headEnd type="none" w="med" len="med"/>
                      <a:tailEnd type="none" w="med" len="med"/>
                    </a:lnR>
                    <a:lnT w="12700" cap="flat" cmpd="sng" algn="ctr">
                      <a:solidFill>
                        <a:srgbClr val="000A14"/>
                      </a:solidFill>
                      <a:prstDash val="solid"/>
                      <a:round/>
                      <a:headEnd type="none" w="med" len="med"/>
                      <a:tailEnd type="none" w="med" len="med"/>
                    </a:lnT>
                    <a:lnB w="12700" cap="flat" cmpd="sng" algn="ctr">
                      <a:solidFill>
                        <a:srgbClr val="000A14"/>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2"/>
                  </a:ext>
                </a:extLst>
              </a:tr>
              <a:tr h="473060">
                <a:tc>
                  <a:txBody>
                    <a:bodyPr/>
                    <a:lstStyle/>
                    <a:p>
                      <a:pPr marL="0" indent="0" algn="ctr">
                        <a:buFont typeface="Wingdings" panose="05000000000000000000" pitchFamily="2" charset="2"/>
                        <a:buNone/>
                      </a:pPr>
                      <a:r>
                        <a:rPr lang="en-US" sz="1200" b="0" baseline="0" dirty="0" smtClean="0">
                          <a:solidFill>
                            <a:srgbClr val="000A14"/>
                          </a:solidFill>
                        </a:rPr>
                        <a:t>Quaternary</a:t>
                      </a:r>
                    </a:p>
                    <a:p>
                      <a:pPr marL="0" indent="0" algn="ctr">
                        <a:buFont typeface="Wingdings" panose="05000000000000000000" pitchFamily="2" charset="2"/>
                        <a:buNone/>
                      </a:pPr>
                      <a:r>
                        <a:rPr lang="en-US" sz="1200" b="0" baseline="0" dirty="0" smtClean="0">
                          <a:solidFill>
                            <a:srgbClr val="000A14"/>
                          </a:solidFill>
                        </a:rPr>
                        <a:t>FeO</a:t>
                      </a:r>
                      <a:r>
                        <a:rPr lang="en-US" sz="1200" b="0" baseline="-25000" dirty="0" smtClean="0">
                          <a:solidFill>
                            <a:srgbClr val="000A14"/>
                          </a:solidFill>
                        </a:rPr>
                        <a:t>x</a:t>
                      </a:r>
                      <a:r>
                        <a:rPr lang="en-US" sz="1200" b="0" baseline="0" dirty="0" smtClean="0">
                          <a:solidFill>
                            <a:srgbClr val="000A14"/>
                          </a:solidFill>
                        </a:rPr>
                        <a:t>-SiO</a:t>
                      </a:r>
                      <a:r>
                        <a:rPr lang="en-US" sz="1200" b="0" baseline="-25000" dirty="0" smtClean="0">
                          <a:solidFill>
                            <a:srgbClr val="000A14"/>
                          </a:solidFill>
                        </a:rPr>
                        <a:t>2</a:t>
                      </a:r>
                      <a:r>
                        <a:rPr lang="en-US" sz="1200" b="0" baseline="0" dirty="0" smtClean="0">
                          <a:solidFill>
                            <a:srgbClr val="000A14"/>
                          </a:solidFill>
                        </a:rPr>
                        <a:t>-CaO-Al</a:t>
                      </a:r>
                      <a:r>
                        <a:rPr lang="en-US" sz="1200" b="0" baseline="-25000" dirty="0" smtClean="0">
                          <a:solidFill>
                            <a:srgbClr val="000A14"/>
                          </a:solidFill>
                        </a:rPr>
                        <a:t>2</a:t>
                      </a:r>
                      <a:r>
                        <a:rPr lang="en-US" sz="1200" b="0" baseline="0" dirty="0" smtClean="0">
                          <a:solidFill>
                            <a:srgbClr val="000A14"/>
                          </a:solidFill>
                        </a:rPr>
                        <a:t>O</a:t>
                      </a:r>
                      <a:r>
                        <a:rPr lang="en-US" sz="1200" b="0" baseline="-25000" dirty="0" smtClean="0">
                          <a:solidFill>
                            <a:srgbClr val="000A14"/>
                          </a:solidFill>
                        </a:rPr>
                        <a:t>3</a:t>
                      </a:r>
                      <a:endParaRPr lang="nl-BE" sz="1200" b="0" baseline="-25000" dirty="0" err="1" smtClean="0">
                        <a:solidFill>
                          <a:srgbClr val="000A14"/>
                        </a:solidFill>
                      </a:endParaRPr>
                    </a:p>
                  </a:txBody>
                  <a:tcPr marL="44450" marR="44450" marT="0" marB="0" anchor="ctr">
                    <a:lnL w="12700" cap="flat" cmpd="sng" algn="ctr">
                      <a:solidFill>
                        <a:srgbClr val="000A14"/>
                      </a:solidFill>
                      <a:prstDash val="solid"/>
                      <a:round/>
                      <a:headEnd type="none" w="med" len="med"/>
                      <a:tailEnd type="none" w="med" len="med"/>
                    </a:lnL>
                    <a:lnR w="12700" cap="flat" cmpd="sng" algn="ctr">
                      <a:solidFill>
                        <a:srgbClr val="000A14"/>
                      </a:solidFill>
                      <a:prstDash val="solid"/>
                      <a:round/>
                      <a:headEnd type="none" w="med" len="med"/>
                      <a:tailEnd type="none" w="med" len="med"/>
                    </a:lnR>
                    <a:lnT w="12700" cap="flat" cmpd="sng" algn="ctr">
                      <a:solidFill>
                        <a:srgbClr val="000A14"/>
                      </a:solidFill>
                      <a:prstDash val="solid"/>
                      <a:round/>
                      <a:headEnd type="none" w="med" len="med"/>
                      <a:tailEnd type="none" w="med" len="med"/>
                    </a:lnT>
                    <a:lnB w="12700" cap="flat" cmpd="sng" algn="ctr">
                      <a:solidFill>
                        <a:srgbClr val="000A14"/>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nl-BE" sz="1200" b="0" i="0" u="none" strike="noStrike" dirty="0" smtClean="0">
                          <a:solidFill>
                            <a:srgbClr val="000A14"/>
                          </a:solidFill>
                          <a:effectLst/>
                          <a:latin typeface="Calibri" panose="020F0502020204030204" pitchFamily="34" charset="0"/>
                        </a:rPr>
                        <a:t>17.9</a:t>
                      </a:r>
                      <a:endParaRPr lang="nl-BE" sz="1200" b="0" i="0" u="none" strike="noStrike" dirty="0">
                        <a:solidFill>
                          <a:srgbClr val="000A14"/>
                        </a:solidFill>
                        <a:effectLst/>
                        <a:latin typeface="Calibri" panose="020F0502020204030204" pitchFamily="34" charset="0"/>
                      </a:endParaRPr>
                    </a:p>
                  </a:txBody>
                  <a:tcPr marL="7620" marR="7620" marT="7620" marB="0" anchor="ctr">
                    <a:lnL w="12700" cap="flat" cmpd="sng" algn="ctr">
                      <a:solidFill>
                        <a:srgbClr val="000A14"/>
                      </a:solidFill>
                      <a:prstDash val="solid"/>
                      <a:round/>
                      <a:headEnd type="none" w="med" len="med"/>
                      <a:tailEnd type="none" w="med" len="med"/>
                    </a:lnL>
                    <a:lnR w="12700" cap="flat" cmpd="sng" algn="ctr">
                      <a:solidFill>
                        <a:srgbClr val="000A14"/>
                      </a:solidFill>
                      <a:prstDash val="solid"/>
                      <a:round/>
                      <a:headEnd type="none" w="med" len="med"/>
                      <a:tailEnd type="none" w="med" len="med"/>
                    </a:lnR>
                    <a:lnT w="12700" cap="flat" cmpd="sng" algn="ctr">
                      <a:solidFill>
                        <a:srgbClr val="000A14"/>
                      </a:solidFill>
                      <a:prstDash val="solid"/>
                      <a:round/>
                      <a:headEnd type="none" w="med" len="med"/>
                      <a:tailEnd type="none" w="med" len="med"/>
                    </a:lnT>
                    <a:lnB w="12700" cap="flat" cmpd="sng" algn="ctr">
                      <a:solidFill>
                        <a:srgbClr val="000A14"/>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nl-BE" sz="1200" b="0" i="0" u="none" strike="noStrike" dirty="0" smtClean="0">
                          <a:solidFill>
                            <a:srgbClr val="000A14"/>
                          </a:solidFill>
                          <a:effectLst/>
                          <a:latin typeface="Calibri" panose="020F0502020204030204" pitchFamily="34" charset="0"/>
                        </a:rPr>
                        <a:t>45.1</a:t>
                      </a:r>
                      <a:endParaRPr lang="nl-BE" sz="1200" b="0" i="0" u="none" strike="noStrike" dirty="0">
                        <a:solidFill>
                          <a:srgbClr val="000A14"/>
                        </a:solidFill>
                        <a:effectLst/>
                        <a:latin typeface="Calibri" panose="020F0502020204030204" pitchFamily="34" charset="0"/>
                      </a:endParaRPr>
                    </a:p>
                  </a:txBody>
                  <a:tcPr marL="7620" marR="7620" marT="7620" marB="0" anchor="ctr">
                    <a:lnL w="12700" cap="flat" cmpd="sng" algn="ctr">
                      <a:solidFill>
                        <a:srgbClr val="000A14"/>
                      </a:solidFill>
                      <a:prstDash val="solid"/>
                      <a:round/>
                      <a:headEnd type="none" w="med" len="med"/>
                      <a:tailEnd type="none" w="med" len="med"/>
                    </a:lnL>
                    <a:lnR w="12700" cap="flat" cmpd="sng" algn="ctr">
                      <a:solidFill>
                        <a:srgbClr val="000A14"/>
                      </a:solidFill>
                      <a:prstDash val="solid"/>
                      <a:round/>
                      <a:headEnd type="none" w="med" len="med"/>
                      <a:tailEnd type="none" w="med" len="med"/>
                    </a:lnR>
                    <a:lnT w="12700" cap="flat" cmpd="sng" algn="ctr">
                      <a:solidFill>
                        <a:srgbClr val="000A14"/>
                      </a:solidFill>
                      <a:prstDash val="solid"/>
                      <a:round/>
                      <a:headEnd type="none" w="med" len="med"/>
                      <a:tailEnd type="none" w="med" len="med"/>
                    </a:lnT>
                    <a:lnB w="12700" cap="flat" cmpd="sng" algn="ctr">
                      <a:solidFill>
                        <a:srgbClr val="000A14"/>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nl-BE" sz="1200" b="0" i="0" u="none" strike="noStrike" dirty="0" smtClean="0">
                          <a:solidFill>
                            <a:srgbClr val="000A14"/>
                          </a:solidFill>
                          <a:effectLst/>
                          <a:latin typeface="Calibri" panose="020F0502020204030204" pitchFamily="34" charset="0"/>
                        </a:rPr>
                        <a:t>56.2</a:t>
                      </a:r>
                      <a:endParaRPr lang="nl-BE" sz="1200" b="0" i="0" u="none" strike="noStrike" dirty="0">
                        <a:solidFill>
                          <a:srgbClr val="000A14"/>
                        </a:solidFill>
                        <a:effectLst/>
                        <a:latin typeface="Calibri" panose="020F0502020204030204" pitchFamily="34" charset="0"/>
                      </a:endParaRPr>
                    </a:p>
                  </a:txBody>
                  <a:tcPr marL="7620" marR="7620" marT="7620" marB="0" anchor="ctr">
                    <a:lnL w="12700" cap="flat" cmpd="sng" algn="ctr">
                      <a:solidFill>
                        <a:srgbClr val="000A14"/>
                      </a:solidFill>
                      <a:prstDash val="solid"/>
                      <a:round/>
                      <a:headEnd type="none" w="med" len="med"/>
                      <a:tailEnd type="none" w="med" len="med"/>
                    </a:lnL>
                    <a:lnR w="12700" cap="flat" cmpd="sng" algn="ctr">
                      <a:solidFill>
                        <a:srgbClr val="000A14"/>
                      </a:solidFill>
                      <a:prstDash val="solid"/>
                      <a:round/>
                      <a:headEnd type="none" w="med" len="med"/>
                      <a:tailEnd type="none" w="med" len="med"/>
                    </a:lnR>
                    <a:lnT w="12700" cap="flat" cmpd="sng" algn="ctr">
                      <a:solidFill>
                        <a:srgbClr val="000A14"/>
                      </a:solidFill>
                      <a:prstDash val="solid"/>
                      <a:round/>
                      <a:headEnd type="none" w="med" len="med"/>
                      <a:tailEnd type="none" w="med" len="med"/>
                    </a:lnT>
                    <a:lnB w="12700" cap="flat" cmpd="sng" algn="ctr">
                      <a:solidFill>
                        <a:srgbClr val="000A14"/>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3"/>
                  </a:ext>
                </a:extLst>
              </a:tr>
            </a:tbl>
          </a:graphicData>
        </a:graphic>
      </p:graphicFrame>
      <p:sp>
        <p:nvSpPr>
          <p:cNvPr id="9" name="TextBox 8"/>
          <p:cNvSpPr txBox="1"/>
          <p:nvPr/>
        </p:nvSpPr>
        <p:spPr>
          <a:xfrm>
            <a:off x="8893667" y="6581001"/>
            <a:ext cx="354584" cy="276999"/>
          </a:xfrm>
          <a:prstGeom prst="rect">
            <a:avLst/>
          </a:prstGeom>
          <a:noFill/>
        </p:spPr>
        <p:txBody>
          <a:bodyPr wrap="none" rtlCol="0">
            <a:spAutoFit/>
          </a:bodyPr>
          <a:lstStyle/>
          <a:p>
            <a:r>
              <a:rPr lang="en-US" sz="1200" dirty="0" smtClean="0">
                <a:solidFill>
                  <a:schemeClr val="bg1"/>
                </a:solidFill>
              </a:rPr>
              <a:t>13</a:t>
            </a:r>
            <a:endParaRPr lang="nl-BE" sz="1200" dirty="0">
              <a:solidFill>
                <a:schemeClr val="bg1"/>
              </a:solidFill>
            </a:endParaRPr>
          </a:p>
        </p:txBody>
      </p:sp>
    </p:spTree>
    <p:extLst>
      <p:ext uri="{BB962C8B-B14F-4D97-AF65-F5344CB8AC3E}">
        <p14:creationId xmlns:p14="http://schemas.microsoft.com/office/powerpoint/2010/main" val="147937456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595313" y="-99392"/>
            <a:ext cx="9187656" cy="900000"/>
          </a:xfrm>
        </p:spPr>
        <p:txBody>
          <a:bodyPr>
            <a:normAutofit/>
          </a:bodyPr>
          <a:lstStyle/>
          <a:p>
            <a:pPr algn="ctr"/>
            <a:r>
              <a:rPr lang="en-US" sz="3600" dirty="0" smtClean="0"/>
              <a:t>Compressive strength evolution</a:t>
            </a:r>
            <a:endParaRPr lang="nl-BE" sz="3600"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3808" y="1098488"/>
            <a:ext cx="4372991" cy="4372991"/>
          </a:xfrm>
          <a:prstGeom prst="rect">
            <a:avLst/>
          </a:prstGeom>
        </p:spPr>
      </p:pic>
      <p:sp>
        <p:nvSpPr>
          <p:cNvPr id="8" name="Rectangle 4"/>
          <p:cNvSpPr txBox="1">
            <a:spLocks noChangeArrowheads="1"/>
          </p:cNvSpPr>
          <p:nvPr/>
        </p:nvSpPr>
        <p:spPr>
          <a:xfrm>
            <a:off x="4968304" y="3175994"/>
            <a:ext cx="4495800" cy="1219200"/>
          </a:xfrm>
          <a:prstGeom prst="rect">
            <a:avLst/>
          </a:prstGeom>
        </p:spPr>
        <p:txBody>
          <a:bodyPr/>
          <a:lstStyle>
            <a:lvl1pPr marL="396871" indent="-396871" algn="l" defTabSz="1008051" rtl="0" eaLnBrk="1" latinLnBrk="0" hangingPunct="1">
              <a:spcBef>
                <a:spcPts val="640"/>
              </a:spcBef>
              <a:buSzPct val="110000"/>
              <a:buFont typeface="Arial" pitchFamily="34" charset="0"/>
              <a:buChar char="•"/>
              <a:defRPr lang="nl-NL" sz="2647" kern="1200" dirty="0" smtClean="0">
                <a:solidFill>
                  <a:schemeClr val="tx1"/>
                </a:solidFill>
                <a:latin typeface="Arial" pitchFamily="34" charset="0"/>
                <a:ea typeface="+mn-ea"/>
                <a:cs typeface="Arial" pitchFamily="34" charset="0"/>
              </a:defRPr>
            </a:lvl1pPr>
            <a:lvl2pPr marL="793741" indent="-397270" algn="l" defTabSz="1008051" rtl="0" eaLnBrk="1" latinLnBrk="0" hangingPunct="1">
              <a:spcBef>
                <a:spcPts val="640"/>
              </a:spcBef>
              <a:buSzPct val="75000"/>
              <a:buFont typeface="Courier New" pitchFamily="49" charset="0"/>
              <a:buChar char="o"/>
              <a:defRPr lang="nl-NL" sz="2647" kern="1200" dirty="0" smtClean="0">
                <a:solidFill>
                  <a:schemeClr val="tx1"/>
                </a:solidFill>
                <a:latin typeface="Arial" pitchFamily="34" charset="0"/>
                <a:ea typeface="+mn-ea"/>
                <a:cs typeface="Arial" pitchFamily="34" charset="0"/>
              </a:defRPr>
            </a:lvl2pPr>
            <a:lvl3pPr marL="1091394" indent="-297653" algn="l" defTabSz="1008051" rtl="0" eaLnBrk="1" latinLnBrk="0" hangingPunct="1">
              <a:spcBef>
                <a:spcPct val="20000"/>
              </a:spcBef>
              <a:buFont typeface="Arial" pitchFamily="34" charset="0"/>
              <a:buChar char="•"/>
              <a:defRPr lang="nl-NL" sz="2205" kern="1200" dirty="0" smtClean="0">
                <a:solidFill>
                  <a:schemeClr val="tx1"/>
                </a:solidFill>
                <a:latin typeface="Arial" pitchFamily="34" charset="0"/>
                <a:ea typeface="+mn-ea"/>
                <a:cs typeface="Arial" pitchFamily="34" charset="0"/>
              </a:defRPr>
            </a:lvl3pPr>
            <a:lvl4pPr marL="1288067" indent="-198436" algn="l" defTabSz="1008051" rtl="0" eaLnBrk="1" latinLnBrk="0" hangingPunct="1">
              <a:spcBef>
                <a:spcPts val="419"/>
              </a:spcBef>
              <a:buSzPct val="80000"/>
              <a:buFont typeface="Arial" pitchFamily="34" charset="0"/>
              <a:buChar char="•"/>
              <a:defRPr lang="nl-NL" sz="1764" kern="1200" dirty="0" smtClean="0">
                <a:solidFill>
                  <a:schemeClr val="tx1"/>
                </a:solidFill>
                <a:latin typeface="Arial" pitchFamily="34" charset="0"/>
                <a:ea typeface="+mn-ea"/>
                <a:cs typeface="Arial" pitchFamily="34" charset="0"/>
              </a:defRPr>
            </a:lvl4pPr>
            <a:lvl5pPr marL="1475326" indent="-197760" algn="l" defTabSz="1008051" rtl="0" eaLnBrk="1" latinLnBrk="0" hangingPunct="1">
              <a:spcBef>
                <a:spcPts val="419"/>
              </a:spcBef>
              <a:buFont typeface="Arial" pitchFamily="34" charset="0"/>
              <a:buChar char="-"/>
              <a:defRPr lang="nl-BE" sz="1764" kern="1200" dirty="0">
                <a:solidFill>
                  <a:schemeClr val="tx1"/>
                </a:solidFill>
                <a:latin typeface="Arial" pitchFamily="34" charset="0"/>
                <a:ea typeface="+mn-ea"/>
                <a:cs typeface="Arial" pitchFamily="34" charset="0"/>
              </a:defRPr>
            </a:lvl5pPr>
            <a:lvl6pPr marL="2772141" indent="-252013" algn="l" defTabSz="1008051" rtl="0" eaLnBrk="1" latinLnBrk="0" hangingPunct="1">
              <a:spcBef>
                <a:spcPct val="20000"/>
              </a:spcBef>
              <a:buFont typeface="Arial" pitchFamily="34" charset="0"/>
              <a:buChar char="•"/>
              <a:defRPr sz="2205" kern="1200">
                <a:solidFill>
                  <a:schemeClr val="tx1"/>
                </a:solidFill>
                <a:latin typeface="+mn-lt"/>
                <a:ea typeface="+mn-ea"/>
                <a:cs typeface="+mn-cs"/>
              </a:defRPr>
            </a:lvl6pPr>
            <a:lvl7pPr marL="3276169" indent="-252013" algn="l" defTabSz="1008051" rtl="0" eaLnBrk="1" latinLnBrk="0" hangingPunct="1">
              <a:spcBef>
                <a:spcPct val="20000"/>
              </a:spcBef>
              <a:buFont typeface="Arial" pitchFamily="34" charset="0"/>
              <a:buChar char="•"/>
              <a:defRPr sz="2205" kern="1200">
                <a:solidFill>
                  <a:schemeClr val="tx1"/>
                </a:solidFill>
                <a:latin typeface="+mn-lt"/>
                <a:ea typeface="+mn-ea"/>
                <a:cs typeface="+mn-cs"/>
              </a:defRPr>
            </a:lvl7pPr>
            <a:lvl8pPr marL="3780193" indent="-252013" algn="l" defTabSz="1008051" rtl="0" eaLnBrk="1" latinLnBrk="0" hangingPunct="1">
              <a:spcBef>
                <a:spcPct val="20000"/>
              </a:spcBef>
              <a:buFont typeface="Arial" pitchFamily="34" charset="0"/>
              <a:buChar char="•"/>
              <a:defRPr sz="2205" kern="1200">
                <a:solidFill>
                  <a:schemeClr val="tx1"/>
                </a:solidFill>
                <a:latin typeface="+mn-lt"/>
                <a:ea typeface="+mn-ea"/>
                <a:cs typeface="+mn-cs"/>
              </a:defRPr>
            </a:lvl8pPr>
            <a:lvl9pPr marL="4284220" indent="-252013" algn="l" defTabSz="1008051" rtl="0" eaLnBrk="1" latinLnBrk="0" hangingPunct="1">
              <a:spcBef>
                <a:spcPct val="20000"/>
              </a:spcBef>
              <a:buFont typeface="Arial" pitchFamily="34" charset="0"/>
              <a:buChar char="•"/>
              <a:defRPr sz="2205" kern="1200">
                <a:solidFill>
                  <a:schemeClr val="tx1"/>
                </a:solidFill>
                <a:latin typeface="+mn-lt"/>
                <a:ea typeface="+mn-ea"/>
                <a:cs typeface="+mn-cs"/>
              </a:defRPr>
            </a:lvl9pPr>
          </a:lstStyle>
          <a:p>
            <a:r>
              <a:rPr lang="en-US" altLang="en-US" sz="1600" dirty="0" smtClean="0">
                <a:solidFill>
                  <a:srgbClr val="000A14"/>
                </a:solidFill>
              </a:rPr>
              <a:t>Early age strength:</a:t>
            </a:r>
          </a:p>
          <a:p>
            <a:pPr lvl="1">
              <a:lnSpc>
                <a:spcPct val="150000"/>
              </a:lnSpc>
              <a:buFontTx/>
              <a:buChar char="-"/>
            </a:pPr>
            <a:r>
              <a:rPr lang="en-US" sz="1600" dirty="0">
                <a:solidFill>
                  <a:srgbClr val="000A14"/>
                </a:solidFill>
              </a:rPr>
              <a:t>Binary &amp; Ternary =&gt; </a:t>
            </a:r>
            <a:r>
              <a:rPr lang="en-US" sz="1600" dirty="0" smtClean="0">
                <a:solidFill>
                  <a:srgbClr val="000A14"/>
                </a:solidFill>
              </a:rPr>
              <a:t>Low </a:t>
            </a:r>
            <a:r>
              <a:rPr lang="en-US" sz="1600" dirty="0">
                <a:solidFill>
                  <a:srgbClr val="000A14"/>
                </a:solidFill>
              </a:rPr>
              <a:t>strength </a:t>
            </a:r>
          </a:p>
          <a:p>
            <a:pPr lvl="1">
              <a:lnSpc>
                <a:spcPct val="150000"/>
              </a:lnSpc>
              <a:buFontTx/>
              <a:buChar char="-"/>
            </a:pPr>
            <a:r>
              <a:rPr lang="en-US" sz="1600" dirty="0" smtClean="0">
                <a:solidFill>
                  <a:srgbClr val="000A14"/>
                </a:solidFill>
              </a:rPr>
              <a:t>Quaternary =&gt; Higher strength</a:t>
            </a:r>
          </a:p>
        </p:txBody>
      </p:sp>
      <p:sp>
        <p:nvSpPr>
          <p:cNvPr id="11" name="Rounded Rectangle 10"/>
          <p:cNvSpPr/>
          <p:nvPr/>
        </p:nvSpPr>
        <p:spPr bwMode="auto">
          <a:xfrm>
            <a:off x="7704608" y="1093398"/>
            <a:ext cx="1080120" cy="1789806"/>
          </a:xfrm>
          <a:prstGeom prst="roundRect">
            <a:avLst/>
          </a:prstGeom>
          <a:noFill/>
          <a:ln w="381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0" fontAlgn="base" latinLnBrk="0" hangingPunct="0">
              <a:lnSpc>
                <a:spcPct val="100000"/>
              </a:lnSpc>
              <a:spcBef>
                <a:spcPct val="20000"/>
              </a:spcBef>
              <a:spcAft>
                <a:spcPct val="0"/>
              </a:spcAft>
              <a:buClrTx/>
              <a:buSzTx/>
              <a:buFontTx/>
              <a:buChar char="•"/>
              <a:tabLst/>
            </a:pPr>
            <a:endParaRPr kumimoji="0" lang="nl-BE" sz="2800" b="1" i="0" u="none" strike="noStrike" cap="none" normalizeH="0" baseline="-25000" smtClean="0">
              <a:ln>
                <a:noFill/>
              </a:ln>
              <a:solidFill>
                <a:schemeClr val="tx1"/>
              </a:solidFill>
              <a:effectLst/>
              <a:latin typeface="Arial" charset="0"/>
            </a:endParaRPr>
          </a:p>
        </p:txBody>
      </p:sp>
      <p:graphicFrame>
        <p:nvGraphicFramePr>
          <p:cNvPr id="12" name="Table 11"/>
          <p:cNvGraphicFramePr>
            <a:graphicFrameLocks noGrp="1"/>
          </p:cNvGraphicFramePr>
          <p:nvPr>
            <p:extLst>
              <p:ext uri="{D42A27DB-BD31-4B8C-83A1-F6EECF244321}">
                <p14:modId xmlns:p14="http://schemas.microsoft.com/office/powerpoint/2010/main" val="3405825536"/>
              </p:ext>
            </p:extLst>
          </p:nvPr>
        </p:nvGraphicFramePr>
        <p:xfrm>
          <a:off x="4896698" y="1102162"/>
          <a:ext cx="4968192" cy="1800200"/>
        </p:xfrm>
        <a:graphic>
          <a:graphicData uri="http://schemas.openxmlformats.org/drawingml/2006/table">
            <a:tbl>
              <a:tblPr firstRow="1" bandRow="1"/>
              <a:tblGrid>
                <a:gridCol w="1728192">
                  <a:extLst>
                    <a:ext uri="{9D8B030D-6E8A-4147-A177-3AD203B41FA5}">
                      <a16:colId xmlns="" xmlns:a16="http://schemas.microsoft.com/office/drawing/2014/main" val="20000"/>
                    </a:ext>
                  </a:extLst>
                </a:gridCol>
                <a:gridCol w="1080000">
                  <a:extLst>
                    <a:ext uri="{9D8B030D-6E8A-4147-A177-3AD203B41FA5}">
                      <a16:colId xmlns="" xmlns:a16="http://schemas.microsoft.com/office/drawing/2014/main" val="20001"/>
                    </a:ext>
                  </a:extLst>
                </a:gridCol>
                <a:gridCol w="1080000">
                  <a:extLst>
                    <a:ext uri="{9D8B030D-6E8A-4147-A177-3AD203B41FA5}">
                      <a16:colId xmlns="" xmlns:a16="http://schemas.microsoft.com/office/drawing/2014/main" val="20002"/>
                    </a:ext>
                  </a:extLst>
                </a:gridCol>
                <a:gridCol w="1080000">
                  <a:extLst>
                    <a:ext uri="{9D8B030D-6E8A-4147-A177-3AD203B41FA5}">
                      <a16:colId xmlns="" xmlns:a16="http://schemas.microsoft.com/office/drawing/2014/main" val="20003"/>
                    </a:ext>
                  </a:extLst>
                </a:gridCol>
              </a:tblGrid>
              <a:tr h="47306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ctr"/>
                      <a:r>
                        <a:rPr lang="en-US" sz="1200" b="0" i="0" u="none" strike="noStrike" dirty="0" smtClean="0">
                          <a:solidFill>
                            <a:srgbClr val="000A14"/>
                          </a:solidFill>
                          <a:effectLst/>
                          <a:latin typeface="+mn-lt"/>
                        </a:rPr>
                        <a:t>IP</a:t>
                      </a:r>
                      <a:r>
                        <a:rPr lang="en-US" sz="1200" b="0" i="0" u="none" strike="noStrike" baseline="0" dirty="0" smtClean="0">
                          <a:solidFill>
                            <a:srgbClr val="000A14"/>
                          </a:solidFill>
                          <a:effectLst/>
                          <a:latin typeface="+mn-lt"/>
                        </a:rPr>
                        <a:t> samples</a:t>
                      </a:r>
                      <a:endParaRPr lang="nl-BE" sz="1200" b="0" i="0" u="none" strike="noStrike" dirty="0">
                        <a:solidFill>
                          <a:srgbClr val="000A14"/>
                        </a:solidFill>
                        <a:effectLst/>
                        <a:latin typeface="+mn-lt"/>
                      </a:endParaRPr>
                    </a:p>
                  </a:txBody>
                  <a:tcPr marL="9525" marR="9525" marT="9525" marB="0" anchor="ctr">
                    <a:lnL w="12700" cap="flat" cmpd="sng" algn="ctr">
                      <a:solidFill>
                        <a:srgbClr val="000A14"/>
                      </a:solidFill>
                      <a:prstDash val="solid"/>
                      <a:round/>
                      <a:headEnd type="none" w="med" len="med"/>
                      <a:tailEnd type="none" w="med" len="med"/>
                    </a:lnL>
                    <a:lnR w="12700" cap="flat" cmpd="sng" algn="ctr">
                      <a:solidFill>
                        <a:srgbClr val="000A14"/>
                      </a:solidFill>
                      <a:prstDash val="solid"/>
                      <a:round/>
                      <a:headEnd type="none" w="med" len="med"/>
                      <a:tailEnd type="none" w="med" len="med"/>
                    </a:lnR>
                    <a:lnT w="12700" cap="flat" cmpd="sng" algn="ctr">
                      <a:solidFill>
                        <a:srgbClr val="000A14"/>
                      </a:solidFill>
                      <a:prstDash val="solid"/>
                      <a:round/>
                      <a:headEnd type="none" w="med" len="med"/>
                      <a:tailEnd type="none" w="med" len="med"/>
                    </a:lnT>
                    <a:lnB w="12700" cap="flat" cmpd="sng" algn="ctr">
                      <a:solidFill>
                        <a:srgbClr val="000A14"/>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ctr"/>
                      <a:r>
                        <a:rPr lang="en-US" sz="1200" b="0" i="0" u="none" strike="noStrike" dirty="0" smtClean="0">
                          <a:solidFill>
                            <a:srgbClr val="000A14"/>
                          </a:solidFill>
                          <a:effectLst/>
                          <a:latin typeface="+mn-lt"/>
                        </a:rPr>
                        <a:t>2d (MPa)</a:t>
                      </a:r>
                      <a:endParaRPr lang="nl-BE" sz="1200" b="0" i="0" u="none" strike="noStrike" dirty="0">
                        <a:solidFill>
                          <a:srgbClr val="000A14"/>
                        </a:solidFill>
                        <a:effectLst/>
                        <a:latin typeface="+mn-lt"/>
                      </a:endParaRPr>
                    </a:p>
                  </a:txBody>
                  <a:tcPr marL="9525" marR="9525" marT="9525" marB="0" anchor="ctr">
                    <a:lnL w="12700" cap="flat" cmpd="sng" algn="ctr">
                      <a:solidFill>
                        <a:srgbClr val="000A14"/>
                      </a:solidFill>
                      <a:prstDash val="solid"/>
                      <a:round/>
                      <a:headEnd type="none" w="med" len="med"/>
                      <a:tailEnd type="none" w="med" len="med"/>
                    </a:lnL>
                    <a:lnR w="12700" cap="flat" cmpd="sng" algn="ctr">
                      <a:solidFill>
                        <a:srgbClr val="000A14"/>
                      </a:solidFill>
                      <a:prstDash val="solid"/>
                      <a:round/>
                      <a:headEnd type="none" w="med" len="med"/>
                      <a:tailEnd type="none" w="med" len="med"/>
                    </a:lnR>
                    <a:lnT w="12700" cap="flat" cmpd="sng" algn="ctr">
                      <a:solidFill>
                        <a:srgbClr val="000A14"/>
                      </a:solidFill>
                      <a:prstDash val="solid"/>
                      <a:round/>
                      <a:headEnd type="none" w="med" len="med"/>
                      <a:tailEnd type="none" w="med" len="med"/>
                    </a:lnT>
                    <a:lnB w="12700" cap="flat" cmpd="sng" algn="ctr">
                      <a:solidFill>
                        <a:srgbClr val="000A14"/>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0" i="0" u="none" strike="noStrike" dirty="0" smtClean="0">
                          <a:solidFill>
                            <a:srgbClr val="000A14"/>
                          </a:solidFill>
                          <a:effectLst/>
                          <a:latin typeface="+mn-lt"/>
                        </a:rPr>
                        <a:t>7d (MPa)</a:t>
                      </a:r>
                      <a:endParaRPr lang="nl-BE" sz="1200" b="0" i="0" u="none" strike="noStrike" dirty="0" smtClean="0">
                        <a:solidFill>
                          <a:srgbClr val="000A14"/>
                        </a:solidFill>
                        <a:effectLst/>
                        <a:latin typeface="+mn-lt"/>
                      </a:endParaRPr>
                    </a:p>
                  </a:txBody>
                  <a:tcPr marL="9525" marR="9525" marT="9525" marB="0" anchor="ctr">
                    <a:lnL w="12700" cap="flat" cmpd="sng" algn="ctr">
                      <a:solidFill>
                        <a:srgbClr val="000A14"/>
                      </a:solidFill>
                      <a:prstDash val="solid"/>
                      <a:round/>
                      <a:headEnd type="none" w="med" len="med"/>
                      <a:tailEnd type="none" w="med" len="med"/>
                    </a:lnL>
                    <a:lnR w="12700" cap="flat" cmpd="sng" algn="ctr">
                      <a:solidFill>
                        <a:srgbClr val="000A14"/>
                      </a:solidFill>
                      <a:prstDash val="solid"/>
                      <a:round/>
                      <a:headEnd type="none" w="med" len="med"/>
                      <a:tailEnd type="none" w="med" len="med"/>
                    </a:lnR>
                    <a:lnT w="12700" cap="flat" cmpd="sng" algn="ctr">
                      <a:solidFill>
                        <a:srgbClr val="000A14"/>
                      </a:solidFill>
                      <a:prstDash val="solid"/>
                      <a:round/>
                      <a:headEnd type="none" w="med" len="med"/>
                      <a:tailEnd type="none" w="med" len="med"/>
                    </a:lnT>
                    <a:lnB w="12700" cap="flat" cmpd="sng" algn="ctr">
                      <a:solidFill>
                        <a:srgbClr val="000A14"/>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0" i="0" u="none" strike="noStrike" dirty="0" smtClean="0">
                          <a:solidFill>
                            <a:srgbClr val="000A14"/>
                          </a:solidFill>
                          <a:effectLst/>
                          <a:latin typeface="+mn-lt"/>
                        </a:rPr>
                        <a:t>28d (MPa)</a:t>
                      </a:r>
                      <a:endParaRPr lang="nl-BE" sz="1200" b="0" i="0" u="none" strike="noStrike" dirty="0" smtClean="0">
                        <a:solidFill>
                          <a:srgbClr val="000A14"/>
                        </a:solidFill>
                        <a:effectLst/>
                        <a:latin typeface="+mn-lt"/>
                      </a:endParaRPr>
                    </a:p>
                  </a:txBody>
                  <a:tcPr marL="9525" marR="9525" marT="9525" marB="0" anchor="ctr">
                    <a:lnL w="12700" cap="flat" cmpd="sng" algn="ctr">
                      <a:solidFill>
                        <a:srgbClr val="000A14"/>
                      </a:solidFill>
                      <a:prstDash val="solid"/>
                      <a:round/>
                      <a:headEnd type="none" w="med" len="med"/>
                      <a:tailEnd type="none" w="med" len="med"/>
                    </a:lnL>
                    <a:lnR w="12700" cap="flat" cmpd="sng" algn="ctr">
                      <a:solidFill>
                        <a:srgbClr val="000A14"/>
                      </a:solidFill>
                      <a:prstDash val="solid"/>
                      <a:round/>
                      <a:headEnd type="none" w="med" len="med"/>
                      <a:tailEnd type="none" w="med" len="med"/>
                    </a:lnR>
                    <a:lnT w="12700" cap="flat" cmpd="sng" algn="ctr">
                      <a:solidFill>
                        <a:srgbClr val="000A14"/>
                      </a:solidFill>
                      <a:prstDash val="solid"/>
                      <a:round/>
                      <a:headEnd type="none" w="med" len="med"/>
                      <a:tailEnd type="none" w="med" len="med"/>
                    </a:lnT>
                    <a:lnB w="12700" cap="flat" cmpd="sng" algn="ctr">
                      <a:solidFill>
                        <a:srgbClr val="000A14"/>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0"/>
                  </a:ext>
                </a:extLst>
              </a:tr>
              <a:tr h="427040">
                <a:tc>
                  <a:txBody>
                    <a:bodyPr/>
                    <a:lstStyle/>
                    <a:p>
                      <a:pPr marL="0" indent="0" algn="ctr">
                        <a:buFont typeface="Wingdings" panose="05000000000000000000" pitchFamily="2" charset="2"/>
                        <a:buNone/>
                      </a:pPr>
                      <a:r>
                        <a:rPr lang="en-US" sz="1200" b="0" baseline="0" dirty="0" smtClean="0">
                          <a:solidFill>
                            <a:srgbClr val="000A14"/>
                          </a:solidFill>
                        </a:rPr>
                        <a:t>Binary </a:t>
                      </a:r>
                    </a:p>
                    <a:p>
                      <a:pPr marL="0" indent="0" algn="ctr">
                        <a:buFont typeface="Wingdings" panose="05000000000000000000" pitchFamily="2" charset="2"/>
                        <a:buNone/>
                      </a:pPr>
                      <a:r>
                        <a:rPr lang="en-US" sz="1200" b="0" baseline="0" dirty="0" smtClean="0">
                          <a:solidFill>
                            <a:srgbClr val="000A14"/>
                          </a:solidFill>
                        </a:rPr>
                        <a:t>FeO</a:t>
                      </a:r>
                      <a:r>
                        <a:rPr lang="en-US" sz="1200" b="0" baseline="-25000" dirty="0" smtClean="0">
                          <a:solidFill>
                            <a:srgbClr val="000A14"/>
                          </a:solidFill>
                        </a:rPr>
                        <a:t>x</a:t>
                      </a:r>
                      <a:r>
                        <a:rPr lang="en-US" sz="1200" b="0" baseline="0" dirty="0" smtClean="0">
                          <a:solidFill>
                            <a:srgbClr val="000A14"/>
                          </a:solidFill>
                        </a:rPr>
                        <a:t>-SiO</a:t>
                      </a:r>
                      <a:r>
                        <a:rPr lang="en-US" sz="1200" b="0" baseline="-25000" dirty="0" smtClean="0">
                          <a:solidFill>
                            <a:srgbClr val="000A14"/>
                          </a:solidFill>
                        </a:rPr>
                        <a:t>2</a:t>
                      </a:r>
                      <a:endParaRPr lang="nl-BE" sz="1200" b="0" baseline="0" dirty="0" err="1" smtClean="0">
                        <a:solidFill>
                          <a:srgbClr val="000A14"/>
                        </a:solidFill>
                      </a:endParaRPr>
                    </a:p>
                  </a:txBody>
                  <a:tcPr marL="44450" marR="44450" marT="0" marB="0" anchor="ctr">
                    <a:lnL w="12700" cap="flat" cmpd="sng" algn="ctr">
                      <a:solidFill>
                        <a:srgbClr val="000A14"/>
                      </a:solidFill>
                      <a:prstDash val="solid"/>
                      <a:round/>
                      <a:headEnd type="none" w="med" len="med"/>
                      <a:tailEnd type="none" w="med" len="med"/>
                    </a:lnL>
                    <a:lnR w="12700" cap="flat" cmpd="sng" algn="ctr">
                      <a:solidFill>
                        <a:srgbClr val="000A14"/>
                      </a:solidFill>
                      <a:prstDash val="solid"/>
                      <a:round/>
                      <a:headEnd type="none" w="med" len="med"/>
                      <a:tailEnd type="none" w="med" len="med"/>
                    </a:lnR>
                    <a:lnT w="12700" cap="flat" cmpd="sng" algn="ctr">
                      <a:solidFill>
                        <a:srgbClr val="000A14"/>
                      </a:solidFill>
                      <a:prstDash val="solid"/>
                      <a:round/>
                      <a:headEnd type="none" w="med" len="med"/>
                      <a:tailEnd type="none" w="med" len="med"/>
                    </a:lnT>
                    <a:lnB w="12700" cap="flat" cmpd="sng" algn="ctr">
                      <a:solidFill>
                        <a:srgbClr val="000A14"/>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nl-BE" sz="1200" b="0" i="0" u="none" strike="noStrike" dirty="0" smtClean="0">
                          <a:solidFill>
                            <a:srgbClr val="000A14"/>
                          </a:solidFill>
                          <a:effectLst/>
                          <a:latin typeface="Calibri" panose="020F0502020204030204" pitchFamily="34" charset="0"/>
                        </a:rPr>
                        <a:t>7.3</a:t>
                      </a:r>
                      <a:endParaRPr lang="nl-BE" sz="1200" b="0" i="0" u="none" strike="noStrike" dirty="0">
                        <a:solidFill>
                          <a:srgbClr val="000A14"/>
                        </a:solidFill>
                        <a:effectLst/>
                        <a:latin typeface="Calibri" panose="020F0502020204030204" pitchFamily="34" charset="0"/>
                      </a:endParaRPr>
                    </a:p>
                  </a:txBody>
                  <a:tcPr marL="7620" marR="7620" marT="7620" marB="0" anchor="ctr">
                    <a:lnL w="12700" cap="flat" cmpd="sng" algn="ctr">
                      <a:solidFill>
                        <a:srgbClr val="000A14"/>
                      </a:solidFill>
                      <a:prstDash val="solid"/>
                      <a:round/>
                      <a:headEnd type="none" w="med" len="med"/>
                      <a:tailEnd type="none" w="med" len="med"/>
                    </a:lnL>
                    <a:lnR w="12700" cap="flat" cmpd="sng" algn="ctr">
                      <a:solidFill>
                        <a:srgbClr val="000A14"/>
                      </a:solidFill>
                      <a:prstDash val="solid"/>
                      <a:round/>
                      <a:headEnd type="none" w="med" len="med"/>
                      <a:tailEnd type="none" w="med" len="med"/>
                    </a:lnR>
                    <a:lnT w="12700" cap="flat" cmpd="sng" algn="ctr">
                      <a:solidFill>
                        <a:srgbClr val="000A14"/>
                      </a:solidFill>
                      <a:prstDash val="solid"/>
                      <a:round/>
                      <a:headEnd type="none" w="med" len="med"/>
                      <a:tailEnd type="none" w="med" len="med"/>
                    </a:lnT>
                    <a:lnB w="12700" cap="flat" cmpd="sng" algn="ctr">
                      <a:solidFill>
                        <a:srgbClr val="000A14"/>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nl-BE" sz="1200" b="0" i="0" u="none" strike="noStrike" dirty="0" smtClean="0">
                          <a:solidFill>
                            <a:srgbClr val="000A14"/>
                          </a:solidFill>
                          <a:effectLst/>
                          <a:latin typeface="Calibri" panose="020F0502020204030204" pitchFamily="34" charset="0"/>
                        </a:rPr>
                        <a:t>8.5</a:t>
                      </a:r>
                      <a:endParaRPr lang="nl-BE" sz="1200" b="0" i="0" u="none" strike="noStrike" dirty="0">
                        <a:solidFill>
                          <a:srgbClr val="000A14"/>
                        </a:solidFill>
                        <a:effectLst/>
                        <a:latin typeface="Calibri" panose="020F0502020204030204" pitchFamily="34" charset="0"/>
                      </a:endParaRPr>
                    </a:p>
                  </a:txBody>
                  <a:tcPr marL="7620" marR="7620" marT="7620" marB="0" anchor="ctr">
                    <a:lnL w="12700" cap="flat" cmpd="sng" algn="ctr">
                      <a:solidFill>
                        <a:srgbClr val="000A14"/>
                      </a:solidFill>
                      <a:prstDash val="solid"/>
                      <a:round/>
                      <a:headEnd type="none" w="med" len="med"/>
                      <a:tailEnd type="none" w="med" len="med"/>
                    </a:lnL>
                    <a:lnR w="12700" cap="flat" cmpd="sng" algn="ctr">
                      <a:solidFill>
                        <a:srgbClr val="000A14"/>
                      </a:solidFill>
                      <a:prstDash val="solid"/>
                      <a:round/>
                      <a:headEnd type="none" w="med" len="med"/>
                      <a:tailEnd type="none" w="med" len="med"/>
                    </a:lnR>
                    <a:lnT w="12700" cap="flat" cmpd="sng" algn="ctr">
                      <a:solidFill>
                        <a:srgbClr val="000A14"/>
                      </a:solidFill>
                      <a:prstDash val="solid"/>
                      <a:round/>
                      <a:headEnd type="none" w="med" len="med"/>
                      <a:tailEnd type="none" w="med" len="med"/>
                    </a:lnT>
                    <a:lnB w="12700" cap="flat" cmpd="sng" algn="ctr">
                      <a:solidFill>
                        <a:srgbClr val="000A14"/>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nl-BE" sz="1200" b="0" i="0" u="none" strike="noStrike" dirty="0" smtClean="0">
                          <a:solidFill>
                            <a:srgbClr val="000A14"/>
                          </a:solidFill>
                          <a:effectLst/>
                          <a:latin typeface="Calibri" panose="020F0502020204030204" pitchFamily="34" charset="0"/>
                        </a:rPr>
                        <a:t>10.1</a:t>
                      </a:r>
                      <a:endParaRPr lang="nl-BE" sz="1200" b="0" i="0" u="none" strike="noStrike" dirty="0">
                        <a:solidFill>
                          <a:srgbClr val="000A14"/>
                        </a:solidFill>
                        <a:effectLst/>
                        <a:latin typeface="Calibri" panose="020F0502020204030204" pitchFamily="34" charset="0"/>
                      </a:endParaRPr>
                    </a:p>
                  </a:txBody>
                  <a:tcPr marL="7620" marR="7620" marT="7620" marB="0" anchor="ctr">
                    <a:lnL w="12700" cap="flat" cmpd="sng" algn="ctr">
                      <a:solidFill>
                        <a:srgbClr val="000A14"/>
                      </a:solidFill>
                      <a:prstDash val="solid"/>
                      <a:round/>
                      <a:headEnd type="none" w="med" len="med"/>
                      <a:tailEnd type="none" w="med" len="med"/>
                    </a:lnL>
                    <a:lnR w="12700" cap="flat" cmpd="sng" algn="ctr">
                      <a:solidFill>
                        <a:srgbClr val="000A14"/>
                      </a:solidFill>
                      <a:prstDash val="solid"/>
                      <a:round/>
                      <a:headEnd type="none" w="med" len="med"/>
                      <a:tailEnd type="none" w="med" len="med"/>
                    </a:lnR>
                    <a:lnT w="12700" cap="flat" cmpd="sng" algn="ctr">
                      <a:solidFill>
                        <a:srgbClr val="000A14"/>
                      </a:solidFill>
                      <a:prstDash val="solid"/>
                      <a:round/>
                      <a:headEnd type="none" w="med" len="med"/>
                      <a:tailEnd type="none" w="med" len="med"/>
                    </a:lnT>
                    <a:lnB w="12700" cap="flat" cmpd="sng" algn="ctr">
                      <a:solidFill>
                        <a:srgbClr val="000A14"/>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1"/>
                  </a:ext>
                </a:extLst>
              </a:tr>
              <a:tr h="427040">
                <a:tc>
                  <a:txBody>
                    <a:bodyPr/>
                    <a:lstStyle/>
                    <a:p>
                      <a:pPr marL="0" indent="0" algn="ctr">
                        <a:buFont typeface="Wingdings" panose="05000000000000000000" pitchFamily="2" charset="2"/>
                        <a:buNone/>
                      </a:pPr>
                      <a:r>
                        <a:rPr lang="en-US" sz="1200" b="0" baseline="0" dirty="0" smtClean="0">
                          <a:solidFill>
                            <a:srgbClr val="000A14"/>
                          </a:solidFill>
                        </a:rPr>
                        <a:t>Ternary</a:t>
                      </a:r>
                    </a:p>
                    <a:p>
                      <a:pPr marL="0" indent="0" algn="ctr">
                        <a:buFont typeface="Wingdings" panose="05000000000000000000" pitchFamily="2" charset="2"/>
                        <a:buNone/>
                      </a:pPr>
                      <a:r>
                        <a:rPr lang="en-US" sz="1200" b="0" baseline="0" dirty="0" smtClean="0">
                          <a:solidFill>
                            <a:srgbClr val="000A14"/>
                          </a:solidFill>
                        </a:rPr>
                        <a:t>FeO</a:t>
                      </a:r>
                      <a:r>
                        <a:rPr lang="en-US" sz="1200" b="0" baseline="-25000" dirty="0" smtClean="0">
                          <a:solidFill>
                            <a:srgbClr val="000A14"/>
                          </a:solidFill>
                        </a:rPr>
                        <a:t>x</a:t>
                      </a:r>
                      <a:r>
                        <a:rPr lang="en-US" sz="1200" b="0" baseline="0" dirty="0" smtClean="0">
                          <a:solidFill>
                            <a:srgbClr val="000A14"/>
                          </a:solidFill>
                        </a:rPr>
                        <a:t>-SiO</a:t>
                      </a:r>
                      <a:r>
                        <a:rPr lang="en-US" sz="1200" b="0" baseline="-25000" dirty="0" smtClean="0">
                          <a:solidFill>
                            <a:srgbClr val="000A14"/>
                          </a:solidFill>
                        </a:rPr>
                        <a:t>2</a:t>
                      </a:r>
                      <a:r>
                        <a:rPr lang="en-US" sz="1200" b="0" baseline="0" dirty="0" smtClean="0">
                          <a:solidFill>
                            <a:srgbClr val="000A14"/>
                          </a:solidFill>
                        </a:rPr>
                        <a:t>-CaO</a:t>
                      </a:r>
                      <a:endParaRPr lang="nl-BE" sz="1200" b="0" baseline="-25000" dirty="0" err="1" smtClean="0">
                        <a:solidFill>
                          <a:srgbClr val="000A14"/>
                        </a:solidFill>
                      </a:endParaRPr>
                    </a:p>
                  </a:txBody>
                  <a:tcPr marL="44450" marR="44450" marT="0" marB="0" anchor="ctr">
                    <a:lnL w="12700" cap="flat" cmpd="sng" algn="ctr">
                      <a:solidFill>
                        <a:srgbClr val="000A14"/>
                      </a:solidFill>
                      <a:prstDash val="solid"/>
                      <a:round/>
                      <a:headEnd type="none" w="med" len="med"/>
                      <a:tailEnd type="none" w="med" len="med"/>
                    </a:lnL>
                    <a:lnR w="12700" cap="flat" cmpd="sng" algn="ctr">
                      <a:solidFill>
                        <a:srgbClr val="000A14"/>
                      </a:solidFill>
                      <a:prstDash val="solid"/>
                      <a:round/>
                      <a:headEnd type="none" w="med" len="med"/>
                      <a:tailEnd type="none" w="med" len="med"/>
                    </a:lnR>
                    <a:lnT w="12700" cap="flat" cmpd="sng" algn="ctr">
                      <a:solidFill>
                        <a:srgbClr val="000A14"/>
                      </a:solidFill>
                      <a:prstDash val="solid"/>
                      <a:round/>
                      <a:headEnd type="none" w="med" len="med"/>
                      <a:tailEnd type="none" w="med" len="med"/>
                    </a:lnT>
                    <a:lnB w="12700" cap="flat" cmpd="sng" algn="ctr">
                      <a:solidFill>
                        <a:srgbClr val="000A14"/>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nl-BE" sz="1200" b="0" i="0" u="none" strike="noStrike" dirty="0" smtClean="0">
                          <a:solidFill>
                            <a:srgbClr val="000A14"/>
                          </a:solidFill>
                          <a:effectLst/>
                          <a:latin typeface="Calibri" panose="020F0502020204030204" pitchFamily="34" charset="0"/>
                        </a:rPr>
                        <a:t>6.7</a:t>
                      </a:r>
                      <a:endParaRPr lang="nl-BE" sz="1200" b="0" i="0" u="none" strike="noStrike" dirty="0">
                        <a:solidFill>
                          <a:srgbClr val="000A14"/>
                        </a:solidFill>
                        <a:effectLst/>
                        <a:latin typeface="Calibri" panose="020F0502020204030204" pitchFamily="34" charset="0"/>
                      </a:endParaRPr>
                    </a:p>
                  </a:txBody>
                  <a:tcPr marL="7620" marR="7620" marT="7620" marB="0" anchor="ctr">
                    <a:lnL w="12700" cap="flat" cmpd="sng" algn="ctr">
                      <a:solidFill>
                        <a:srgbClr val="000A14"/>
                      </a:solidFill>
                      <a:prstDash val="solid"/>
                      <a:round/>
                      <a:headEnd type="none" w="med" len="med"/>
                      <a:tailEnd type="none" w="med" len="med"/>
                    </a:lnL>
                    <a:lnR w="12700" cap="flat" cmpd="sng" algn="ctr">
                      <a:solidFill>
                        <a:srgbClr val="000A14"/>
                      </a:solidFill>
                      <a:prstDash val="solid"/>
                      <a:round/>
                      <a:headEnd type="none" w="med" len="med"/>
                      <a:tailEnd type="none" w="med" len="med"/>
                    </a:lnR>
                    <a:lnT w="12700" cap="flat" cmpd="sng" algn="ctr">
                      <a:solidFill>
                        <a:srgbClr val="000A14"/>
                      </a:solidFill>
                      <a:prstDash val="solid"/>
                      <a:round/>
                      <a:headEnd type="none" w="med" len="med"/>
                      <a:tailEnd type="none" w="med" len="med"/>
                    </a:lnT>
                    <a:lnB w="12700" cap="flat" cmpd="sng" algn="ctr">
                      <a:solidFill>
                        <a:srgbClr val="000A14"/>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nl-BE" sz="1200" b="0" i="0" u="none" strike="noStrike" dirty="0" smtClean="0">
                          <a:solidFill>
                            <a:srgbClr val="000A14"/>
                          </a:solidFill>
                          <a:effectLst/>
                          <a:latin typeface="Calibri" panose="020F0502020204030204" pitchFamily="34" charset="0"/>
                        </a:rPr>
                        <a:t>39.1</a:t>
                      </a:r>
                      <a:endParaRPr lang="nl-BE" sz="1200" b="0" i="0" u="none" strike="noStrike" dirty="0">
                        <a:solidFill>
                          <a:srgbClr val="000A14"/>
                        </a:solidFill>
                        <a:effectLst/>
                        <a:latin typeface="Calibri" panose="020F0502020204030204" pitchFamily="34" charset="0"/>
                      </a:endParaRPr>
                    </a:p>
                  </a:txBody>
                  <a:tcPr marL="7620" marR="7620" marT="7620" marB="0" anchor="ctr">
                    <a:lnL w="12700" cap="flat" cmpd="sng" algn="ctr">
                      <a:solidFill>
                        <a:srgbClr val="000A14"/>
                      </a:solidFill>
                      <a:prstDash val="solid"/>
                      <a:round/>
                      <a:headEnd type="none" w="med" len="med"/>
                      <a:tailEnd type="none" w="med" len="med"/>
                    </a:lnL>
                    <a:lnR w="12700" cap="flat" cmpd="sng" algn="ctr">
                      <a:solidFill>
                        <a:srgbClr val="000A14"/>
                      </a:solidFill>
                      <a:prstDash val="solid"/>
                      <a:round/>
                      <a:headEnd type="none" w="med" len="med"/>
                      <a:tailEnd type="none" w="med" len="med"/>
                    </a:lnR>
                    <a:lnT w="12700" cap="flat" cmpd="sng" algn="ctr">
                      <a:solidFill>
                        <a:srgbClr val="000A14"/>
                      </a:solidFill>
                      <a:prstDash val="solid"/>
                      <a:round/>
                      <a:headEnd type="none" w="med" len="med"/>
                      <a:tailEnd type="none" w="med" len="med"/>
                    </a:lnT>
                    <a:lnB w="12700" cap="flat" cmpd="sng" algn="ctr">
                      <a:solidFill>
                        <a:srgbClr val="000A14"/>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nl-BE" sz="1200" b="0" i="0" u="none" strike="noStrike" dirty="0" smtClean="0">
                          <a:solidFill>
                            <a:srgbClr val="000A14"/>
                          </a:solidFill>
                          <a:effectLst/>
                          <a:latin typeface="Calibri" panose="020F0502020204030204" pitchFamily="34" charset="0"/>
                        </a:rPr>
                        <a:t>54.7</a:t>
                      </a:r>
                      <a:endParaRPr lang="nl-BE" sz="1200" b="0" i="0" u="none" strike="noStrike" dirty="0">
                        <a:solidFill>
                          <a:srgbClr val="000A14"/>
                        </a:solidFill>
                        <a:effectLst/>
                        <a:latin typeface="Calibri" panose="020F0502020204030204" pitchFamily="34" charset="0"/>
                      </a:endParaRPr>
                    </a:p>
                  </a:txBody>
                  <a:tcPr marL="7620" marR="7620" marT="7620" marB="0" anchor="ctr">
                    <a:lnL w="12700" cap="flat" cmpd="sng" algn="ctr">
                      <a:solidFill>
                        <a:srgbClr val="000A14"/>
                      </a:solidFill>
                      <a:prstDash val="solid"/>
                      <a:round/>
                      <a:headEnd type="none" w="med" len="med"/>
                      <a:tailEnd type="none" w="med" len="med"/>
                    </a:lnL>
                    <a:lnR w="12700" cap="flat" cmpd="sng" algn="ctr">
                      <a:solidFill>
                        <a:srgbClr val="000A14"/>
                      </a:solidFill>
                      <a:prstDash val="solid"/>
                      <a:round/>
                      <a:headEnd type="none" w="med" len="med"/>
                      <a:tailEnd type="none" w="med" len="med"/>
                    </a:lnR>
                    <a:lnT w="12700" cap="flat" cmpd="sng" algn="ctr">
                      <a:solidFill>
                        <a:srgbClr val="000A14"/>
                      </a:solidFill>
                      <a:prstDash val="solid"/>
                      <a:round/>
                      <a:headEnd type="none" w="med" len="med"/>
                      <a:tailEnd type="none" w="med" len="med"/>
                    </a:lnT>
                    <a:lnB w="12700" cap="flat" cmpd="sng" algn="ctr">
                      <a:solidFill>
                        <a:srgbClr val="000A14"/>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2"/>
                  </a:ext>
                </a:extLst>
              </a:tr>
              <a:tr h="473060">
                <a:tc>
                  <a:txBody>
                    <a:bodyPr/>
                    <a:lstStyle/>
                    <a:p>
                      <a:pPr marL="0" indent="0" algn="ctr">
                        <a:buFont typeface="Wingdings" panose="05000000000000000000" pitchFamily="2" charset="2"/>
                        <a:buNone/>
                      </a:pPr>
                      <a:r>
                        <a:rPr lang="en-US" sz="1200" b="0" baseline="0" dirty="0" smtClean="0">
                          <a:solidFill>
                            <a:srgbClr val="000A14"/>
                          </a:solidFill>
                        </a:rPr>
                        <a:t>Quaternary</a:t>
                      </a:r>
                    </a:p>
                    <a:p>
                      <a:pPr marL="0" indent="0" algn="ctr">
                        <a:buFont typeface="Wingdings" panose="05000000000000000000" pitchFamily="2" charset="2"/>
                        <a:buNone/>
                      </a:pPr>
                      <a:r>
                        <a:rPr lang="en-US" sz="1200" b="0" baseline="0" dirty="0" smtClean="0">
                          <a:solidFill>
                            <a:srgbClr val="000A14"/>
                          </a:solidFill>
                        </a:rPr>
                        <a:t>FeO</a:t>
                      </a:r>
                      <a:r>
                        <a:rPr lang="en-US" sz="1200" b="0" baseline="-25000" dirty="0" smtClean="0">
                          <a:solidFill>
                            <a:srgbClr val="000A14"/>
                          </a:solidFill>
                        </a:rPr>
                        <a:t>x</a:t>
                      </a:r>
                      <a:r>
                        <a:rPr lang="en-US" sz="1200" b="0" baseline="0" dirty="0" smtClean="0">
                          <a:solidFill>
                            <a:srgbClr val="000A14"/>
                          </a:solidFill>
                        </a:rPr>
                        <a:t>-SiO</a:t>
                      </a:r>
                      <a:r>
                        <a:rPr lang="en-US" sz="1200" b="0" baseline="-25000" dirty="0" smtClean="0">
                          <a:solidFill>
                            <a:srgbClr val="000A14"/>
                          </a:solidFill>
                        </a:rPr>
                        <a:t>2</a:t>
                      </a:r>
                      <a:r>
                        <a:rPr lang="en-US" sz="1200" b="0" baseline="0" dirty="0" smtClean="0">
                          <a:solidFill>
                            <a:srgbClr val="000A14"/>
                          </a:solidFill>
                        </a:rPr>
                        <a:t>-CaO-Al</a:t>
                      </a:r>
                      <a:r>
                        <a:rPr lang="en-US" sz="1200" b="0" baseline="-25000" dirty="0" smtClean="0">
                          <a:solidFill>
                            <a:srgbClr val="000A14"/>
                          </a:solidFill>
                        </a:rPr>
                        <a:t>2</a:t>
                      </a:r>
                      <a:r>
                        <a:rPr lang="en-US" sz="1200" b="0" baseline="0" dirty="0" smtClean="0">
                          <a:solidFill>
                            <a:srgbClr val="000A14"/>
                          </a:solidFill>
                        </a:rPr>
                        <a:t>O</a:t>
                      </a:r>
                      <a:r>
                        <a:rPr lang="en-US" sz="1200" b="0" baseline="-25000" dirty="0" smtClean="0">
                          <a:solidFill>
                            <a:srgbClr val="000A14"/>
                          </a:solidFill>
                        </a:rPr>
                        <a:t>3</a:t>
                      </a:r>
                      <a:endParaRPr lang="nl-BE" sz="1200" b="0" baseline="-25000" dirty="0" err="1" smtClean="0">
                        <a:solidFill>
                          <a:srgbClr val="000A14"/>
                        </a:solidFill>
                      </a:endParaRPr>
                    </a:p>
                  </a:txBody>
                  <a:tcPr marL="44450" marR="44450" marT="0" marB="0" anchor="ctr">
                    <a:lnL w="12700" cap="flat" cmpd="sng" algn="ctr">
                      <a:solidFill>
                        <a:srgbClr val="000A14"/>
                      </a:solidFill>
                      <a:prstDash val="solid"/>
                      <a:round/>
                      <a:headEnd type="none" w="med" len="med"/>
                      <a:tailEnd type="none" w="med" len="med"/>
                    </a:lnL>
                    <a:lnR w="12700" cap="flat" cmpd="sng" algn="ctr">
                      <a:solidFill>
                        <a:srgbClr val="000A14"/>
                      </a:solidFill>
                      <a:prstDash val="solid"/>
                      <a:round/>
                      <a:headEnd type="none" w="med" len="med"/>
                      <a:tailEnd type="none" w="med" len="med"/>
                    </a:lnR>
                    <a:lnT w="12700" cap="flat" cmpd="sng" algn="ctr">
                      <a:solidFill>
                        <a:srgbClr val="000A14"/>
                      </a:solidFill>
                      <a:prstDash val="solid"/>
                      <a:round/>
                      <a:headEnd type="none" w="med" len="med"/>
                      <a:tailEnd type="none" w="med" len="med"/>
                    </a:lnT>
                    <a:lnB w="12700" cap="flat" cmpd="sng" algn="ctr">
                      <a:solidFill>
                        <a:srgbClr val="000A14"/>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nl-BE" sz="1200" b="0" i="0" u="none" strike="noStrike" dirty="0" smtClean="0">
                          <a:solidFill>
                            <a:srgbClr val="000A14"/>
                          </a:solidFill>
                          <a:effectLst/>
                          <a:latin typeface="Calibri" panose="020F0502020204030204" pitchFamily="34" charset="0"/>
                        </a:rPr>
                        <a:t>17.9</a:t>
                      </a:r>
                      <a:endParaRPr lang="nl-BE" sz="1200" b="0" i="0" u="none" strike="noStrike" dirty="0">
                        <a:solidFill>
                          <a:srgbClr val="000A14"/>
                        </a:solidFill>
                        <a:effectLst/>
                        <a:latin typeface="Calibri" panose="020F0502020204030204" pitchFamily="34" charset="0"/>
                      </a:endParaRPr>
                    </a:p>
                  </a:txBody>
                  <a:tcPr marL="7620" marR="7620" marT="7620" marB="0" anchor="ctr">
                    <a:lnL w="12700" cap="flat" cmpd="sng" algn="ctr">
                      <a:solidFill>
                        <a:srgbClr val="000A14"/>
                      </a:solidFill>
                      <a:prstDash val="solid"/>
                      <a:round/>
                      <a:headEnd type="none" w="med" len="med"/>
                      <a:tailEnd type="none" w="med" len="med"/>
                    </a:lnL>
                    <a:lnR w="12700" cap="flat" cmpd="sng" algn="ctr">
                      <a:solidFill>
                        <a:srgbClr val="000A14"/>
                      </a:solidFill>
                      <a:prstDash val="solid"/>
                      <a:round/>
                      <a:headEnd type="none" w="med" len="med"/>
                      <a:tailEnd type="none" w="med" len="med"/>
                    </a:lnR>
                    <a:lnT w="12700" cap="flat" cmpd="sng" algn="ctr">
                      <a:solidFill>
                        <a:srgbClr val="000A14"/>
                      </a:solidFill>
                      <a:prstDash val="solid"/>
                      <a:round/>
                      <a:headEnd type="none" w="med" len="med"/>
                      <a:tailEnd type="none" w="med" len="med"/>
                    </a:lnT>
                    <a:lnB w="12700" cap="flat" cmpd="sng" algn="ctr">
                      <a:solidFill>
                        <a:srgbClr val="000A14"/>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nl-BE" sz="1200" b="0" i="0" u="none" strike="noStrike" dirty="0" smtClean="0">
                          <a:solidFill>
                            <a:srgbClr val="000A14"/>
                          </a:solidFill>
                          <a:effectLst/>
                          <a:latin typeface="Calibri" panose="020F0502020204030204" pitchFamily="34" charset="0"/>
                        </a:rPr>
                        <a:t>45.1</a:t>
                      </a:r>
                      <a:endParaRPr lang="nl-BE" sz="1200" b="0" i="0" u="none" strike="noStrike" dirty="0">
                        <a:solidFill>
                          <a:srgbClr val="000A14"/>
                        </a:solidFill>
                        <a:effectLst/>
                        <a:latin typeface="Calibri" panose="020F0502020204030204" pitchFamily="34" charset="0"/>
                      </a:endParaRPr>
                    </a:p>
                  </a:txBody>
                  <a:tcPr marL="7620" marR="7620" marT="7620" marB="0" anchor="ctr">
                    <a:lnL w="12700" cap="flat" cmpd="sng" algn="ctr">
                      <a:solidFill>
                        <a:srgbClr val="000A14"/>
                      </a:solidFill>
                      <a:prstDash val="solid"/>
                      <a:round/>
                      <a:headEnd type="none" w="med" len="med"/>
                      <a:tailEnd type="none" w="med" len="med"/>
                    </a:lnL>
                    <a:lnR w="12700" cap="flat" cmpd="sng" algn="ctr">
                      <a:solidFill>
                        <a:srgbClr val="000A14"/>
                      </a:solidFill>
                      <a:prstDash val="solid"/>
                      <a:round/>
                      <a:headEnd type="none" w="med" len="med"/>
                      <a:tailEnd type="none" w="med" len="med"/>
                    </a:lnR>
                    <a:lnT w="12700" cap="flat" cmpd="sng" algn="ctr">
                      <a:solidFill>
                        <a:srgbClr val="000A14"/>
                      </a:solidFill>
                      <a:prstDash val="solid"/>
                      <a:round/>
                      <a:headEnd type="none" w="med" len="med"/>
                      <a:tailEnd type="none" w="med" len="med"/>
                    </a:lnT>
                    <a:lnB w="12700" cap="flat" cmpd="sng" algn="ctr">
                      <a:solidFill>
                        <a:srgbClr val="000A14"/>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nl-BE" sz="1200" b="0" i="0" u="none" strike="noStrike" dirty="0" smtClean="0">
                          <a:solidFill>
                            <a:srgbClr val="000A14"/>
                          </a:solidFill>
                          <a:effectLst/>
                          <a:latin typeface="Calibri" panose="020F0502020204030204" pitchFamily="34" charset="0"/>
                        </a:rPr>
                        <a:t>56.2</a:t>
                      </a:r>
                      <a:endParaRPr lang="nl-BE" sz="1200" b="0" i="0" u="none" strike="noStrike" dirty="0">
                        <a:solidFill>
                          <a:srgbClr val="000A14"/>
                        </a:solidFill>
                        <a:effectLst/>
                        <a:latin typeface="Calibri" panose="020F0502020204030204" pitchFamily="34" charset="0"/>
                      </a:endParaRPr>
                    </a:p>
                  </a:txBody>
                  <a:tcPr marL="7620" marR="7620" marT="7620" marB="0" anchor="ctr">
                    <a:lnL w="12700" cap="flat" cmpd="sng" algn="ctr">
                      <a:solidFill>
                        <a:srgbClr val="000A14"/>
                      </a:solidFill>
                      <a:prstDash val="solid"/>
                      <a:round/>
                      <a:headEnd type="none" w="med" len="med"/>
                      <a:tailEnd type="none" w="med" len="med"/>
                    </a:lnL>
                    <a:lnR w="12700" cap="flat" cmpd="sng" algn="ctr">
                      <a:solidFill>
                        <a:srgbClr val="000A14"/>
                      </a:solidFill>
                      <a:prstDash val="solid"/>
                      <a:round/>
                      <a:headEnd type="none" w="med" len="med"/>
                      <a:tailEnd type="none" w="med" len="med"/>
                    </a:lnR>
                    <a:lnT w="12700" cap="flat" cmpd="sng" algn="ctr">
                      <a:solidFill>
                        <a:srgbClr val="000A14"/>
                      </a:solidFill>
                      <a:prstDash val="solid"/>
                      <a:round/>
                      <a:headEnd type="none" w="med" len="med"/>
                      <a:tailEnd type="none" w="med" len="med"/>
                    </a:lnT>
                    <a:lnB w="12700" cap="flat" cmpd="sng" algn="ctr">
                      <a:solidFill>
                        <a:srgbClr val="000A14"/>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3"/>
                  </a:ext>
                </a:extLst>
              </a:tr>
            </a:tbl>
          </a:graphicData>
        </a:graphic>
      </p:graphicFrame>
      <p:sp>
        <p:nvSpPr>
          <p:cNvPr id="9" name="TextBox 8"/>
          <p:cNvSpPr txBox="1"/>
          <p:nvPr/>
        </p:nvSpPr>
        <p:spPr>
          <a:xfrm>
            <a:off x="8893667" y="6581001"/>
            <a:ext cx="354584" cy="276999"/>
          </a:xfrm>
          <a:prstGeom prst="rect">
            <a:avLst/>
          </a:prstGeom>
          <a:noFill/>
        </p:spPr>
        <p:txBody>
          <a:bodyPr wrap="none" rtlCol="0">
            <a:spAutoFit/>
          </a:bodyPr>
          <a:lstStyle/>
          <a:p>
            <a:r>
              <a:rPr lang="en-US" sz="1200" dirty="0" smtClean="0">
                <a:solidFill>
                  <a:schemeClr val="bg1"/>
                </a:solidFill>
              </a:rPr>
              <a:t>13</a:t>
            </a:r>
            <a:endParaRPr lang="nl-BE" sz="1200" dirty="0">
              <a:solidFill>
                <a:schemeClr val="bg1"/>
              </a:solidFill>
            </a:endParaRPr>
          </a:p>
        </p:txBody>
      </p:sp>
    </p:spTree>
    <p:extLst>
      <p:ext uri="{BB962C8B-B14F-4D97-AF65-F5344CB8AC3E}">
        <p14:creationId xmlns:p14="http://schemas.microsoft.com/office/powerpoint/2010/main" val="326283989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595313" y="-99392"/>
            <a:ext cx="9187656" cy="900000"/>
          </a:xfrm>
        </p:spPr>
        <p:txBody>
          <a:bodyPr>
            <a:normAutofit/>
          </a:bodyPr>
          <a:lstStyle/>
          <a:p>
            <a:pPr algn="ctr"/>
            <a:r>
              <a:rPr lang="en-US" sz="3600" dirty="0" smtClean="0"/>
              <a:t>Compressive strength evolution</a:t>
            </a:r>
            <a:endParaRPr lang="nl-BE" sz="3600"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3808" y="1098488"/>
            <a:ext cx="4372991" cy="4372991"/>
          </a:xfrm>
          <a:prstGeom prst="rect">
            <a:avLst/>
          </a:prstGeom>
        </p:spPr>
      </p:pic>
      <p:sp>
        <p:nvSpPr>
          <p:cNvPr id="8" name="Rectangle 4"/>
          <p:cNvSpPr txBox="1">
            <a:spLocks noChangeArrowheads="1"/>
          </p:cNvSpPr>
          <p:nvPr/>
        </p:nvSpPr>
        <p:spPr>
          <a:xfrm>
            <a:off x="4968304" y="3175994"/>
            <a:ext cx="4495800" cy="1219200"/>
          </a:xfrm>
          <a:prstGeom prst="rect">
            <a:avLst/>
          </a:prstGeom>
        </p:spPr>
        <p:txBody>
          <a:bodyPr/>
          <a:lstStyle>
            <a:lvl1pPr marL="396871" indent="-396871" algn="l" defTabSz="1008051" rtl="0" eaLnBrk="1" latinLnBrk="0" hangingPunct="1">
              <a:spcBef>
                <a:spcPts val="640"/>
              </a:spcBef>
              <a:buSzPct val="110000"/>
              <a:buFont typeface="Arial" pitchFamily="34" charset="0"/>
              <a:buChar char="•"/>
              <a:defRPr lang="nl-NL" sz="2647" kern="1200" dirty="0" smtClean="0">
                <a:solidFill>
                  <a:schemeClr val="tx1"/>
                </a:solidFill>
                <a:latin typeface="Arial" pitchFamily="34" charset="0"/>
                <a:ea typeface="+mn-ea"/>
                <a:cs typeface="Arial" pitchFamily="34" charset="0"/>
              </a:defRPr>
            </a:lvl1pPr>
            <a:lvl2pPr marL="793741" indent="-397270" algn="l" defTabSz="1008051" rtl="0" eaLnBrk="1" latinLnBrk="0" hangingPunct="1">
              <a:spcBef>
                <a:spcPts val="640"/>
              </a:spcBef>
              <a:buSzPct val="75000"/>
              <a:buFont typeface="Courier New" pitchFamily="49" charset="0"/>
              <a:buChar char="o"/>
              <a:defRPr lang="nl-NL" sz="2647" kern="1200" dirty="0" smtClean="0">
                <a:solidFill>
                  <a:schemeClr val="tx1"/>
                </a:solidFill>
                <a:latin typeface="Arial" pitchFamily="34" charset="0"/>
                <a:ea typeface="+mn-ea"/>
                <a:cs typeface="Arial" pitchFamily="34" charset="0"/>
              </a:defRPr>
            </a:lvl2pPr>
            <a:lvl3pPr marL="1091394" indent="-297653" algn="l" defTabSz="1008051" rtl="0" eaLnBrk="1" latinLnBrk="0" hangingPunct="1">
              <a:spcBef>
                <a:spcPct val="20000"/>
              </a:spcBef>
              <a:buFont typeface="Arial" pitchFamily="34" charset="0"/>
              <a:buChar char="•"/>
              <a:defRPr lang="nl-NL" sz="2205" kern="1200" dirty="0" smtClean="0">
                <a:solidFill>
                  <a:schemeClr val="tx1"/>
                </a:solidFill>
                <a:latin typeface="Arial" pitchFamily="34" charset="0"/>
                <a:ea typeface="+mn-ea"/>
                <a:cs typeface="Arial" pitchFamily="34" charset="0"/>
              </a:defRPr>
            </a:lvl3pPr>
            <a:lvl4pPr marL="1288067" indent="-198436" algn="l" defTabSz="1008051" rtl="0" eaLnBrk="1" latinLnBrk="0" hangingPunct="1">
              <a:spcBef>
                <a:spcPts val="419"/>
              </a:spcBef>
              <a:buSzPct val="80000"/>
              <a:buFont typeface="Arial" pitchFamily="34" charset="0"/>
              <a:buChar char="•"/>
              <a:defRPr lang="nl-NL" sz="1764" kern="1200" dirty="0" smtClean="0">
                <a:solidFill>
                  <a:schemeClr val="tx1"/>
                </a:solidFill>
                <a:latin typeface="Arial" pitchFamily="34" charset="0"/>
                <a:ea typeface="+mn-ea"/>
                <a:cs typeface="Arial" pitchFamily="34" charset="0"/>
              </a:defRPr>
            </a:lvl4pPr>
            <a:lvl5pPr marL="1475326" indent="-197760" algn="l" defTabSz="1008051" rtl="0" eaLnBrk="1" latinLnBrk="0" hangingPunct="1">
              <a:spcBef>
                <a:spcPts val="419"/>
              </a:spcBef>
              <a:buFont typeface="Arial" pitchFamily="34" charset="0"/>
              <a:buChar char="-"/>
              <a:defRPr lang="nl-BE" sz="1764" kern="1200" dirty="0">
                <a:solidFill>
                  <a:schemeClr val="tx1"/>
                </a:solidFill>
                <a:latin typeface="Arial" pitchFamily="34" charset="0"/>
                <a:ea typeface="+mn-ea"/>
                <a:cs typeface="Arial" pitchFamily="34" charset="0"/>
              </a:defRPr>
            </a:lvl5pPr>
            <a:lvl6pPr marL="2772141" indent="-252013" algn="l" defTabSz="1008051" rtl="0" eaLnBrk="1" latinLnBrk="0" hangingPunct="1">
              <a:spcBef>
                <a:spcPct val="20000"/>
              </a:spcBef>
              <a:buFont typeface="Arial" pitchFamily="34" charset="0"/>
              <a:buChar char="•"/>
              <a:defRPr sz="2205" kern="1200">
                <a:solidFill>
                  <a:schemeClr val="tx1"/>
                </a:solidFill>
                <a:latin typeface="+mn-lt"/>
                <a:ea typeface="+mn-ea"/>
                <a:cs typeface="+mn-cs"/>
              </a:defRPr>
            </a:lvl6pPr>
            <a:lvl7pPr marL="3276169" indent="-252013" algn="l" defTabSz="1008051" rtl="0" eaLnBrk="1" latinLnBrk="0" hangingPunct="1">
              <a:spcBef>
                <a:spcPct val="20000"/>
              </a:spcBef>
              <a:buFont typeface="Arial" pitchFamily="34" charset="0"/>
              <a:buChar char="•"/>
              <a:defRPr sz="2205" kern="1200">
                <a:solidFill>
                  <a:schemeClr val="tx1"/>
                </a:solidFill>
                <a:latin typeface="+mn-lt"/>
                <a:ea typeface="+mn-ea"/>
                <a:cs typeface="+mn-cs"/>
              </a:defRPr>
            </a:lvl7pPr>
            <a:lvl8pPr marL="3780193" indent="-252013" algn="l" defTabSz="1008051" rtl="0" eaLnBrk="1" latinLnBrk="0" hangingPunct="1">
              <a:spcBef>
                <a:spcPct val="20000"/>
              </a:spcBef>
              <a:buFont typeface="Arial" pitchFamily="34" charset="0"/>
              <a:buChar char="•"/>
              <a:defRPr sz="2205" kern="1200">
                <a:solidFill>
                  <a:schemeClr val="tx1"/>
                </a:solidFill>
                <a:latin typeface="+mn-lt"/>
                <a:ea typeface="+mn-ea"/>
                <a:cs typeface="+mn-cs"/>
              </a:defRPr>
            </a:lvl8pPr>
            <a:lvl9pPr marL="4284220" indent="-252013" algn="l" defTabSz="1008051" rtl="0" eaLnBrk="1" latinLnBrk="0" hangingPunct="1">
              <a:spcBef>
                <a:spcPct val="20000"/>
              </a:spcBef>
              <a:buFont typeface="Arial" pitchFamily="34" charset="0"/>
              <a:buChar char="•"/>
              <a:defRPr sz="2205" kern="1200">
                <a:solidFill>
                  <a:schemeClr val="tx1"/>
                </a:solidFill>
                <a:latin typeface="+mn-lt"/>
                <a:ea typeface="+mn-ea"/>
                <a:cs typeface="+mn-cs"/>
              </a:defRPr>
            </a:lvl9pPr>
          </a:lstStyle>
          <a:p>
            <a:r>
              <a:rPr lang="en-US" altLang="en-US" sz="1600" dirty="0" smtClean="0">
                <a:solidFill>
                  <a:srgbClr val="000A14"/>
                </a:solidFill>
              </a:rPr>
              <a:t>Early age strength:</a:t>
            </a:r>
          </a:p>
          <a:p>
            <a:pPr lvl="1">
              <a:lnSpc>
                <a:spcPct val="150000"/>
              </a:lnSpc>
              <a:buFontTx/>
              <a:buChar char="-"/>
            </a:pPr>
            <a:r>
              <a:rPr lang="en-US" sz="1600" dirty="0">
                <a:solidFill>
                  <a:srgbClr val="000A14"/>
                </a:solidFill>
              </a:rPr>
              <a:t>Binary &amp; Ternary =&gt; </a:t>
            </a:r>
            <a:r>
              <a:rPr lang="en-US" sz="1600" dirty="0" smtClean="0">
                <a:solidFill>
                  <a:srgbClr val="000A14"/>
                </a:solidFill>
              </a:rPr>
              <a:t>Low </a:t>
            </a:r>
            <a:r>
              <a:rPr lang="en-US" sz="1600" dirty="0">
                <a:solidFill>
                  <a:srgbClr val="000A14"/>
                </a:solidFill>
              </a:rPr>
              <a:t>strength </a:t>
            </a:r>
          </a:p>
          <a:p>
            <a:pPr lvl="1">
              <a:lnSpc>
                <a:spcPct val="150000"/>
              </a:lnSpc>
              <a:buFontTx/>
              <a:buChar char="-"/>
            </a:pPr>
            <a:r>
              <a:rPr lang="en-US" sz="1600" dirty="0" smtClean="0">
                <a:solidFill>
                  <a:srgbClr val="000A14"/>
                </a:solidFill>
              </a:rPr>
              <a:t>Quaternary =&gt; Higher strength</a:t>
            </a:r>
          </a:p>
        </p:txBody>
      </p:sp>
      <p:sp>
        <p:nvSpPr>
          <p:cNvPr id="9" name="Rectangle 4"/>
          <p:cNvSpPr txBox="1">
            <a:spLocks noChangeArrowheads="1"/>
          </p:cNvSpPr>
          <p:nvPr/>
        </p:nvSpPr>
        <p:spPr>
          <a:xfrm>
            <a:off x="4968304" y="4697827"/>
            <a:ext cx="4908655" cy="1219200"/>
          </a:xfrm>
          <a:prstGeom prst="rect">
            <a:avLst/>
          </a:prstGeom>
        </p:spPr>
        <p:txBody>
          <a:bodyPr/>
          <a:lstStyle>
            <a:lvl1pPr marL="396871" indent="-396871" algn="l" defTabSz="1008051" rtl="0" eaLnBrk="1" latinLnBrk="0" hangingPunct="1">
              <a:spcBef>
                <a:spcPts val="640"/>
              </a:spcBef>
              <a:buSzPct val="110000"/>
              <a:buFont typeface="Arial" pitchFamily="34" charset="0"/>
              <a:buChar char="•"/>
              <a:defRPr lang="nl-NL" sz="2647" kern="1200" dirty="0" smtClean="0">
                <a:solidFill>
                  <a:schemeClr val="tx1"/>
                </a:solidFill>
                <a:latin typeface="Arial" pitchFamily="34" charset="0"/>
                <a:ea typeface="+mn-ea"/>
                <a:cs typeface="Arial" pitchFamily="34" charset="0"/>
              </a:defRPr>
            </a:lvl1pPr>
            <a:lvl2pPr marL="793741" indent="-397270" algn="l" defTabSz="1008051" rtl="0" eaLnBrk="1" latinLnBrk="0" hangingPunct="1">
              <a:spcBef>
                <a:spcPts val="640"/>
              </a:spcBef>
              <a:buSzPct val="75000"/>
              <a:buFont typeface="Courier New" pitchFamily="49" charset="0"/>
              <a:buChar char="o"/>
              <a:defRPr lang="nl-NL" sz="2647" kern="1200" dirty="0" smtClean="0">
                <a:solidFill>
                  <a:schemeClr val="tx1"/>
                </a:solidFill>
                <a:latin typeface="Arial" pitchFamily="34" charset="0"/>
                <a:ea typeface="+mn-ea"/>
                <a:cs typeface="Arial" pitchFamily="34" charset="0"/>
              </a:defRPr>
            </a:lvl2pPr>
            <a:lvl3pPr marL="1091394" indent="-297653" algn="l" defTabSz="1008051" rtl="0" eaLnBrk="1" latinLnBrk="0" hangingPunct="1">
              <a:spcBef>
                <a:spcPct val="20000"/>
              </a:spcBef>
              <a:buFont typeface="Arial" pitchFamily="34" charset="0"/>
              <a:buChar char="•"/>
              <a:defRPr lang="nl-NL" sz="2205" kern="1200" dirty="0" smtClean="0">
                <a:solidFill>
                  <a:schemeClr val="tx1"/>
                </a:solidFill>
                <a:latin typeface="Arial" pitchFamily="34" charset="0"/>
                <a:ea typeface="+mn-ea"/>
                <a:cs typeface="Arial" pitchFamily="34" charset="0"/>
              </a:defRPr>
            </a:lvl3pPr>
            <a:lvl4pPr marL="1288067" indent="-198436" algn="l" defTabSz="1008051" rtl="0" eaLnBrk="1" latinLnBrk="0" hangingPunct="1">
              <a:spcBef>
                <a:spcPts val="419"/>
              </a:spcBef>
              <a:buSzPct val="80000"/>
              <a:buFont typeface="Arial" pitchFamily="34" charset="0"/>
              <a:buChar char="•"/>
              <a:defRPr lang="nl-NL" sz="1764" kern="1200" dirty="0" smtClean="0">
                <a:solidFill>
                  <a:schemeClr val="tx1"/>
                </a:solidFill>
                <a:latin typeface="Arial" pitchFamily="34" charset="0"/>
                <a:ea typeface="+mn-ea"/>
                <a:cs typeface="Arial" pitchFamily="34" charset="0"/>
              </a:defRPr>
            </a:lvl4pPr>
            <a:lvl5pPr marL="1475326" indent="-197760" algn="l" defTabSz="1008051" rtl="0" eaLnBrk="1" latinLnBrk="0" hangingPunct="1">
              <a:spcBef>
                <a:spcPts val="419"/>
              </a:spcBef>
              <a:buFont typeface="Arial" pitchFamily="34" charset="0"/>
              <a:buChar char="-"/>
              <a:defRPr lang="nl-BE" sz="1764" kern="1200" dirty="0">
                <a:solidFill>
                  <a:schemeClr val="tx1"/>
                </a:solidFill>
                <a:latin typeface="Arial" pitchFamily="34" charset="0"/>
                <a:ea typeface="+mn-ea"/>
                <a:cs typeface="Arial" pitchFamily="34" charset="0"/>
              </a:defRPr>
            </a:lvl5pPr>
            <a:lvl6pPr marL="2772141" indent="-252013" algn="l" defTabSz="1008051" rtl="0" eaLnBrk="1" latinLnBrk="0" hangingPunct="1">
              <a:spcBef>
                <a:spcPct val="20000"/>
              </a:spcBef>
              <a:buFont typeface="Arial" pitchFamily="34" charset="0"/>
              <a:buChar char="•"/>
              <a:defRPr sz="2205" kern="1200">
                <a:solidFill>
                  <a:schemeClr val="tx1"/>
                </a:solidFill>
                <a:latin typeface="+mn-lt"/>
                <a:ea typeface="+mn-ea"/>
                <a:cs typeface="+mn-cs"/>
              </a:defRPr>
            </a:lvl6pPr>
            <a:lvl7pPr marL="3276169" indent="-252013" algn="l" defTabSz="1008051" rtl="0" eaLnBrk="1" latinLnBrk="0" hangingPunct="1">
              <a:spcBef>
                <a:spcPct val="20000"/>
              </a:spcBef>
              <a:buFont typeface="Arial" pitchFamily="34" charset="0"/>
              <a:buChar char="•"/>
              <a:defRPr sz="2205" kern="1200">
                <a:solidFill>
                  <a:schemeClr val="tx1"/>
                </a:solidFill>
                <a:latin typeface="+mn-lt"/>
                <a:ea typeface="+mn-ea"/>
                <a:cs typeface="+mn-cs"/>
              </a:defRPr>
            </a:lvl7pPr>
            <a:lvl8pPr marL="3780193" indent="-252013" algn="l" defTabSz="1008051" rtl="0" eaLnBrk="1" latinLnBrk="0" hangingPunct="1">
              <a:spcBef>
                <a:spcPct val="20000"/>
              </a:spcBef>
              <a:buFont typeface="Arial" pitchFamily="34" charset="0"/>
              <a:buChar char="•"/>
              <a:defRPr sz="2205" kern="1200">
                <a:solidFill>
                  <a:schemeClr val="tx1"/>
                </a:solidFill>
                <a:latin typeface="+mn-lt"/>
                <a:ea typeface="+mn-ea"/>
                <a:cs typeface="+mn-cs"/>
              </a:defRPr>
            </a:lvl8pPr>
            <a:lvl9pPr marL="4284220" indent="-252013" algn="l" defTabSz="1008051" rtl="0" eaLnBrk="1" latinLnBrk="0" hangingPunct="1">
              <a:spcBef>
                <a:spcPct val="20000"/>
              </a:spcBef>
              <a:buFont typeface="Arial" pitchFamily="34" charset="0"/>
              <a:buChar char="•"/>
              <a:defRPr sz="2205" kern="1200">
                <a:solidFill>
                  <a:schemeClr val="tx1"/>
                </a:solidFill>
                <a:latin typeface="+mn-lt"/>
                <a:ea typeface="+mn-ea"/>
                <a:cs typeface="+mn-cs"/>
              </a:defRPr>
            </a:lvl9pPr>
          </a:lstStyle>
          <a:p>
            <a:r>
              <a:rPr lang="en-US" altLang="en-US" sz="1600" dirty="0" smtClean="0">
                <a:solidFill>
                  <a:srgbClr val="000A14"/>
                </a:solidFill>
              </a:rPr>
              <a:t>Later age strength:</a:t>
            </a:r>
          </a:p>
          <a:p>
            <a:pPr lvl="1">
              <a:lnSpc>
                <a:spcPct val="150000"/>
              </a:lnSpc>
              <a:buFontTx/>
              <a:buChar char="-"/>
            </a:pPr>
            <a:r>
              <a:rPr lang="en-US" sz="1600" dirty="0" smtClean="0">
                <a:solidFill>
                  <a:srgbClr val="000A14"/>
                </a:solidFill>
              </a:rPr>
              <a:t>Binary =&gt; Low strength</a:t>
            </a:r>
          </a:p>
          <a:p>
            <a:pPr lvl="1">
              <a:lnSpc>
                <a:spcPct val="150000"/>
              </a:lnSpc>
              <a:buFontTx/>
              <a:buChar char="-"/>
            </a:pPr>
            <a:r>
              <a:rPr lang="en-US" sz="1600" dirty="0" smtClean="0">
                <a:solidFill>
                  <a:srgbClr val="000A14"/>
                </a:solidFill>
              </a:rPr>
              <a:t>Ternary &amp; Quaternary =&gt; Higher strength </a:t>
            </a:r>
            <a:endParaRPr lang="en-US" sz="1600" dirty="0">
              <a:solidFill>
                <a:srgbClr val="000A14"/>
              </a:solidFill>
            </a:endParaRPr>
          </a:p>
        </p:txBody>
      </p:sp>
      <p:sp>
        <p:nvSpPr>
          <p:cNvPr id="12" name="Rounded Rectangle 11"/>
          <p:cNvSpPr/>
          <p:nvPr/>
        </p:nvSpPr>
        <p:spPr bwMode="auto">
          <a:xfrm>
            <a:off x="8784728" y="1093398"/>
            <a:ext cx="1080120" cy="1789806"/>
          </a:xfrm>
          <a:prstGeom prst="roundRect">
            <a:avLst/>
          </a:prstGeom>
          <a:noFill/>
          <a:ln w="381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0" fontAlgn="base" latinLnBrk="0" hangingPunct="0">
              <a:lnSpc>
                <a:spcPct val="100000"/>
              </a:lnSpc>
              <a:spcBef>
                <a:spcPct val="20000"/>
              </a:spcBef>
              <a:spcAft>
                <a:spcPct val="0"/>
              </a:spcAft>
              <a:buClrTx/>
              <a:buSzTx/>
              <a:buFontTx/>
              <a:buChar char="•"/>
              <a:tabLst/>
            </a:pPr>
            <a:endParaRPr kumimoji="0" lang="nl-BE" sz="2800" b="1" i="0" u="none" strike="noStrike" cap="none" normalizeH="0" baseline="-25000" smtClean="0">
              <a:ln>
                <a:noFill/>
              </a:ln>
              <a:solidFill>
                <a:schemeClr val="tx1"/>
              </a:solidFill>
              <a:effectLst/>
              <a:latin typeface="Arial" charset="0"/>
            </a:endParaRPr>
          </a:p>
        </p:txBody>
      </p:sp>
      <p:graphicFrame>
        <p:nvGraphicFramePr>
          <p:cNvPr id="13" name="Table 12"/>
          <p:cNvGraphicFramePr>
            <a:graphicFrameLocks noGrp="1"/>
          </p:cNvGraphicFramePr>
          <p:nvPr>
            <p:extLst>
              <p:ext uri="{D42A27DB-BD31-4B8C-83A1-F6EECF244321}">
                <p14:modId xmlns:p14="http://schemas.microsoft.com/office/powerpoint/2010/main" val="3405825536"/>
              </p:ext>
            </p:extLst>
          </p:nvPr>
        </p:nvGraphicFramePr>
        <p:xfrm>
          <a:off x="4896698" y="1102162"/>
          <a:ext cx="4968192" cy="1800200"/>
        </p:xfrm>
        <a:graphic>
          <a:graphicData uri="http://schemas.openxmlformats.org/drawingml/2006/table">
            <a:tbl>
              <a:tblPr firstRow="1" bandRow="1"/>
              <a:tblGrid>
                <a:gridCol w="1728192">
                  <a:extLst>
                    <a:ext uri="{9D8B030D-6E8A-4147-A177-3AD203B41FA5}">
                      <a16:colId xmlns="" xmlns:a16="http://schemas.microsoft.com/office/drawing/2014/main" val="20000"/>
                    </a:ext>
                  </a:extLst>
                </a:gridCol>
                <a:gridCol w="1080000">
                  <a:extLst>
                    <a:ext uri="{9D8B030D-6E8A-4147-A177-3AD203B41FA5}">
                      <a16:colId xmlns="" xmlns:a16="http://schemas.microsoft.com/office/drawing/2014/main" val="20001"/>
                    </a:ext>
                  </a:extLst>
                </a:gridCol>
                <a:gridCol w="1080000">
                  <a:extLst>
                    <a:ext uri="{9D8B030D-6E8A-4147-A177-3AD203B41FA5}">
                      <a16:colId xmlns="" xmlns:a16="http://schemas.microsoft.com/office/drawing/2014/main" val="20002"/>
                    </a:ext>
                  </a:extLst>
                </a:gridCol>
                <a:gridCol w="1080000">
                  <a:extLst>
                    <a:ext uri="{9D8B030D-6E8A-4147-A177-3AD203B41FA5}">
                      <a16:colId xmlns="" xmlns:a16="http://schemas.microsoft.com/office/drawing/2014/main" val="20003"/>
                    </a:ext>
                  </a:extLst>
                </a:gridCol>
              </a:tblGrid>
              <a:tr h="47306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ctr"/>
                      <a:r>
                        <a:rPr lang="en-US" sz="1200" b="0" i="0" u="none" strike="noStrike" dirty="0" smtClean="0">
                          <a:solidFill>
                            <a:srgbClr val="000A14"/>
                          </a:solidFill>
                          <a:effectLst/>
                          <a:latin typeface="+mn-lt"/>
                        </a:rPr>
                        <a:t>IP</a:t>
                      </a:r>
                      <a:r>
                        <a:rPr lang="en-US" sz="1200" b="0" i="0" u="none" strike="noStrike" baseline="0" dirty="0" smtClean="0">
                          <a:solidFill>
                            <a:srgbClr val="000A14"/>
                          </a:solidFill>
                          <a:effectLst/>
                          <a:latin typeface="+mn-lt"/>
                        </a:rPr>
                        <a:t> samples</a:t>
                      </a:r>
                      <a:endParaRPr lang="nl-BE" sz="1200" b="0" i="0" u="none" strike="noStrike" dirty="0">
                        <a:solidFill>
                          <a:srgbClr val="000A14"/>
                        </a:solidFill>
                        <a:effectLst/>
                        <a:latin typeface="+mn-lt"/>
                      </a:endParaRPr>
                    </a:p>
                  </a:txBody>
                  <a:tcPr marL="9525" marR="9525" marT="9525" marB="0" anchor="ctr">
                    <a:lnL w="12700" cap="flat" cmpd="sng" algn="ctr">
                      <a:solidFill>
                        <a:srgbClr val="000A14"/>
                      </a:solidFill>
                      <a:prstDash val="solid"/>
                      <a:round/>
                      <a:headEnd type="none" w="med" len="med"/>
                      <a:tailEnd type="none" w="med" len="med"/>
                    </a:lnL>
                    <a:lnR w="12700" cap="flat" cmpd="sng" algn="ctr">
                      <a:solidFill>
                        <a:srgbClr val="000A14"/>
                      </a:solidFill>
                      <a:prstDash val="solid"/>
                      <a:round/>
                      <a:headEnd type="none" w="med" len="med"/>
                      <a:tailEnd type="none" w="med" len="med"/>
                    </a:lnR>
                    <a:lnT w="12700" cap="flat" cmpd="sng" algn="ctr">
                      <a:solidFill>
                        <a:srgbClr val="000A14"/>
                      </a:solidFill>
                      <a:prstDash val="solid"/>
                      <a:round/>
                      <a:headEnd type="none" w="med" len="med"/>
                      <a:tailEnd type="none" w="med" len="med"/>
                    </a:lnT>
                    <a:lnB w="12700" cap="flat" cmpd="sng" algn="ctr">
                      <a:solidFill>
                        <a:srgbClr val="000A14"/>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rtl="0" fontAlgn="ctr"/>
                      <a:r>
                        <a:rPr lang="en-US" sz="1200" b="0" i="0" u="none" strike="noStrike" dirty="0" smtClean="0">
                          <a:solidFill>
                            <a:srgbClr val="000A14"/>
                          </a:solidFill>
                          <a:effectLst/>
                          <a:latin typeface="+mn-lt"/>
                        </a:rPr>
                        <a:t>2d (MPa)</a:t>
                      </a:r>
                      <a:endParaRPr lang="nl-BE" sz="1200" b="0" i="0" u="none" strike="noStrike" dirty="0">
                        <a:solidFill>
                          <a:srgbClr val="000A14"/>
                        </a:solidFill>
                        <a:effectLst/>
                        <a:latin typeface="+mn-lt"/>
                      </a:endParaRPr>
                    </a:p>
                  </a:txBody>
                  <a:tcPr marL="9525" marR="9525" marT="9525" marB="0" anchor="ctr">
                    <a:lnL w="12700" cap="flat" cmpd="sng" algn="ctr">
                      <a:solidFill>
                        <a:srgbClr val="000A14"/>
                      </a:solidFill>
                      <a:prstDash val="solid"/>
                      <a:round/>
                      <a:headEnd type="none" w="med" len="med"/>
                      <a:tailEnd type="none" w="med" len="med"/>
                    </a:lnL>
                    <a:lnR w="12700" cap="flat" cmpd="sng" algn="ctr">
                      <a:solidFill>
                        <a:srgbClr val="000A14"/>
                      </a:solidFill>
                      <a:prstDash val="solid"/>
                      <a:round/>
                      <a:headEnd type="none" w="med" len="med"/>
                      <a:tailEnd type="none" w="med" len="med"/>
                    </a:lnR>
                    <a:lnT w="12700" cap="flat" cmpd="sng" algn="ctr">
                      <a:solidFill>
                        <a:srgbClr val="000A14"/>
                      </a:solidFill>
                      <a:prstDash val="solid"/>
                      <a:round/>
                      <a:headEnd type="none" w="med" len="med"/>
                      <a:tailEnd type="none" w="med" len="med"/>
                    </a:lnT>
                    <a:lnB w="12700" cap="flat" cmpd="sng" algn="ctr">
                      <a:solidFill>
                        <a:srgbClr val="000A14"/>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0" i="0" u="none" strike="noStrike" dirty="0" smtClean="0">
                          <a:solidFill>
                            <a:srgbClr val="000A14"/>
                          </a:solidFill>
                          <a:effectLst/>
                          <a:latin typeface="+mn-lt"/>
                        </a:rPr>
                        <a:t>7d (MPa)</a:t>
                      </a:r>
                      <a:endParaRPr lang="nl-BE" sz="1200" b="0" i="0" u="none" strike="noStrike" dirty="0" smtClean="0">
                        <a:solidFill>
                          <a:srgbClr val="000A14"/>
                        </a:solidFill>
                        <a:effectLst/>
                        <a:latin typeface="+mn-lt"/>
                      </a:endParaRPr>
                    </a:p>
                  </a:txBody>
                  <a:tcPr marL="9525" marR="9525" marT="9525" marB="0" anchor="ctr">
                    <a:lnL w="12700" cap="flat" cmpd="sng" algn="ctr">
                      <a:solidFill>
                        <a:srgbClr val="000A14"/>
                      </a:solidFill>
                      <a:prstDash val="solid"/>
                      <a:round/>
                      <a:headEnd type="none" w="med" len="med"/>
                      <a:tailEnd type="none" w="med" len="med"/>
                    </a:lnL>
                    <a:lnR w="12700" cap="flat" cmpd="sng" algn="ctr">
                      <a:solidFill>
                        <a:srgbClr val="000A14"/>
                      </a:solidFill>
                      <a:prstDash val="solid"/>
                      <a:round/>
                      <a:headEnd type="none" w="med" len="med"/>
                      <a:tailEnd type="none" w="med" len="med"/>
                    </a:lnR>
                    <a:lnT w="12700" cap="flat" cmpd="sng" algn="ctr">
                      <a:solidFill>
                        <a:srgbClr val="000A14"/>
                      </a:solidFill>
                      <a:prstDash val="solid"/>
                      <a:round/>
                      <a:headEnd type="none" w="med" len="med"/>
                      <a:tailEnd type="none" w="med" len="med"/>
                    </a:lnT>
                    <a:lnB w="12700" cap="flat" cmpd="sng" algn="ctr">
                      <a:solidFill>
                        <a:srgbClr val="000A14"/>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0" i="0" u="none" strike="noStrike" dirty="0" smtClean="0">
                          <a:solidFill>
                            <a:srgbClr val="000A14"/>
                          </a:solidFill>
                          <a:effectLst/>
                          <a:latin typeface="+mn-lt"/>
                        </a:rPr>
                        <a:t>28d (MPa)</a:t>
                      </a:r>
                      <a:endParaRPr lang="nl-BE" sz="1200" b="0" i="0" u="none" strike="noStrike" dirty="0" smtClean="0">
                        <a:solidFill>
                          <a:srgbClr val="000A14"/>
                        </a:solidFill>
                        <a:effectLst/>
                        <a:latin typeface="+mn-lt"/>
                      </a:endParaRPr>
                    </a:p>
                  </a:txBody>
                  <a:tcPr marL="9525" marR="9525" marT="9525" marB="0" anchor="ctr">
                    <a:lnL w="12700" cap="flat" cmpd="sng" algn="ctr">
                      <a:solidFill>
                        <a:srgbClr val="000A14"/>
                      </a:solidFill>
                      <a:prstDash val="solid"/>
                      <a:round/>
                      <a:headEnd type="none" w="med" len="med"/>
                      <a:tailEnd type="none" w="med" len="med"/>
                    </a:lnL>
                    <a:lnR w="12700" cap="flat" cmpd="sng" algn="ctr">
                      <a:solidFill>
                        <a:srgbClr val="000A14"/>
                      </a:solidFill>
                      <a:prstDash val="solid"/>
                      <a:round/>
                      <a:headEnd type="none" w="med" len="med"/>
                      <a:tailEnd type="none" w="med" len="med"/>
                    </a:lnR>
                    <a:lnT w="12700" cap="flat" cmpd="sng" algn="ctr">
                      <a:solidFill>
                        <a:srgbClr val="000A14"/>
                      </a:solidFill>
                      <a:prstDash val="solid"/>
                      <a:round/>
                      <a:headEnd type="none" w="med" len="med"/>
                      <a:tailEnd type="none" w="med" len="med"/>
                    </a:lnT>
                    <a:lnB w="12700" cap="flat" cmpd="sng" algn="ctr">
                      <a:solidFill>
                        <a:srgbClr val="000A14"/>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0"/>
                  </a:ext>
                </a:extLst>
              </a:tr>
              <a:tr h="427040">
                <a:tc>
                  <a:txBody>
                    <a:bodyPr/>
                    <a:lstStyle/>
                    <a:p>
                      <a:pPr marL="0" indent="0" algn="ctr">
                        <a:buFont typeface="Wingdings" panose="05000000000000000000" pitchFamily="2" charset="2"/>
                        <a:buNone/>
                      </a:pPr>
                      <a:r>
                        <a:rPr lang="en-US" sz="1200" b="0" baseline="0" dirty="0" smtClean="0">
                          <a:solidFill>
                            <a:srgbClr val="000A14"/>
                          </a:solidFill>
                        </a:rPr>
                        <a:t>Binary </a:t>
                      </a:r>
                    </a:p>
                    <a:p>
                      <a:pPr marL="0" indent="0" algn="ctr">
                        <a:buFont typeface="Wingdings" panose="05000000000000000000" pitchFamily="2" charset="2"/>
                        <a:buNone/>
                      </a:pPr>
                      <a:r>
                        <a:rPr lang="en-US" sz="1200" b="0" baseline="0" dirty="0" smtClean="0">
                          <a:solidFill>
                            <a:srgbClr val="000A14"/>
                          </a:solidFill>
                        </a:rPr>
                        <a:t>FeO</a:t>
                      </a:r>
                      <a:r>
                        <a:rPr lang="en-US" sz="1200" b="0" baseline="-25000" dirty="0" smtClean="0">
                          <a:solidFill>
                            <a:srgbClr val="000A14"/>
                          </a:solidFill>
                        </a:rPr>
                        <a:t>x</a:t>
                      </a:r>
                      <a:r>
                        <a:rPr lang="en-US" sz="1200" b="0" baseline="0" dirty="0" smtClean="0">
                          <a:solidFill>
                            <a:srgbClr val="000A14"/>
                          </a:solidFill>
                        </a:rPr>
                        <a:t>-SiO</a:t>
                      </a:r>
                      <a:r>
                        <a:rPr lang="en-US" sz="1200" b="0" baseline="-25000" dirty="0" smtClean="0">
                          <a:solidFill>
                            <a:srgbClr val="000A14"/>
                          </a:solidFill>
                        </a:rPr>
                        <a:t>2</a:t>
                      </a:r>
                      <a:endParaRPr lang="nl-BE" sz="1200" b="0" baseline="0" dirty="0" err="1" smtClean="0">
                        <a:solidFill>
                          <a:srgbClr val="000A14"/>
                        </a:solidFill>
                      </a:endParaRPr>
                    </a:p>
                  </a:txBody>
                  <a:tcPr marL="44450" marR="44450" marT="0" marB="0" anchor="ctr">
                    <a:lnL w="12700" cap="flat" cmpd="sng" algn="ctr">
                      <a:solidFill>
                        <a:srgbClr val="000A14"/>
                      </a:solidFill>
                      <a:prstDash val="solid"/>
                      <a:round/>
                      <a:headEnd type="none" w="med" len="med"/>
                      <a:tailEnd type="none" w="med" len="med"/>
                    </a:lnL>
                    <a:lnR w="12700" cap="flat" cmpd="sng" algn="ctr">
                      <a:solidFill>
                        <a:srgbClr val="000A14"/>
                      </a:solidFill>
                      <a:prstDash val="solid"/>
                      <a:round/>
                      <a:headEnd type="none" w="med" len="med"/>
                      <a:tailEnd type="none" w="med" len="med"/>
                    </a:lnR>
                    <a:lnT w="12700" cap="flat" cmpd="sng" algn="ctr">
                      <a:solidFill>
                        <a:srgbClr val="000A14"/>
                      </a:solidFill>
                      <a:prstDash val="solid"/>
                      <a:round/>
                      <a:headEnd type="none" w="med" len="med"/>
                      <a:tailEnd type="none" w="med" len="med"/>
                    </a:lnT>
                    <a:lnB w="12700" cap="flat" cmpd="sng" algn="ctr">
                      <a:solidFill>
                        <a:srgbClr val="000A14"/>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nl-BE" sz="1200" b="0" i="0" u="none" strike="noStrike" dirty="0" smtClean="0">
                          <a:solidFill>
                            <a:srgbClr val="000A14"/>
                          </a:solidFill>
                          <a:effectLst/>
                          <a:latin typeface="Calibri" panose="020F0502020204030204" pitchFamily="34" charset="0"/>
                        </a:rPr>
                        <a:t>7.3</a:t>
                      </a:r>
                      <a:endParaRPr lang="nl-BE" sz="1200" b="0" i="0" u="none" strike="noStrike" dirty="0">
                        <a:solidFill>
                          <a:srgbClr val="000A14"/>
                        </a:solidFill>
                        <a:effectLst/>
                        <a:latin typeface="Calibri" panose="020F0502020204030204" pitchFamily="34" charset="0"/>
                      </a:endParaRPr>
                    </a:p>
                  </a:txBody>
                  <a:tcPr marL="7620" marR="7620" marT="7620" marB="0" anchor="ctr">
                    <a:lnL w="12700" cap="flat" cmpd="sng" algn="ctr">
                      <a:solidFill>
                        <a:srgbClr val="000A14"/>
                      </a:solidFill>
                      <a:prstDash val="solid"/>
                      <a:round/>
                      <a:headEnd type="none" w="med" len="med"/>
                      <a:tailEnd type="none" w="med" len="med"/>
                    </a:lnL>
                    <a:lnR w="12700" cap="flat" cmpd="sng" algn="ctr">
                      <a:solidFill>
                        <a:srgbClr val="000A14"/>
                      </a:solidFill>
                      <a:prstDash val="solid"/>
                      <a:round/>
                      <a:headEnd type="none" w="med" len="med"/>
                      <a:tailEnd type="none" w="med" len="med"/>
                    </a:lnR>
                    <a:lnT w="12700" cap="flat" cmpd="sng" algn="ctr">
                      <a:solidFill>
                        <a:srgbClr val="000A14"/>
                      </a:solidFill>
                      <a:prstDash val="solid"/>
                      <a:round/>
                      <a:headEnd type="none" w="med" len="med"/>
                      <a:tailEnd type="none" w="med" len="med"/>
                    </a:lnT>
                    <a:lnB w="12700" cap="flat" cmpd="sng" algn="ctr">
                      <a:solidFill>
                        <a:srgbClr val="000A14"/>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nl-BE" sz="1200" b="0" i="0" u="none" strike="noStrike" dirty="0" smtClean="0">
                          <a:solidFill>
                            <a:srgbClr val="000A14"/>
                          </a:solidFill>
                          <a:effectLst/>
                          <a:latin typeface="Calibri" panose="020F0502020204030204" pitchFamily="34" charset="0"/>
                        </a:rPr>
                        <a:t>8.5</a:t>
                      </a:r>
                      <a:endParaRPr lang="nl-BE" sz="1200" b="0" i="0" u="none" strike="noStrike" dirty="0">
                        <a:solidFill>
                          <a:srgbClr val="000A14"/>
                        </a:solidFill>
                        <a:effectLst/>
                        <a:latin typeface="Calibri" panose="020F0502020204030204" pitchFamily="34" charset="0"/>
                      </a:endParaRPr>
                    </a:p>
                  </a:txBody>
                  <a:tcPr marL="7620" marR="7620" marT="7620" marB="0" anchor="ctr">
                    <a:lnL w="12700" cap="flat" cmpd="sng" algn="ctr">
                      <a:solidFill>
                        <a:srgbClr val="000A14"/>
                      </a:solidFill>
                      <a:prstDash val="solid"/>
                      <a:round/>
                      <a:headEnd type="none" w="med" len="med"/>
                      <a:tailEnd type="none" w="med" len="med"/>
                    </a:lnL>
                    <a:lnR w="12700" cap="flat" cmpd="sng" algn="ctr">
                      <a:solidFill>
                        <a:srgbClr val="000A14"/>
                      </a:solidFill>
                      <a:prstDash val="solid"/>
                      <a:round/>
                      <a:headEnd type="none" w="med" len="med"/>
                      <a:tailEnd type="none" w="med" len="med"/>
                    </a:lnR>
                    <a:lnT w="12700" cap="flat" cmpd="sng" algn="ctr">
                      <a:solidFill>
                        <a:srgbClr val="000A14"/>
                      </a:solidFill>
                      <a:prstDash val="solid"/>
                      <a:round/>
                      <a:headEnd type="none" w="med" len="med"/>
                      <a:tailEnd type="none" w="med" len="med"/>
                    </a:lnT>
                    <a:lnB w="12700" cap="flat" cmpd="sng" algn="ctr">
                      <a:solidFill>
                        <a:srgbClr val="000A14"/>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nl-BE" sz="1200" b="0" i="0" u="none" strike="noStrike" dirty="0" smtClean="0">
                          <a:solidFill>
                            <a:srgbClr val="000A14"/>
                          </a:solidFill>
                          <a:effectLst/>
                          <a:latin typeface="Calibri" panose="020F0502020204030204" pitchFamily="34" charset="0"/>
                        </a:rPr>
                        <a:t>10.1</a:t>
                      </a:r>
                      <a:endParaRPr lang="nl-BE" sz="1200" b="0" i="0" u="none" strike="noStrike" dirty="0">
                        <a:solidFill>
                          <a:srgbClr val="000A14"/>
                        </a:solidFill>
                        <a:effectLst/>
                        <a:latin typeface="Calibri" panose="020F0502020204030204" pitchFamily="34" charset="0"/>
                      </a:endParaRPr>
                    </a:p>
                  </a:txBody>
                  <a:tcPr marL="7620" marR="7620" marT="7620" marB="0" anchor="ctr">
                    <a:lnL w="12700" cap="flat" cmpd="sng" algn="ctr">
                      <a:solidFill>
                        <a:srgbClr val="000A14"/>
                      </a:solidFill>
                      <a:prstDash val="solid"/>
                      <a:round/>
                      <a:headEnd type="none" w="med" len="med"/>
                      <a:tailEnd type="none" w="med" len="med"/>
                    </a:lnL>
                    <a:lnR w="12700" cap="flat" cmpd="sng" algn="ctr">
                      <a:solidFill>
                        <a:srgbClr val="000A14"/>
                      </a:solidFill>
                      <a:prstDash val="solid"/>
                      <a:round/>
                      <a:headEnd type="none" w="med" len="med"/>
                      <a:tailEnd type="none" w="med" len="med"/>
                    </a:lnR>
                    <a:lnT w="12700" cap="flat" cmpd="sng" algn="ctr">
                      <a:solidFill>
                        <a:srgbClr val="000A14"/>
                      </a:solidFill>
                      <a:prstDash val="solid"/>
                      <a:round/>
                      <a:headEnd type="none" w="med" len="med"/>
                      <a:tailEnd type="none" w="med" len="med"/>
                    </a:lnT>
                    <a:lnB w="12700" cap="flat" cmpd="sng" algn="ctr">
                      <a:solidFill>
                        <a:srgbClr val="000A14"/>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1"/>
                  </a:ext>
                </a:extLst>
              </a:tr>
              <a:tr h="427040">
                <a:tc>
                  <a:txBody>
                    <a:bodyPr/>
                    <a:lstStyle/>
                    <a:p>
                      <a:pPr marL="0" indent="0" algn="ctr">
                        <a:buFont typeface="Wingdings" panose="05000000000000000000" pitchFamily="2" charset="2"/>
                        <a:buNone/>
                      </a:pPr>
                      <a:r>
                        <a:rPr lang="en-US" sz="1200" b="0" baseline="0" dirty="0" smtClean="0">
                          <a:solidFill>
                            <a:srgbClr val="000A14"/>
                          </a:solidFill>
                        </a:rPr>
                        <a:t>Ternary</a:t>
                      </a:r>
                    </a:p>
                    <a:p>
                      <a:pPr marL="0" indent="0" algn="ctr">
                        <a:buFont typeface="Wingdings" panose="05000000000000000000" pitchFamily="2" charset="2"/>
                        <a:buNone/>
                      </a:pPr>
                      <a:r>
                        <a:rPr lang="en-US" sz="1200" b="0" baseline="0" dirty="0" smtClean="0">
                          <a:solidFill>
                            <a:srgbClr val="000A14"/>
                          </a:solidFill>
                        </a:rPr>
                        <a:t>FeO</a:t>
                      </a:r>
                      <a:r>
                        <a:rPr lang="en-US" sz="1200" b="0" baseline="-25000" dirty="0" smtClean="0">
                          <a:solidFill>
                            <a:srgbClr val="000A14"/>
                          </a:solidFill>
                        </a:rPr>
                        <a:t>x</a:t>
                      </a:r>
                      <a:r>
                        <a:rPr lang="en-US" sz="1200" b="0" baseline="0" dirty="0" smtClean="0">
                          <a:solidFill>
                            <a:srgbClr val="000A14"/>
                          </a:solidFill>
                        </a:rPr>
                        <a:t>-SiO</a:t>
                      </a:r>
                      <a:r>
                        <a:rPr lang="en-US" sz="1200" b="0" baseline="-25000" dirty="0" smtClean="0">
                          <a:solidFill>
                            <a:srgbClr val="000A14"/>
                          </a:solidFill>
                        </a:rPr>
                        <a:t>2</a:t>
                      </a:r>
                      <a:r>
                        <a:rPr lang="en-US" sz="1200" b="0" baseline="0" dirty="0" smtClean="0">
                          <a:solidFill>
                            <a:srgbClr val="000A14"/>
                          </a:solidFill>
                        </a:rPr>
                        <a:t>-CaO</a:t>
                      </a:r>
                      <a:endParaRPr lang="nl-BE" sz="1200" b="0" baseline="-25000" dirty="0" err="1" smtClean="0">
                        <a:solidFill>
                          <a:srgbClr val="000A14"/>
                        </a:solidFill>
                      </a:endParaRPr>
                    </a:p>
                  </a:txBody>
                  <a:tcPr marL="44450" marR="44450" marT="0" marB="0" anchor="ctr">
                    <a:lnL w="12700" cap="flat" cmpd="sng" algn="ctr">
                      <a:solidFill>
                        <a:srgbClr val="000A14"/>
                      </a:solidFill>
                      <a:prstDash val="solid"/>
                      <a:round/>
                      <a:headEnd type="none" w="med" len="med"/>
                      <a:tailEnd type="none" w="med" len="med"/>
                    </a:lnL>
                    <a:lnR w="12700" cap="flat" cmpd="sng" algn="ctr">
                      <a:solidFill>
                        <a:srgbClr val="000A14"/>
                      </a:solidFill>
                      <a:prstDash val="solid"/>
                      <a:round/>
                      <a:headEnd type="none" w="med" len="med"/>
                      <a:tailEnd type="none" w="med" len="med"/>
                    </a:lnR>
                    <a:lnT w="12700" cap="flat" cmpd="sng" algn="ctr">
                      <a:solidFill>
                        <a:srgbClr val="000A14"/>
                      </a:solidFill>
                      <a:prstDash val="solid"/>
                      <a:round/>
                      <a:headEnd type="none" w="med" len="med"/>
                      <a:tailEnd type="none" w="med" len="med"/>
                    </a:lnT>
                    <a:lnB w="12700" cap="flat" cmpd="sng" algn="ctr">
                      <a:solidFill>
                        <a:srgbClr val="000A14"/>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nl-BE" sz="1200" b="0" i="0" u="none" strike="noStrike" dirty="0" smtClean="0">
                          <a:solidFill>
                            <a:srgbClr val="000A14"/>
                          </a:solidFill>
                          <a:effectLst/>
                          <a:latin typeface="Calibri" panose="020F0502020204030204" pitchFamily="34" charset="0"/>
                        </a:rPr>
                        <a:t>6.7</a:t>
                      </a:r>
                      <a:endParaRPr lang="nl-BE" sz="1200" b="0" i="0" u="none" strike="noStrike" dirty="0">
                        <a:solidFill>
                          <a:srgbClr val="000A14"/>
                        </a:solidFill>
                        <a:effectLst/>
                        <a:latin typeface="Calibri" panose="020F0502020204030204" pitchFamily="34" charset="0"/>
                      </a:endParaRPr>
                    </a:p>
                  </a:txBody>
                  <a:tcPr marL="7620" marR="7620" marT="7620" marB="0" anchor="ctr">
                    <a:lnL w="12700" cap="flat" cmpd="sng" algn="ctr">
                      <a:solidFill>
                        <a:srgbClr val="000A14"/>
                      </a:solidFill>
                      <a:prstDash val="solid"/>
                      <a:round/>
                      <a:headEnd type="none" w="med" len="med"/>
                      <a:tailEnd type="none" w="med" len="med"/>
                    </a:lnL>
                    <a:lnR w="12700" cap="flat" cmpd="sng" algn="ctr">
                      <a:solidFill>
                        <a:srgbClr val="000A14"/>
                      </a:solidFill>
                      <a:prstDash val="solid"/>
                      <a:round/>
                      <a:headEnd type="none" w="med" len="med"/>
                      <a:tailEnd type="none" w="med" len="med"/>
                    </a:lnR>
                    <a:lnT w="12700" cap="flat" cmpd="sng" algn="ctr">
                      <a:solidFill>
                        <a:srgbClr val="000A14"/>
                      </a:solidFill>
                      <a:prstDash val="solid"/>
                      <a:round/>
                      <a:headEnd type="none" w="med" len="med"/>
                      <a:tailEnd type="none" w="med" len="med"/>
                    </a:lnT>
                    <a:lnB w="12700" cap="flat" cmpd="sng" algn="ctr">
                      <a:solidFill>
                        <a:srgbClr val="000A14"/>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nl-BE" sz="1200" b="0" i="0" u="none" strike="noStrike" dirty="0" smtClean="0">
                          <a:solidFill>
                            <a:srgbClr val="000A14"/>
                          </a:solidFill>
                          <a:effectLst/>
                          <a:latin typeface="Calibri" panose="020F0502020204030204" pitchFamily="34" charset="0"/>
                        </a:rPr>
                        <a:t>39.1</a:t>
                      </a:r>
                      <a:endParaRPr lang="nl-BE" sz="1200" b="0" i="0" u="none" strike="noStrike" dirty="0">
                        <a:solidFill>
                          <a:srgbClr val="000A14"/>
                        </a:solidFill>
                        <a:effectLst/>
                        <a:latin typeface="Calibri" panose="020F0502020204030204" pitchFamily="34" charset="0"/>
                      </a:endParaRPr>
                    </a:p>
                  </a:txBody>
                  <a:tcPr marL="7620" marR="7620" marT="7620" marB="0" anchor="ctr">
                    <a:lnL w="12700" cap="flat" cmpd="sng" algn="ctr">
                      <a:solidFill>
                        <a:srgbClr val="000A14"/>
                      </a:solidFill>
                      <a:prstDash val="solid"/>
                      <a:round/>
                      <a:headEnd type="none" w="med" len="med"/>
                      <a:tailEnd type="none" w="med" len="med"/>
                    </a:lnL>
                    <a:lnR w="12700" cap="flat" cmpd="sng" algn="ctr">
                      <a:solidFill>
                        <a:srgbClr val="000A14"/>
                      </a:solidFill>
                      <a:prstDash val="solid"/>
                      <a:round/>
                      <a:headEnd type="none" w="med" len="med"/>
                      <a:tailEnd type="none" w="med" len="med"/>
                    </a:lnR>
                    <a:lnT w="12700" cap="flat" cmpd="sng" algn="ctr">
                      <a:solidFill>
                        <a:srgbClr val="000A14"/>
                      </a:solidFill>
                      <a:prstDash val="solid"/>
                      <a:round/>
                      <a:headEnd type="none" w="med" len="med"/>
                      <a:tailEnd type="none" w="med" len="med"/>
                    </a:lnT>
                    <a:lnB w="12700" cap="flat" cmpd="sng" algn="ctr">
                      <a:solidFill>
                        <a:srgbClr val="000A14"/>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nl-BE" sz="1200" b="0" i="0" u="none" strike="noStrike" dirty="0" smtClean="0">
                          <a:solidFill>
                            <a:srgbClr val="000A14"/>
                          </a:solidFill>
                          <a:effectLst/>
                          <a:latin typeface="Calibri" panose="020F0502020204030204" pitchFamily="34" charset="0"/>
                        </a:rPr>
                        <a:t>54.7</a:t>
                      </a:r>
                      <a:endParaRPr lang="nl-BE" sz="1200" b="0" i="0" u="none" strike="noStrike" dirty="0">
                        <a:solidFill>
                          <a:srgbClr val="000A14"/>
                        </a:solidFill>
                        <a:effectLst/>
                        <a:latin typeface="Calibri" panose="020F0502020204030204" pitchFamily="34" charset="0"/>
                      </a:endParaRPr>
                    </a:p>
                  </a:txBody>
                  <a:tcPr marL="7620" marR="7620" marT="7620" marB="0" anchor="ctr">
                    <a:lnL w="12700" cap="flat" cmpd="sng" algn="ctr">
                      <a:solidFill>
                        <a:srgbClr val="000A14"/>
                      </a:solidFill>
                      <a:prstDash val="solid"/>
                      <a:round/>
                      <a:headEnd type="none" w="med" len="med"/>
                      <a:tailEnd type="none" w="med" len="med"/>
                    </a:lnL>
                    <a:lnR w="12700" cap="flat" cmpd="sng" algn="ctr">
                      <a:solidFill>
                        <a:srgbClr val="000A14"/>
                      </a:solidFill>
                      <a:prstDash val="solid"/>
                      <a:round/>
                      <a:headEnd type="none" w="med" len="med"/>
                      <a:tailEnd type="none" w="med" len="med"/>
                    </a:lnR>
                    <a:lnT w="12700" cap="flat" cmpd="sng" algn="ctr">
                      <a:solidFill>
                        <a:srgbClr val="000A14"/>
                      </a:solidFill>
                      <a:prstDash val="solid"/>
                      <a:round/>
                      <a:headEnd type="none" w="med" len="med"/>
                      <a:tailEnd type="none" w="med" len="med"/>
                    </a:lnT>
                    <a:lnB w="12700" cap="flat" cmpd="sng" algn="ctr">
                      <a:solidFill>
                        <a:srgbClr val="000A14"/>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2"/>
                  </a:ext>
                </a:extLst>
              </a:tr>
              <a:tr h="473060">
                <a:tc>
                  <a:txBody>
                    <a:bodyPr/>
                    <a:lstStyle/>
                    <a:p>
                      <a:pPr marL="0" indent="0" algn="ctr">
                        <a:buFont typeface="Wingdings" panose="05000000000000000000" pitchFamily="2" charset="2"/>
                        <a:buNone/>
                      </a:pPr>
                      <a:r>
                        <a:rPr lang="en-US" sz="1200" b="0" baseline="0" dirty="0" smtClean="0">
                          <a:solidFill>
                            <a:srgbClr val="000A14"/>
                          </a:solidFill>
                        </a:rPr>
                        <a:t>Quaternary</a:t>
                      </a:r>
                    </a:p>
                    <a:p>
                      <a:pPr marL="0" indent="0" algn="ctr">
                        <a:buFont typeface="Wingdings" panose="05000000000000000000" pitchFamily="2" charset="2"/>
                        <a:buNone/>
                      </a:pPr>
                      <a:r>
                        <a:rPr lang="en-US" sz="1200" b="0" baseline="0" dirty="0" smtClean="0">
                          <a:solidFill>
                            <a:srgbClr val="000A14"/>
                          </a:solidFill>
                        </a:rPr>
                        <a:t>FeO</a:t>
                      </a:r>
                      <a:r>
                        <a:rPr lang="en-US" sz="1200" b="0" baseline="-25000" dirty="0" smtClean="0">
                          <a:solidFill>
                            <a:srgbClr val="000A14"/>
                          </a:solidFill>
                        </a:rPr>
                        <a:t>x</a:t>
                      </a:r>
                      <a:r>
                        <a:rPr lang="en-US" sz="1200" b="0" baseline="0" dirty="0" smtClean="0">
                          <a:solidFill>
                            <a:srgbClr val="000A14"/>
                          </a:solidFill>
                        </a:rPr>
                        <a:t>-SiO</a:t>
                      </a:r>
                      <a:r>
                        <a:rPr lang="en-US" sz="1200" b="0" baseline="-25000" dirty="0" smtClean="0">
                          <a:solidFill>
                            <a:srgbClr val="000A14"/>
                          </a:solidFill>
                        </a:rPr>
                        <a:t>2</a:t>
                      </a:r>
                      <a:r>
                        <a:rPr lang="en-US" sz="1200" b="0" baseline="0" dirty="0" smtClean="0">
                          <a:solidFill>
                            <a:srgbClr val="000A14"/>
                          </a:solidFill>
                        </a:rPr>
                        <a:t>-CaO-Al</a:t>
                      </a:r>
                      <a:r>
                        <a:rPr lang="en-US" sz="1200" b="0" baseline="-25000" dirty="0" smtClean="0">
                          <a:solidFill>
                            <a:srgbClr val="000A14"/>
                          </a:solidFill>
                        </a:rPr>
                        <a:t>2</a:t>
                      </a:r>
                      <a:r>
                        <a:rPr lang="en-US" sz="1200" b="0" baseline="0" dirty="0" smtClean="0">
                          <a:solidFill>
                            <a:srgbClr val="000A14"/>
                          </a:solidFill>
                        </a:rPr>
                        <a:t>O</a:t>
                      </a:r>
                      <a:r>
                        <a:rPr lang="en-US" sz="1200" b="0" baseline="-25000" dirty="0" smtClean="0">
                          <a:solidFill>
                            <a:srgbClr val="000A14"/>
                          </a:solidFill>
                        </a:rPr>
                        <a:t>3</a:t>
                      </a:r>
                      <a:endParaRPr lang="nl-BE" sz="1200" b="0" baseline="-25000" dirty="0" err="1" smtClean="0">
                        <a:solidFill>
                          <a:srgbClr val="000A14"/>
                        </a:solidFill>
                      </a:endParaRPr>
                    </a:p>
                  </a:txBody>
                  <a:tcPr marL="44450" marR="44450" marT="0" marB="0" anchor="ctr">
                    <a:lnL w="12700" cap="flat" cmpd="sng" algn="ctr">
                      <a:solidFill>
                        <a:srgbClr val="000A14"/>
                      </a:solidFill>
                      <a:prstDash val="solid"/>
                      <a:round/>
                      <a:headEnd type="none" w="med" len="med"/>
                      <a:tailEnd type="none" w="med" len="med"/>
                    </a:lnL>
                    <a:lnR w="12700" cap="flat" cmpd="sng" algn="ctr">
                      <a:solidFill>
                        <a:srgbClr val="000A14"/>
                      </a:solidFill>
                      <a:prstDash val="solid"/>
                      <a:round/>
                      <a:headEnd type="none" w="med" len="med"/>
                      <a:tailEnd type="none" w="med" len="med"/>
                    </a:lnR>
                    <a:lnT w="12700" cap="flat" cmpd="sng" algn="ctr">
                      <a:solidFill>
                        <a:srgbClr val="000A14"/>
                      </a:solidFill>
                      <a:prstDash val="solid"/>
                      <a:round/>
                      <a:headEnd type="none" w="med" len="med"/>
                      <a:tailEnd type="none" w="med" len="med"/>
                    </a:lnT>
                    <a:lnB w="12700" cap="flat" cmpd="sng" algn="ctr">
                      <a:solidFill>
                        <a:srgbClr val="000A14"/>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nl-BE" sz="1200" b="0" i="0" u="none" strike="noStrike" dirty="0" smtClean="0">
                          <a:solidFill>
                            <a:srgbClr val="000A14"/>
                          </a:solidFill>
                          <a:effectLst/>
                          <a:latin typeface="Calibri" panose="020F0502020204030204" pitchFamily="34" charset="0"/>
                        </a:rPr>
                        <a:t>17.9</a:t>
                      </a:r>
                      <a:endParaRPr lang="nl-BE" sz="1200" b="0" i="0" u="none" strike="noStrike" dirty="0">
                        <a:solidFill>
                          <a:srgbClr val="000A14"/>
                        </a:solidFill>
                        <a:effectLst/>
                        <a:latin typeface="Calibri" panose="020F0502020204030204" pitchFamily="34" charset="0"/>
                      </a:endParaRPr>
                    </a:p>
                  </a:txBody>
                  <a:tcPr marL="7620" marR="7620" marT="7620" marB="0" anchor="ctr">
                    <a:lnL w="12700" cap="flat" cmpd="sng" algn="ctr">
                      <a:solidFill>
                        <a:srgbClr val="000A14"/>
                      </a:solidFill>
                      <a:prstDash val="solid"/>
                      <a:round/>
                      <a:headEnd type="none" w="med" len="med"/>
                      <a:tailEnd type="none" w="med" len="med"/>
                    </a:lnL>
                    <a:lnR w="12700" cap="flat" cmpd="sng" algn="ctr">
                      <a:solidFill>
                        <a:srgbClr val="000A14"/>
                      </a:solidFill>
                      <a:prstDash val="solid"/>
                      <a:round/>
                      <a:headEnd type="none" w="med" len="med"/>
                      <a:tailEnd type="none" w="med" len="med"/>
                    </a:lnR>
                    <a:lnT w="12700" cap="flat" cmpd="sng" algn="ctr">
                      <a:solidFill>
                        <a:srgbClr val="000A14"/>
                      </a:solidFill>
                      <a:prstDash val="solid"/>
                      <a:round/>
                      <a:headEnd type="none" w="med" len="med"/>
                      <a:tailEnd type="none" w="med" len="med"/>
                    </a:lnT>
                    <a:lnB w="12700" cap="flat" cmpd="sng" algn="ctr">
                      <a:solidFill>
                        <a:srgbClr val="000A14"/>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nl-BE" sz="1200" b="0" i="0" u="none" strike="noStrike" dirty="0" smtClean="0">
                          <a:solidFill>
                            <a:srgbClr val="000A14"/>
                          </a:solidFill>
                          <a:effectLst/>
                          <a:latin typeface="Calibri" panose="020F0502020204030204" pitchFamily="34" charset="0"/>
                        </a:rPr>
                        <a:t>45.1</a:t>
                      </a:r>
                      <a:endParaRPr lang="nl-BE" sz="1200" b="0" i="0" u="none" strike="noStrike" dirty="0">
                        <a:solidFill>
                          <a:srgbClr val="000A14"/>
                        </a:solidFill>
                        <a:effectLst/>
                        <a:latin typeface="Calibri" panose="020F0502020204030204" pitchFamily="34" charset="0"/>
                      </a:endParaRPr>
                    </a:p>
                  </a:txBody>
                  <a:tcPr marL="7620" marR="7620" marT="7620" marB="0" anchor="ctr">
                    <a:lnL w="12700" cap="flat" cmpd="sng" algn="ctr">
                      <a:solidFill>
                        <a:srgbClr val="000A14"/>
                      </a:solidFill>
                      <a:prstDash val="solid"/>
                      <a:round/>
                      <a:headEnd type="none" w="med" len="med"/>
                      <a:tailEnd type="none" w="med" len="med"/>
                    </a:lnL>
                    <a:lnR w="12700" cap="flat" cmpd="sng" algn="ctr">
                      <a:solidFill>
                        <a:srgbClr val="000A14"/>
                      </a:solidFill>
                      <a:prstDash val="solid"/>
                      <a:round/>
                      <a:headEnd type="none" w="med" len="med"/>
                      <a:tailEnd type="none" w="med" len="med"/>
                    </a:lnR>
                    <a:lnT w="12700" cap="flat" cmpd="sng" algn="ctr">
                      <a:solidFill>
                        <a:srgbClr val="000A14"/>
                      </a:solidFill>
                      <a:prstDash val="solid"/>
                      <a:round/>
                      <a:headEnd type="none" w="med" len="med"/>
                      <a:tailEnd type="none" w="med" len="med"/>
                    </a:lnT>
                    <a:lnB w="12700" cap="flat" cmpd="sng" algn="ctr">
                      <a:solidFill>
                        <a:srgbClr val="000A14"/>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nl-BE" sz="1200" b="0" i="0" u="none" strike="noStrike" dirty="0" smtClean="0">
                          <a:solidFill>
                            <a:srgbClr val="000A14"/>
                          </a:solidFill>
                          <a:effectLst/>
                          <a:latin typeface="Calibri" panose="020F0502020204030204" pitchFamily="34" charset="0"/>
                        </a:rPr>
                        <a:t>56.2</a:t>
                      </a:r>
                      <a:endParaRPr lang="nl-BE" sz="1200" b="0" i="0" u="none" strike="noStrike" dirty="0">
                        <a:solidFill>
                          <a:srgbClr val="000A14"/>
                        </a:solidFill>
                        <a:effectLst/>
                        <a:latin typeface="Calibri" panose="020F0502020204030204" pitchFamily="34" charset="0"/>
                      </a:endParaRPr>
                    </a:p>
                  </a:txBody>
                  <a:tcPr marL="7620" marR="7620" marT="7620" marB="0" anchor="ctr">
                    <a:lnL w="12700" cap="flat" cmpd="sng" algn="ctr">
                      <a:solidFill>
                        <a:srgbClr val="000A14"/>
                      </a:solidFill>
                      <a:prstDash val="solid"/>
                      <a:round/>
                      <a:headEnd type="none" w="med" len="med"/>
                      <a:tailEnd type="none" w="med" len="med"/>
                    </a:lnL>
                    <a:lnR w="12700" cap="flat" cmpd="sng" algn="ctr">
                      <a:solidFill>
                        <a:srgbClr val="000A14"/>
                      </a:solidFill>
                      <a:prstDash val="solid"/>
                      <a:round/>
                      <a:headEnd type="none" w="med" len="med"/>
                      <a:tailEnd type="none" w="med" len="med"/>
                    </a:lnR>
                    <a:lnT w="12700" cap="flat" cmpd="sng" algn="ctr">
                      <a:solidFill>
                        <a:srgbClr val="000A14"/>
                      </a:solidFill>
                      <a:prstDash val="solid"/>
                      <a:round/>
                      <a:headEnd type="none" w="med" len="med"/>
                      <a:tailEnd type="none" w="med" len="med"/>
                    </a:lnT>
                    <a:lnB w="12700" cap="flat" cmpd="sng" algn="ctr">
                      <a:solidFill>
                        <a:srgbClr val="000A14"/>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3"/>
                  </a:ext>
                </a:extLst>
              </a:tr>
            </a:tbl>
          </a:graphicData>
        </a:graphic>
      </p:graphicFrame>
      <p:sp>
        <p:nvSpPr>
          <p:cNvPr id="10" name="TextBox 9"/>
          <p:cNvSpPr txBox="1"/>
          <p:nvPr/>
        </p:nvSpPr>
        <p:spPr>
          <a:xfrm>
            <a:off x="8893667" y="6581001"/>
            <a:ext cx="354584" cy="276999"/>
          </a:xfrm>
          <a:prstGeom prst="rect">
            <a:avLst/>
          </a:prstGeom>
          <a:noFill/>
        </p:spPr>
        <p:txBody>
          <a:bodyPr wrap="none" rtlCol="0">
            <a:spAutoFit/>
          </a:bodyPr>
          <a:lstStyle/>
          <a:p>
            <a:r>
              <a:rPr lang="en-US" sz="1200" dirty="0" smtClean="0">
                <a:solidFill>
                  <a:schemeClr val="bg1"/>
                </a:solidFill>
              </a:rPr>
              <a:t>13</a:t>
            </a:r>
            <a:endParaRPr lang="nl-BE" sz="1200" dirty="0">
              <a:solidFill>
                <a:schemeClr val="bg1"/>
              </a:solidFill>
            </a:endParaRPr>
          </a:p>
        </p:txBody>
      </p:sp>
    </p:spTree>
    <p:extLst>
      <p:ext uri="{BB962C8B-B14F-4D97-AF65-F5344CB8AC3E}">
        <p14:creationId xmlns:p14="http://schemas.microsoft.com/office/powerpoint/2010/main" val="41182644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p:cNvGrpSpPr/>
          <p:nvPr/>
        </p:nvGrpSpPr>
        <p:grpSpPr>
          <a:xfrm>
            <a:off x="1367905" y="2189632"/>
            <a:ext cx="7241347" cy="946507"/>
            <a:chOff x="1676399" y="2299434"/>
            <a:chExt cx="7241347" cy="1105430"/>
          </a:xfrm>
          <a:solidFill>
            <a:srgbClr val="F8F7F7"/>
          </a:solidFill>
        </p:grpSpPr>
        <p:sp>
          <p:nvSpPr>
            <p:cNvPr id="25" name="Rechthoek: afgeronde hoeken 3">
              <a:extLst>
                <a:ext uri="{FF2B5EF4-FFF2-40B4-BE49-F238E27FC236}">
                  <a16:creationId xmlns:a16="http://schemas.microsoft.com/office/drawing/2014/main" xmlns="" id="{1C96CA34-92D3-40BD-8CDE-9D7869AA51F5}"/>
                </a:ext>
              </a:extLst>
            </p:cNvPr>
            <p:cNvSpPr/>
            <p:nvPr/>
          </p:nvSpPr>
          <p:spPr>
            <a:xfrm>
              <a:off x="1676399" y="2299434"/>
              <a:ext cx="7241347" cy="1105430"/>
            </a:xfrm>
            <a:prstGeom prst="roundRect">
              <a:avLst/>
            </a:prstGeom>
            <a:grpFill/>
            <a:ln w="28575"/>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smtClean="0">
                <a:ln>
                  <a:noFill/>
                </a:ln>
                <a:solidFill>
                  <a:prstClr val="white"/>
                </a:solidFill>
                <a:effectLst/>
                <a:uLnTx/>
                <a:uFillTx/>
                <a:latin typeface="Calibri" panose="020F0502020204030204"/>
              </a:endParaRPr>
            </a:p>
          </p:txBody>
        </p:sp>
        <p:sp>
          <p:nvSpPr>
            <p:cNvPr id="26" name="TextBox 25"/>
            <p:cNvSpPr txBox="1"/>
            <p:nvPr/>
          </p:nvSpPr>
          <p:spPr>
            <a:xfrm>
              <a:off x="2035414" y="2513967"/>
              <a:ext cx="1346844" cy="682962"/>
            </a:xfrm>
            <a:prstGeom prst="rect">
              <a:avLst/>
            </a:prstGeom>
            <a:grpFill/>
          </p:spPr>
          <p:txBody>
            <a:bodyPr wrap="none" rtlCol="0">
              <a:sp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600" b="0" i="0" u="none" strike="noStrike" kern="0" cap="none" spc="0" normalizeH="0" baseline="0" noProof="0" dirty="0" smtClean="0">
                  <a:ln>
                    <a:noFill/>
                  </a:ln>
                  <a:solidFill>
                    <a:srgbClr val="000000"/>
                  </a:solidFill>
                  <a:effectLst/>
                  <a:uLnTx/>
                  <a:uFillTx/>
                </a:rPr>
                <a:t>Heat release</a:t>
              </a:r>
            </a:p>
            <a:p>
              <a:pPr lvl="0" algn="ctr" defTabSz="914400" eaLnBrk="0" fontAlgn="base" hangingPunct="0">
                <a:spcBef>
                  <a:spcPct val="0"/>
                </a:spcBef>
                <a:spcAft>
                  <a:spcPct val="0"/>
                </a:spcAft>
              </a:pPr>
              <a:r>
                <a:rPr lang="en-US" sz="1600" dirty="0" smtClean="0">
                  <a:solidFill>
                    <a:srgbClr val="000A14"/>
                  </a:solidFill>
                </a:rPr>
                <a:t>FeO</a:t>
              </a:r>
              <a:r>
                <a:rPr lang="en-US" sz="1600" baseline="-25000" dirty="0" smtClean="0">
                  <a:solidFill>
                    <a:srgbClr val="000A14"/>
                  </a:solidFill>
                </a:rPr>
                <a:t>x</a:t>
              </a:r>
              <a:r>
                <a:rPr lang="en-US" sz="1600" dirty="0" smtClean="0">
                  <a:solidFill>
                    <a:srgbClr val="000A14"/>
                  </a:solidFill>
                </a:rPr>
                <a:t>-SiO</a:t>
              </a:r>
              <a:r>
                <a:rPr lang="en-US" sz="1600" baseline="-25000" dirty="0" smtClean="0">
                  <a:solidFill>
                    <a:srgbClr val="000A14"/>
                  </a:solidFill>
                </a:rPr>
                <a:t>2</a:t>
              </a:r>
              <a:r>
                <a:rPr kumimoji="0" lang="en-US" sz="1600" b="0" i="0" u="none" strike="noStrike" kern="0" cap="none" spc="0" normalizeH="0" baseline="0" noProof="0" dirty="0" smtClean="0">
                  <a:ln>
                    <a:noFill/>
                  </a:ln>
                  <a:solidFill>
                    <a:srgbClr val="000000"/>
                  </a:solidFill>
                  <a:effectLst/>
                  <a:uLnTx/>
                  <a:uFillTx/>
                </a:rPr>
                <a:t> </a:t>
              </a:r>
              <a:endParaRPr kumimoji="0" lang="nl-BE" sz="1600" b="0" i="0" u="none" strike="noStrike" kern="0" cap="none" spc="0" normalizeH="0" baseline="0" noProof="0" dirty="0" err="1" smtClean="0">
                <a:ln>
                  <a:noFill/>
                </a:ln>
                <a:solidFill>
                  <a:srgbClr val="000000"/>
                </a:solidFill>
                <a:effectLst/>
                <a:uLnTx/>
                <a:uFillTx/>
              </a:endParaRPr>
            </a:p>
          </p:txBody>
        </p:sp>
        <p:sp>
          <p:nvSpPr>
            <p:cNvPr id="27" name="TextBox 26"/>
            <p:cNvSpPr txBox="1"/>
            <p:nvPr/>
          </p:nvSpPr>
          <p:spPr>
            <a:xfrm>
              <a:off x="4637402" y="2480737"/>
              <a:ext cx="1628972" cy="682962"/>
            </a:xfrm>
            <a:prstGeom prst="rect">
              <a:avLst/>
            </a:prstGeom>
            <a:grpFill/>
          </p:spPr>
          <p:txBody>
            <a:bodyPr wrap="none" rtlCol="0">
              <a:spAutoFit/>
            </a:bodyPr>
            <a:lstStyle/>
            <a:p>
              <a:pPr algn="ctr" defTabSz="914400" eaLnBrk="0" fontAlgn="base" hangingPunct="0">
                <a:spcBef>
                  <a:spcPct val="0"/>
                </a:spcBef>
                <a:spcAft>
                  <a:spcPct val="0"/>
                </a:spcAft>
              </a:pPr>
              <a:r>
                <a:rPr lang="en-US" sz="1600" kern="0" dirty="0">
                  <a:solidFill>
                    <a:srgbClr val="000000"/>
                  </a:solidFill>
                </a:rPr>
                <a:t>Heat </a:t>
              </a:r>
              <a:r>
                <a:rPr lang="en-US" sz="1600" kern="0" dirty="0" smtClean="0">
                  <a:solidFill>
                    <a:srgbClr val="000000"/>
                  </a:solidFill>
                </a:rPr>
                <a:t>release</a:t>
              </a:r>
              <a:endParaRPr kumimoji="0" lang="en-US" sz="1600" b="1" i="0" u="none" strike="noStrike" kern="0" cap="none" spc="0" normalizeH="0" baseline="0" noProof="0" dirty="0" smtClean="0">
                <a:ln>
                  <a:noFill/>
                </a:ln>
                <a:solidFill>
                  <a:srgbClr val="000000"/>
                </a:solidFill>
                <a:effectLst/>
                <a:uLnTx/>
                <a:uFillTx/>
              </a:endParaRPr>
            </a:p>
            <a:p>
              <a:pPr algn="ctr" defTabSz="914400" eaLnBrk="0" fontAlgn="base" hangingPunct="0">
                <a:spcBef>
                  <a:spcPct val="0"/>
                </a:spcBef>
                <a:spcAft>
                  <a:spcPct val="0"/>
                </a:spcAft>
              </a:pPr>
              <a:r>
                <a:rPr lang="en-US" sz="1600" dirty="0" smtClean="0">
                  <a:solidFill>
                    <a:srgbClr val="000A14"/>
                  </a:solidFill>
                </a:rPr>
                <a:t>FeO</a:t>
              </a:r>
              <a:r>
                <a:rPr lang="en-US" sz="1600" baseline="-25000" dirty="0" smtClean="0">
                  <a:solidFill>
                    <a:srgbClr val="000A14"/>
                  </a:solidFill>
                </a:rPr>
                <a:t>x</a:t>
              </a:r>
              <a:r>
                <a:rPr lang="en-US" sz="1600" dirty="0" smtClean="0">
                  <a:solidFill>
                    <a:srgbClr val="000A14"/>
                  </a:solidFill>
                </a:rPr>
                <a:t>-SiO</a:t>
              </a:r>
              <a:r>
                <a:rPr lang="en-US" sz="1600" baseline="-25000" dirty="0" smtClean="0">
                  <a:solidFill>
                    <a:srgbClr val="000A14"/>
                  </a:solidFill>
                </a:rPr>
                <a:t>2</a:t>
              </a:r>
              <a:r>
                <a:rPr lang="en-US" sz="1600" dirty="0" smtClean="0">
                  <a:solidFill>
                    <a:srgbClr val="000A14"/>
                  </a:solidFill>
                </a:rPr>
                <a:t>-CaO</a:t>
              </a:r>
              <a:endParaRPr kumimoji="0" lang="nl-BE" sz="1600" b="0" i="0" u="none" strike="noStrike" kern="0" cap="none" spc="0" normalizeH="0" baseline="0" noProof="0" dirty="0" err="1" smtClean="0">
                <a:ln>
                  <a:noFill/>
                </a:ln>
                <a:solidFill>
                  <a:srgbClr val="000000"/>
                </a:solidFill>
                <a:effectLst/>
                <a:uLnTx/>
                <a:uFillTx/>
              </a:endParaRPr>
            </a:p>
          </p:txBody>
        </p:sp>
        <p:sp>
          <p:nvSpPr>
            <p:cNvPr id="28" name="TextBox 27"/>
            <p:cNvSpPr txBox="1"/>
            <p:nvPr/>
          </p:nvSpPr>
          <p:spPr>
            <a:xfrm>
              <a:off x="6696496" y="2527138"/>
              <a:ext cx="2190023" cy="682961"/>
            </a:xfrm>
            <a:prstGeom prst="rect">
              <a:avLst/>
            </a:prstGeom>
            <a:grpFill/>
          </p:spPr>
          <p:txBody>
            <a:bodyPr wrap="none" rtlCol="0">
              <a:spAutoFit/>
            </a:bodyPr>
            <a:lstStyle/>
            <a:p>
              <a:pPr lvl="0" algn="ctr" defTabSz="914400" eaLnBrk="0" fontAlgn="base" hangingPunct="0">
                <a:spcBef>
                  <a:spcPct val="0"/>
                </a:spcBef>
                <a:spcAft>
                  <a:spcPct val="0"/>
                </a:spcAft>
                <a:defRPr/>
              </a:pPr>
              <a:r>
                <a:rPr lang="en-US" sz="1600" kern="0" dirty="0">
                  <a:solidFill>
                    <a:srgbClr val="000000"/>
                  </a:solidFill>
                </a:rPr>
                <a:t>Heat release</a:t>
              </a:r>
            </a:p>
            <a:p>
              <a:pPr algn="ctr" defTabSz="914400" eaLnBrk="0" fontAlgn="base" hangingPunct="0">
                <a:spcBef>
                  <a:spcPct val="0"/>
                </a:spcBef>
                <a:spcAft>
                  <a:spcPct val="0"/>
                </a:spcAft>
              </a:pPr>
              <a:r>
                <a:rPr lang="en-US" sz="1600" dirty="0" smtClean="0">
                  <a:solidFill>
                    <a:srgbClr val="000A14"/>
                  </a:solidFill>
                </a:rPr>
                <a:t>FeO</a:t>
              </a:r>
              <a:r>
                <a:rPr lang="en-US" sz="1600" baseline="-25000" dirty="0" smtClean="0">
                  <a:solidFill>
                    <a:srgbClr val="000A14"/>
                  </a:solidFill>
                </a:rPr>
                <a:t>x</a:t>
              </a:r>
              <a:r>
                <a:rPr lang="en-US" sz="1600" dirty="0" smtClean="0">
                  <a:solidFill>
                    <a:srgbClr val="000A14"/>
                  </a:solidFill>
                </a:rPr>
                <a:t>-SiO</a:t>
              </a:r>
              <a:r>
                <a:rPr lang="en-US" sz="1600" baseline="-25000" dirty="0" smtClean="0">
                  <a:solidFill>
                    <a:srgbClr val="000A14"/>
                  </a:solidFill>
                </a:rPr>
                <a:t>2</a:t>
              </a:r>
              <a:r>
                <a:rPr lang="en-US" sz="1600" dirty="0" smtClean="0">
                  <a:solidFill>
                    <a:srgbClr val="000A14"/>
                  </a:solidFill>
                </a:rPr>
                <a:t>-CaO-Al</a:t>
              </a:r>
              <a:r>
                <a:rPr lang="en-US" sz="1600" baseline="-25000" dirty="0" smtClean="0">
                  <a:solidFill>
                    <a:srgbClr val="000A14"/>
                  </a:solidFill>
                </a:rPr>
                <a:t>2</a:t>
              </a:r>
              <a:r>
                <a:rPr lang="en-US" sz="1600" dirty="0" smtClean="0">
                  <a:solidFill>
                    <a:srgbClr val="000A14"/>
                  </a:solidFill>
                </a:rPr>
                <a:t>O</a:t>
              </a:r>
              <a:r>
                <a:rPr lang="en-US" sz="1600" baseline="-25000" dirty="0" smtClean="0">
                  <a:solidFill>
                    <a:srgbClr val="000A14"/>
                  </a:solidFill>
                </a:rPr>
                <a:t>3</a:t>
              </a:r>
              <a:endParaRPr kumimoji="0" lang="nl-BE" sz="1600" b="0" i="0" u="none" strike="noStrike" kern="0" cap="none" spc="0" normalizeH="0" baseline="0" noProof="0" dirty="0" err="1" smtClean="0">
                <a:ln>
                  <a:noFill/>
                </a:ln>
                <a:solidFill>
                  <a:srgbClr val="000000"/>
                </a:solidFill>
                <a:effectLst/>
                <a:uLnTx/>
                <a:uFillTx/>
              </a:endParaRPr>
            </a:p>
          </p:txBody>
        </p:sp>
        <p:sp>
          <p:nvSpPr>
            <p:cNvPr id="29" name="TextBox 28"/>
            <p:cNvSpPr txBox="1"/>
            <p:nvPr/>
          </p:nvSpPr>
          <p:spPr>
            <a:xfrm>
              <a:off x="3843606" y="2571983"/>
              <a:ext cx="364202" cy="461665"/>
            </a:xfrm>
            <a:prstGeom prst="rect">
              <a:avLst/>
            </a:prstGeom>
            <a:grpFill/>
          </p:spPr>
          <p:txBody>
            <a:bodyPr wrap="none" rtlCol="0">
              <a:spAutoFit/>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smtClean="0">
                  <a:ln>
                    <a:noFill/>
                  </a:ln>
                  <a:solidFill>
                    <a:srgbClr val="000000"/>
                  </a:solidFill>
                  <a:effectLst/>
                  <a:uLnTx/>
                  <a:uFillTx/>
                </a:rPr>
                <a:t>&gt;</a:t>
              </a:r>
              <a:endParaRPr kumimoji="0" lang="nl-BE" sz="1800" b="1" i="0" u="none" strike="noStrike" kern="0" cap="none" spc="0" normalizeH="0" baseline="0" noProof="0" dirty="0" err="1" smtClean="0">
                <a:ln>
                  <a:noFill/>
                </a:ln>
                <a:solidFill>
                  <a:srgbClr val="000000"/>
                </a:solidFill>
                <a:effectLst/>
                <a:uLnTx/>
                <a:uFillTx/>
              </a:endParaRPr>
            </a:p>
          </p:txBody>
        </p:sp>
        <p:sp>
          <p:nvSpPr>
            <p:cNvPr id="30" name="TextBox 29"/>
            <p:cNvSpPr txBox="1"/>
            <p:nvPr/>
          </p:nvSpPr>
          <p:spPr>
            <a:xfrm>
              <a:off x="6416418" y="2636481"/>
              <a:ext cx="311304" cy="431345"/>
            </a:xfrm>
            <a:prstGeom prst="rect">
              <a:avLst/>
            </a:prstGeom>
            <a:grpFill/>
          </p:spPr>
          <p:txBody>
            <a:bodyPr wrap="none" rtlCol="0">
              <a:spAutoFit/>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nl-BE" sz="1800" b="1" i="0" u="none" strike="noStrike" kern="0" cap="none" spc="0" normalizeH="0" baseline="0" noProof="0" dirty="0" smtClean="0">
                  <a:ln>
                    <a:noFill/>
                  </a:ln>
                  <a:solidFill>
                    <a:srgbClr val="000000"/>
                  </a:solidFill>
                  <a:effectLst/>
                  <a:uLnTx/>
                  <a:uFillTx/>
                </a:rPr>
                <a:t>≈</a:t>
              </a:r>
            </a:p>
          </p:txBody>
        </p:sp>
      </p:grpSp>
      <p:grpSp>
        <p:nvGrpSpPr>
          <p:cNvPr id="31" name="Group 30"/>
          <p:cNvGrpSpPr/>
          <p:nvPr/>
        </p:nvGrpSpPr>
        <p:grpSpPr>
          <a:xfrm>
            <a:off x="1367905" y="3295064"/>
            <a:ext cx="7287634" cy="1002382"/>
            <a:chOff x="1676399" y="3569227"/>
            <a:chExt cx="7287634" cy="1170686"/>
          </a:xfrm>
        </p:grpSpPr>
        <p:sp>
          <p:nvSpPr>
            <p:cNvPr id="32" name="Rechthoek: afgeronde hoeken 3">
              <a:extLst>
                <a:ext uri="{FF2B5EF4-FFF2-40B4-BE49-F238E27FC236}">
                  <a16:creationId xmlns:a16="http://schemas.microsoft.com/office/drawing/2014/main" xmlns="" id="{1C96CA34-92D3-40BD-8CDE-9D7869AA51F5}"/>
                </a:ext>
              </a:extLst>
            </p:cNvPr>
            <p:cNvSpPr/>
            <p:nvPr/>
          </p:nvSpPr>
          <p:spPr>
            <a:xfrm>
              <a:off x="1676399" y="3569227"/>
              <a:ext cx="7241347" cy="1105430"/>
            </a:xfrm>
            <a:prstGeom prst="roundRect">
              <a:avLst/>
            </a:prstGeom>
            <a:solidFill>
              <a:srgbClr val="E7E6E6">
                <a:alpha val="30000"/>
              </a:srgbClr>
            </a:solidFill>
            <a:ln w="25400" cap="flat" cmpd="sng" algn="ctr">
              <a:solidFill>
                <a:schemeClr val="accent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smtClean="0">
                <a:ln>
                  <a:noFill/>
                </a:ln>
                <a:solidFill>
                  <a:prstClr val="white"/>
                </a:solidFill>
                <a:effectLst/>
                <a:uLnTx/>
                <a:uFillTx/>
                <a:latin typeface="Calibri" panose="020F0502020204030204"/>
              </a:endParaRPr>
            </a:p>
          </p:txBody>
        </p:sp>
        <p:sp>
          <p:nvSpPr>
            <p:cNvPr id="33" name="TextBox 32"/>
            <p:cNvSpPr txBox="1"/>
            <p:nvPr/>
          </p:nvSpPr>
          <p:spPr>
            <a:xfrm>
              <a:off x="1818933" y="3769388"/>
              <a:ext cx="1938606" cy="970525"/>
            </a:xfrm>
            <a:prstGeom prst="rect">
              <a:avLst/>
            </a:prstGeom>
            <a:noFill/>
          </p:spPr>
          <p:txBody>
            <a:bodyPr wrap="square" rtlCol="0">
              <a:sp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600" b="0" i="0" u="none" strike="noStrike" kern="0" cap="none" spc="0" normalizeH="0" baseline="0" noProof="0" dirty="0" smtClean="0">
                  <a:ln>
                    <a:noFill/>
                  </a:ln>
                  <a:solidFill>
                    <a:srgbClr val="000000"/>
                  </a:solidFill>
                  <a:effectLst/>
                  <a:uLnTx/>
                  <a:uFillTx/>
                </a:rPr>
                <a:t>Early strength</a:t>
              </a:r>
            </a:p>
            <a:p>
              <a:pPr algn="ctr" defTabSz="914400" eaLnBrk="0" fontAlgn="base" hangingPunct="0">
                <a:spcBef>
                  <a:spcPct val="0"/>
                </a:spcBef>
                <a:spcAft>
                  <a:spcPct val="0"/>
                </a:spcAft>
              </a:pPr>
              <a:r>
                <a:rPr lang="en-US" sz="1600" dirty="0">
                  <a:solidFill>
                    <a:srgbClr val="000A14"/>
                  </a:solidFill>
                </a:rPr>
                <a:t>FeO</a:t>
              </a:r>
              <a:r>
                <a:rPr lang="en-US" sz="1600" baseline="-25000" dirty="0">
                  <a:solidFill>
                    <a:srgbClr val="000A14"/>
                  </a:solidFill>
                </a:rPr>
                <a:t>x</a:t>
              </a:r>
              <a:r>
                <a:rPr lang="en-US" sz="1600" dirty="0">
                  <a:solidFill>
                    <a:srgbClr val="000A14"/>
                  </a:solidFill>
                </a:rPr>
                <a:t>-SiO</a:t>
              </a:r>
              <a:r>
                <a:rPr lang="en-US" sz="1600" baseline="-25000" dirty="0">
                  <a:solidFill>
                    <a:srgbClr val="000A14"/>
                  </a:solidFill>
                </a:rPr>
                <a:t>2</a:t>
              </a:r>
              <a:endParaRPr lang="en-US" sz="1600" kern="0" dirty="0">
                <a:solidFill>
                  <a:srgbClr val="000000"/>
                </a:solidFill>
              </a:endParaRPr>
            </a:p>
            <a:p>
              <a:pPr marL="0" marR="0" lvl="0" indent="0" algn="ctr" defTabSz="914400" eaLnBrk="0" fontAlgn="base" latinLnBrk="0" hangingPunct="0">
                <a:lnSpc>
                  <a:spcPct val="100000"/>
                </a:lnSpc>
                <a:spcBef>
                  <a:spcPct val="0"/>
                </a:spcBef>
                <a:spcAft>
                  <a:spcPct val="0"/>
                </a:spcAft>
                <a:buClrTx/>
                <a:buSzTx/>
                <a:buFontTx/>
                <a:buNone/>
                <a:tabLst/>
                <a:defRPr/>
              </a:pPr>
              <a:endParaRPr kumimoji="0" lang="nl-BE" sz="1600" b="0" i="0" u="none" strike="noStrike" kern="0" cap="none" spc="0" normalizeH="0" baseline="0" noProof="0" dirty="0" err="1" smtClean="0">
                <a:ln>
                  <a:noFill/>
                </a:ln>
                <a:solidFill>
                  <a:srgbClr val="000000"/>
                </a:solidFill>
                <a:effectLst/>
                <a:uLnTx/>
                <a:uFillTx/>
              </a:endParaRPr>
            </a:p>
          </p:txBody>
        </p:sp>
        <p:sp>
          <p:nvSpPr>
            <p:cNvPr id="34" name="TextBox 33"/>
            <p:cNvSpPr txBox="1"/>
            <p:nvPr/>
          </p:nvSpPr>
          <p:spPr>
            <a:xfrm>
              <a:off x="4327768" y="3733893"/>
              <a:ext cx="1938606" cy="970525"/>
            </a:xfrm>
            <a:prstGeom prst="rect">
              <a:avLst/>
            </a:prstGeom>
            <a:noFill/>
          </p:spPr>
          <p:txBody>
            <a:bodyPr wrap="square" rtlCol="0">
              <a:sp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600" b="0" i="0" u="none" strike="noStrike" kern="0" cap="none" spc="0" normalizeH="0" baseline="0" noProof="0" dirty="0" smtClean="0">
                  <a:ln>
                    <a:noFill/>
                  </a:ln>
                  <a:solidFill>
                    <a:srgbClr val="000000"/>
                  </a:solidFill>
                  <a:effectLst/>
                  <a:uLnTx/>
                  <a:uFillTx/>
                </a:rPr>
                <a:t>Early strength </a:t>
              </a:r>
              <a:endParaRPr lang="en-US" sz="1600" kern="0" dirty="0">
                <a:solidFill>
                  <a:srgbClr val="000000"/>
                </a:solidFill>
              </a:endParaRPr>
            </a:p>
            <a:p>
              <a:pPr algn="ctr" defTabSz="914400" eaLnBrk="0" fontAlgn="base" hangingPunct="0">
                <a:spcBef>
                  <a:spcPct val="0"/>
                </a:spcBef>
                <a:spcAft>
                  <a:spcPct val="0"/>
                </a:spcAft>
              </a:pPr>
              <a:r>
                <a:rPr lang="en-US" sz="1600" dirty="0">
                  <a:solidFill>
                    <a:srgbClr val="000A14"/>
                  </a:solidFill>
                </a:rPr>
                <a:t>FeO</a:t>
              </a:r>
              <a:r>
                <a:rPr lang="en-US" sz="1600" baseline="-25000" dirty="0">
                  <a:solidFill>
                    <a:srgbClr val="000A14"/>
                  </a:solidFill>
                </a:rPr>
                <a:t>x</a:t>
              </a:r>
              <a:r>
                <a:rPr lang="en-US" sz="1600" dirty="0">
                  <a:solidFill>
                    <a:srgbClr val="000A14"/>
                  </a:solidFill>
                </a:rPr>
                <a:t>-SiO</a:t>
              </a:r>
              <a:r>
                <a:rPr lang="en-US" sz="1600" baseline="-25000" dirty="0">
                  <a:solidFill>
                    <a:srgbClr val="000A14"/>
                  </a:solidFill>
                </a:rPr>
                <a:t>2</a:t>
              </a:r>
              <a:r>
                <a:rPr lang="en-US" sz="1600" dirty="0">
                  <a:solidFill>
                    <a:srgbClr val="000A14"/>
                  </a:solidFill>
                </a:rPr>
                <a:t>-CaO</a:t>
              </a:r>
              <a:endParaRPr lang="nl-BE" sz="1600" baseline="-25000" dirty="0">
                <a:solidFill>
                  <a:srgbClr val="000A14"/>
                </a:solidFill>
              </a:endParaRPr>
            </a:p>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dirty="0" smtClean="0">
                <a:ln>
                  <a:noFill/>
                </a:ln>
                <a:solidFill>
                  <a:srgbClr val="000000"/>
                </a:solidFill>
                <a:effectLst/>
                <a:uLnTx/>
                <a:uFillTx/>
              </a:endParaRPr>
            </a:p>
          </p:txBody>
        </p:sp>
        <p:sp>
          <p:nvSpPr>
            <p:cNvPr id="35" name="TextBox 34"/>
            <p:cNvSpPr txBox="1"/>
            <p:nvPr/>
          </p:nvSpPr>
          <p:spPr>
            <a:xfrm>
              <a:off x="6740948" y="3756713"/>
              <a:ext cx="2223085" cy="970524"/>
            </a:xfrm>
            <a:prstGeom prst="rect">
              <a:avLst/>
            </a:prstGeom>
            <a:noFill/>
          </p:spPr>
          <p:txBody>
            <a:bodyPr wrap="square" rtlCol="0">
              <a:sp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600" b="0" i="0" u="none" strike="noStrike" kern="0" cap="none" spc="0" normalizeH="0" baseline="0" noProof="0" dirty="0" smtClean="0">
                  <a:ln>
                    <a:noFill/>
                  </a:ln>
                  <a:solidFill>
                    <a:srgbClr val="000000"/>
                  </a:solidFill>
                  <a:effectLst/>
                  <a:uLnTx/>
                  <a:uFillTx/>
                </a:rPr>
                <a:t>Early strength </a:t>
              </a:r>
            </a:p>
            <a:p>
              <a:pPr algn="ctr" defTabSz="914400" eaLnBrk="0" fontAlgn="base" hangingPunct="0">
                <a:spcBef>
                  <a:spcPct val="0"/>
                </a:spcBef>
                <a:spcAft>
                  <a:spcPct val="0"/>
                </a:spcAft>
              </a:pPr>
              <a:r>
                <a:rPr lang="en-US" sz="1600" dirty="0">
                  <a:solidFill>
                    <a:srgbClr val="000A14"/>
                  </a:solidFill>
                </a:rPr>
                <a:t>FeO</a:t>
              </a:r>
              <a:r>
                <a:rPr lang="en-US" sz="1600" baseline="-25000" dirty="0">
                  <a:solidFill>
                    <a:srgbClr val="000A14"/>
                  </a:solidFill>
                </a:rPr>
                <a:t>x</a:t>
              </a:r>
              <a:r>
                <a:rPr lang="en-US" sz="1600" dirty="0">
                  <a:solidFill>
                    <a:srgbClr val="000A14"/>
                  </a:solidFill>
                </a:rPr>
                <a:t>-SiO</a:t>
              </a:r>
              <a:r>
                <a:rPr lang="en-US" sz="1600" baseline="-25000" dirty="0">
                  <a:solidFill>
                    <a:srgbClr val="000A14"/>
                  </a:solidFill>
                </a:rPr>
                <a:t>2</a:t>
              </a:r>
              <a:r>
                <a:rPr lang="en-US" sz="1600" dirty="0">
                  <a:solidFill>
                    <a:srgbClr val="000A14"/>
                  </a:solidFill>
                </a:rPr>
                <a:t>-CaO-Al</a:t>
              </a:r>
              <a:r>
                <a:rPr lang="en-US" sz="1600" baseline="-25000" dirty="0">
                  <a:solidFill>
                    <a:srgbClr val="000A14"/>
                  </a:solidFill>
                </a:rPr>
                <a:t>2</a:t>
              </a:r>
              <a:r>
                <a:rPr lang="en-US" sz="1600" dirty="0">
                  <a:solidFill>
                    <a:srgbClr val="000A14"/>
                  </a:solidFill>
                </a:rPr>
                <a:t>O</a:t>
              </a:r>
              <a:r>
                <a:rPr lang="en-US" sz="1600" baseline="-25000" dirty="0">
                  <a:solidFill>
                    <a:srgbClr val="000A14"/>
                  </a:solidFill>
                </a:rPr>
                <a:t>3</a:t>
              </a:r>
              <a:endParaRPr lang="nl-BE" sz="1600" baseline="-25000" dirty="0">
                <a:solidFill>
                  <a:srgbClr val="000A14"/>
                </a:solidFill>
              </a:endParaRPr>
            </a:p>
            <a:p>
              <a:pPr marL="0" marR="0" lvl="0" indent="0" algn="ctr" defTabSz="914400" eaLnBrk="0" fontAlgn="base" latinLnBrk="0" hangingPunct="0">
                <a:lnSpc>
                  <a:spcPct val="100000"/>
                </a:lnSpc>
                <a:spcBef>
                  <a:spcPct val="0"/>
                </a:spcBef>
                <a:spcAft>
                  <a:spcPct val="0"/>
                </a:spcAft>
                <a:buClrTx/>
                <a:buSzTx/>
                <a:buFontTx/>
                <a:buNone/>
                <a:tabLst/>
                <a:defRPr/>
              </a:pPr>
              <a:endParaRPr kumimoji="0" lang="nl-BE" sz="1600" b="0" i="0" u="none" strike="noStrike" kern="0" cap="none" spc="0" normalizeH="0" baseline="0" noProof="0" dirty="0" err="1" smtClean="0">
                <a:ln>
                  <a:noFill/>
                </a:ln>
                <a:solidFill>
                  <a:srgbClr val="000000"/>
                </a:solidFill>
                <a:effectLst/>
                <a:uLnTx/>
                <a:uFillTx/>
              </a:endParaRPr>
            </a:p>
          </p:txBody>
        </p:sp>
        <p:sp>
          <p:nvSpPr>
            <p:cNvPr id="36" name="TextBox 35"/>
            <p:cNvSpPr txBox="1"/>
            <p:nvPr/>
          </p:nvSpPr>
          <p:spPr>
            <a:xfrm>
              <a:off x="3840005" y="3857703"/>
              <a:ext cx="352982" cy="539180"/>
            </a:xfrm>
            <a:prstGeom prst="rect">
              <a:avLst/>
            </a:prstGeom>
            <a:noFill/>
          </p:spPr>
          <p:txBody>
            <a:bodyPr wrap="none" rtlCol="0">
              <a:spAutoFit/>
            </a:bodyPr>
            <a:lstStyle/>
            <a:p>
              <a:pPr lvl="0" defTabSz="914400" eaLnBrk="0" fontAlgn="base" hangingPunct="0">
                <a:spcBef>
                  <a:spcPct val="0"/>
                </a:spcBef>
                <a:spcAft>
                  <a:spcPct val="0"/>
                </a:spcAft>
              </a:pPr>
              <a:r>
                <a:rPr lang="nl-BE" sz="2400" b="1" kern="0" dirty="0">
                  <a:solidFill>
                    <a:srgbClr val="000000"/>
                  </a:solidFill>
                </a:rPr>
                <a:t>≈</a:t>
              </a:r>
              <a:endParaRPr kumimoji="0" lang="nl-BE" sz="1800" b="1" i="0" u="none" strike="noStrike" kern="0" cap="none" spc="0" normalizeH="0" baseline="0" noProof="0" dirty="0" err="1" smtClean="0">
                <a:ln>
                  <a:noFill/>
                </a:ln>
                <a:solidFill>
                  <a:srgbClr val="000000"/>
                </a:solidFill>
                <a:effectLst/>
                <a:uLnTx/>
                <a:uFillTx/>
              </a:endParaRPr>
            </a:p>
          </p:txBody>
        </p:sp>
        <p:sp>
          <p:nvSpPr>
            <p:cNvPr id="37" name="TextBox 36"/>
            <p:cNvSpPr txBox="1"/>
            <p:nvPr/>
          </p:nvSpPr>
          <p:spPr>
            <a:xfrm>
              <a:off x="6406229" y="3891110"/>
              <a:ext cx="364202" cy="539180"/>
            </a:xfrm>
            <a:prstGeom prst="rect">
              <a:avLst/>
            </a:prstGeom>
            <a:noFill/>
          </p:spPr>
          <p:txBody>
            <a:bodyPr wrap="none" rtlCol="0">
              <a:spAutoFit/>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smtClean="0">
                  <a:ln>
                    <a:noFill/>
                  </a:ln>
                  <a:solidFill>
                    <a:srgbClr val="000000"/>
                  </a:solidFill>
                  <a:effectLst/>
                  <a:uLnTx/>
                  <a:uFillTx/>
                </a:rPr>
                <a:t>&lt;</a:t>
              </a:r>
              <a:endParaRPr kumimoji="0" lang="nl-BE" sz="1800" b="1" i="0" u="none" strike="noStrike" kern="0" cap="none" spc="0" normalizeH="0" baseline="0" noProof="0" dirty="0" err="1" smtClean="0">
                <a:ln>
                  <a:noFill/>
                </a:ln>
                <a:solidFill>
                  <a:srgbClr val="000000"/>
                </a:solidFill>
                <a:effectLst/>
                <a:uLnTx/>
                <a:uFillTx/>
              </a:endParaRPr>
            </a:p>
          </p:txBody>
        </p:sp>
      </p:grpSp>
      <p:grpSp>
        <p:nvGrpSpPr>
          <p:cNvPr id="38" name="Group 37"/>
          <p:cNvGrpSpPr/>
          <p:nvPr/>
        </p:nvGrpSpPr>
        <p:grpSpPr>
          <a:xfrm>
            <a:off x="1367904" y="4400491"/>
            <a:ext cx="7320553" cy="1012489"/>
            <a:chOff x="1698675" y="4839020"/>
            <a:chExt cx="7320553" cy="1182125"/>
          </a:xfrm>
        </p:grpSpPr>
        <p:sp>
          <p:nvSpPr>
            <p:cNvPr id="39" name="Rechthoek: afgeronde hoeken 3">
              <a:extLst>
                <a:ext uri="{FF2B5EF4-FFF2-40B4-BE49-F238E27FC236}">
                  <a16:creationId xmlns:a16="http://schemas.microsoft.com/office/drawing/2014/main" xmlns="" id="{1C96CA34-92D3-40BD-8CDE-9D7869AA51F5}"/>
                </a:ext>
              </a:extLst>
            </p:cNvPr>
            <p:cNvSpPr/>
            <p:nvPr/>
          </p:nvSpPr>
          <p:spPr>
            <a:xfrm>
              <a:off x="1698675" y="4839020"/>
              <a:ext cx="7241347" cy="1105430"/>
            </a:xfrm>
            <a:prstGeom prst="roundRect">
              <a:avLst/>
            </a:prstGeom>
            <a:solidFill>
              <a:srgbClr val="E7E6E6">
                <a:alpha val="30000"/>
              </a:srgbClr>
            </a:solidFill>
            <a:ln w="25400" cap="flat" cmpd="sng" algn="ctr">
              <a:solidFill>
                <a:schemeClr val="accent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smtClean="0">
                <a:ln>
                  <a:noFill/>
                </a:ln>
                <a:solidFill>
                  <a:prstClr val="white"/>
                </a:solidFill>
                <a:effectLst/>
                <a:uLnTx/>
                <a:uFillTx/>
                <a:latin typeface="Calibri" panose="020F0502020204030204"/>
              </a:endParaRPr>
            </a:p>
          </p:txBody>
        </p:sp>
        <p:sp>
          <p:nvSpPr>
            <p:cNvPr id="40" name="TextBox 39"/>
            <p:cNvSpPr txBox="1"/>
            <p:nvPr/>
          </p:nvSpPr>
          <p:spPr>
            <a:xfrm>
              <a:off x="1854584" y="5050920"/>
              <a:ext cx="1938606" cy="970225"/>
            </a:xfrm>
            <a:prstGeom prst="rect">
              <a:avLst/>
            </a:prstGeom>
            <a:noFill/>
          </p:spPr>
          <p:txBody>
            <a:bodyPr wrap="square" rtlCol="0">
              <a:sp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600" b="0" i="0" u="none" strike="noStrike" kern="0" cap="none" spc="0" normalizeH="0" baseline="0" noProof="0" dirty="0" smtClean="0">
                  <a:ln>
                    <a:noFill/>
                  </a:ln>
                  <a:solidFill>
                    <a:srgbClr val="000000"/>
                  </a:solidFill>
                  <a:effectLst/>
                  <a:uLnTx/>
                  <a:uFillTx/>
                </a:rPr>
                <a:t>Late strength </a:t>
              </a:r>
            </a:p>
            <a:p>
              <a:pPr algn="ctr" defTabSz="914400" eaLnBrk="0" fontAlgn="base" hangingPunct="0">
                <a:spcBef>
                  <a:spcPct val="0"/>
                </a:spcBef>
                <a:spcAft>
                  <a:spcPct val="0"/>
                </a:spcAft>
              </a:pPr>
              <a:r>
                <a:rPr lang="en-US" sz="1600" dirty="0">
                  <a:solidFill>
                    <a:srgbClr val="000A14"/>
                  </a:solidFill>
                </a:rPr>
                <a:t>FeO</a:t>
              </a:r>
              <a:r>
                <a:rPr lang="en-US" sz="1600" baseline="-25000" dirty="0">
                  <a:solidFill>
                    <a:srgbClr val="000A14"/>
                  </a:solidFill>
                </a:rPr>
                <a:t>x</a:t>
              </a:r>
              <a:r>
                <a:rPr lang="en-US" sz="1600" dirty="0">
                  <a:solidFill>
                    <a:srgbClr val="000A14"/>
                  </a:solidFill>
                </a:rPr>
                <a:t>-SiO</a:t>
              </a:r>
              <a:r>
                <a:rPr lang="en-US" sz="1600" baseline="-25000" dirty="0">
                  <a:solidFill>
                    <a:srgbClr val="000A14"/>
                  </a:solidFill>
                </a:rPr>
                <a:t>2</a:t>
              </a:r>
              <a:endParaRPr lang="en-US" sz="1600" kern="0" dirty="0">
                <a:solidFill>
                  <a:srgbClr val="000000"/>
                </a:solidFill>
              </a:endParaRPr>
            </a:p>
            <a:p>
              <a:pPr marL="0" marR="0" lvl="0" indent="0" algn="ctr" defTabSz="914400" eaLnBrk="0" fontAlgn="base" latinLnBrk="0" hangingPunct="0">
                <a:lnSpc>
                  <a:spcPct val="100000"/>
                </a:lnSpc>
                <a:spcBef>
                  <a:spcPct val="0"/>
                </a:spcBef>
                <a:spcAft>
                  <a:spcPct val="0"/>
                </a:spcAft>
                <a:buClrTx/>
                <a:buSzTx/>
                <a:buFontTx/>
                <a:buNone/>
                <a:tabLst/>
                <a:defRPr/>
              </a:pPr>
              <a:endParaRPr kumimoji="0" lang="nl-BE" sz="1600" b="0" i="0" u="none" strike="noStrike" kern="0" cap="none" spc="0" normalizeH="0" baseline="0" noProof="0" dirty="0" err="1" smtClean="0">
                <a:ln>
                  <a:noFill/>
                </a:ln>
                <a:solidFill>
                  <a:srgbClr val="000000"/>
                </a:solidFill>
                <a:effectLst/>
                <a:uLnTx/>
                <a:uFillTx/>
              </a:endParaRPr>
            </a:p>
          </p:txBody>
        </p:sp>
        <p:sp>
          <p:nvSpPr>
            <p:cNvPr id="41" name="TextBox 40"/>
            <p:cNvSpPr txBox="1"/>
            <p:nvPr/>
          </p:nvSpPr>
          <p:spPr>
            <a:xfrm>
              <a:off x="4398356" y="5049328"/>
              <a:ext cx="1938606" cy="970225"/>
            </a:xfrm>
            <a:prstGeom prst="rect">
              <a:avLst/>
            </a:prstGeom>
            <a:noFill/>
          </p:spPr>
          <p:txBody>
            <a:bodyPr wrap="square" rtlCol="0">
              <a:sp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600" b="0" i="0" u="none" strike="noStrike" kern="0" cap="none" spc="0" normalizeH="0" baseline="0" noProof="0" dirty="0" smtClean="0">
                  <a:ln>
                    <a:noFill/>
                  </a:ln>
                  <a:solidFill>
                    <a:srgbClr val="000000"/>
                  </a:solidFill>
                  <a:effectLst/>
                  <a:uLnTx/>
                  <a:uFillTx/>
                </a:rPr>
                <a:t>Late strength </a:t>
              </a:r>
            </a:p>
            <a:p>
              <a:pPr algn="ctr" defTabSz="914400" eaLnBrk="0" fontAlgn="base" hangingPunct="0">
                <a:spcBef>
                  <a:spcPct val="0"/>
                </a:spcBef>
                <a:spcAft>
                  <a:spcPct val="0"/>
                </a:spcAft>
              </a:pPr>
              <a:r>
                <a:rPr lang="en-US" sz="1600" dirty="0">
                  <a:solidFill>
                    <a:srgbClr val="000A14"/>
                  </a:solidFill>
                </a:rPr>
                <a:t>FeO</a:t>
              </a:r>
              <a:r>
                <a:rPr lang="en-US" sz="1600" baseline="-25000" dirty="0">
                  <a:solidFill>
                    <a:srgbClr val="000A14"/>
                  </a:solidFill>
                </a:rPr>
                <a:t>x</a:t>
              </a:r>
              <a:r>
                <a:rPr lang="en-US" sz="1600" dirty="0">
                  <a:solidFill>
                    <a:srgbClr val="000A14"/>
                  </a:solidFill>
                </a:rPr>
                <a:t>-SiO</a:t>
              </a:r>
              <a:r>
                <a:rPr lang="en-US" sz="1600" baseline="-25000" dirty="0">
                  <a:solidFill>
                    <a:srgbClr val="000A14"/>
                  </a:solidFill>
                </a:rPr>
                <a:t>2</a:t>
              </a:r>
              <a:r>
                <a:rPr lang="en-US" sz="1600" dirty="0">
                  <a:solidFill>
                    <a:srgbClr val="000A14"/>
                  </a:solidFill>
                </a:rPr>
                <a:t>-CaO</a:t>
              </a:r>
              <a:endParaRPr lang="nl-BE" sz="1600" baseline="-25000" dirty="0">
                <a:solidFill>
                  <a:srgbClr val="000A14"/>
                </a:solidFill>
              </a:endParaRPr>
            </a:p>
            <a:p>
              <a:pPr marL="0" marR="0" lvl="0" indent="0" algn="ctr" defTabSz="914400" eaLnBrk="0" fontAlgn="base" latinLnBrk="0" hangingPunct="0">
                <a:lnSpc>
                  <a:spcPct val="100000"/>
                </a:lnSpc>
                <a:spcBef>
                  <a:spcPct val="0"/>
                </a:spcBef>
                <a:spcAft>
                  <a:spcPct val="0"/>
                </a:spcAft>
                <a:buClrTx/>
                <a:buSzTx/>
                <a:buFontTx/>
                <a:buNone/>
                <a:tabLst/>
                <a:defRPr/>
              </a:pPr>
              <a:endParaRPr kumimoji="0" lang="nl-BE" sz="1600" b="0" i="0" u="none" strike="noStrike" kern="0" cap="none" spc="0" normalizeH="0" baseline="0" noProof="0" dirty="0" err="1" smtClean="0">
                <a:ln>
                  <a:noFill/>
                </a:ln>
                <a:solidFill>
                  <a:srgbClr val="000000"/>
                </a:solidFill>
                <a:effectLst/>
                <a:uLnTx/>
                <a:uFillTx/>
              </a:endParaRPr>
            </a:p>
          </p:txBody>
        </p:sp>
        <p:sp>
          <p:nvSpPr>
            <p:cNvPr id="42" name="TextBox 41"/>
            <p:cNvSpPr txBox="1"/>
            <p:nvPr/>
          </p:nvSpPr>
          <p:spPr>
            <a:xfrm>
              <a:off x="6742730" y="5050920"/>
              <a:ext cx="2276498" cy="682750"/>
            </a:xfrm>
            <a:prstGeom prst="rect">
              <a:avLst/>
            </a:prstGeom>
            <a:noFill/>
          </p:spPr>
          <p:txBody>
            <a:bodyPr wrap="square" rtlCol="0">
              <a:spAutoFit/>
            </a:bodyPr>
            <a:lstStyle/>
            <a:p>
              <a:pPr algn="ctr"/>
              <a:r>
                <a:rPr kumimoji="0" lang="en-US" sz="1600" b="0" i="0" u="none" strike="noStrike" kern="0" cap="none" spc="0" normalizeH="0" baseline="0" noProof="0" dirty="0" smtClean="0">
                  <a:ln>
                    <a:noFill/>
                  </a:ln>
                  <a:solidFill>
                    <a:srgbClr val="000000"/>
                  </a:solidFill>
                  <a:effectLst/>
                  <a:uLnTx/>
                  <a:uFillTx/>
                </a:rPr>
                <a:t>Late strength </a:t>
              </a:r>
            </a:p>
            <a:p>
              <a:pPr algn="ctr"/>
              <a:r>
                <a:rPr lang="en-US" sz="1600" dirty="0" smtClean="0">
                  <a:solidFill>
                    <a:srgbClr val="000A14"/>
                  </a:solidFill>
                </a:rPr>
                <a:t>FeO</a:t>
              </a:r>
              <a:r>
                <a:rPr lang="en-US" sz="1600" baseline="-25000" dirty="0" smtClean="0">
                  <a:solidFill>
                    <a:srgbClr val="000A14"/>
                  </a:solidFill>
                </a:rPr>
                <a:t>x</a:t>
              </a:r>
              <a:r>
                <a:rPr lang="en-US" sz="1600" dirty="0" smtClean="0">
                  <a:solidFill>
                    <a:srgbClr val="000A14"/>
                  </a:solidFill>
                </a:rPr>
                <a:t>-SiO</a:t>
              </a:r>
              <a:r>
                <a:rPr lang="en-US" sz="1600" baseline="-25000" dirty="0" smtClean="0">
                  <a:solidFill>
                    <a:srgbClr val="000A14"/>
                  </a:solidFill>
                </a:rPr>
                <a:t>2</a:t>
              </a:r>
              <a:r>
                <a:rPr lang="en-US" sz="1600" dirty="0" smtClean="0">
                  <a:solidFill>
                    <a:srgbClr val="000A14"/>
                  </a:solidFill>
                </a:rPr>
                <a:t>-CaO-Al</a:t>
              </a:r>
              <a:r>
                <a:rPr lang="en-US" sz="1600" baseline="-25000" dirty="0" smtClean="0">
                  <a:solidFill>
                    <a:srgbClr val="000A14"/>
                  </a:solidFill>
                </a:rPr>
                <a:t>2</a:t>
              </a:r>
              <a:r>
                <a:rPr lang="en-US" sz="1600" dirty="0" smtClean="0">
                  <a:solidFill>
                    <a:srgbClr val="000A14"/>
                  </a:solidFill>
                </a:rPr>
                <a:t>O</a:t>
              </a:r>
              <a:r>
                <a:rPr lang="en-US" sz="1600" baseline="-25000" dirty="0" smtClean="0">
                  <a:solidFill>
                    <a:srgbClr val="000A14"/>
                  </a:solidFill>
                </a:rPr>
                <a:t>3</a:t>
              </a:r>
              <a:endParaRPr lang="nl-BE" sz="1600" baseline="-25000" dirty="0" err="1">
                <a:solidFill>
                  <a:srgbClr val="000A14"/>
                </a:solidFill>
              </a:endParaRPr>
            </a:p>
          </p:txBody>
        </p:sp>
        <p:sp>
          <p:nvSpPr>
            <p:cNvPr id="43" name="TextBox 42"/>
            <p:cNvSpPr txBox="1"/>
            <p:nvPr/>
          </p:nvSpPr>
          <p:spPr>
            <a:xfrm>
              <a:off x="3847109" y="5159499"/>
              <a:ext cx="364202" cy="461665"/>
            </a:xfrm>
            <a:prstGeom prst="rect">
              <a:avLst/>
            </a:prstGeom>
            <a:noFill/>
          </p:spPr>
          <p:txBody>
            <a:bodyPr wrap="none" rtlCol="0">
              <a:spAutoFit/>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smtClean="0">
                  <a:ln>
                    <a:noFill/>
                  </a:ln>
                  <a:solidFill>
                    <a:srgbClr val="000000"/>
                  </a:solidFill>
                  <a:effectLst/>
                  <a:uLnTx/>
                  <a:uFillTx/>
                </a:rPr>
                <a:t>&lt;</a:t>
              </a:r>
              <a:endParaRPr kumimoji="0" lang="nl-BE" sz="2400" b="1" i="0" u="none" strike="noStrike" kern="0" cap="none" spc="0" normalizeH="0" baseline="0" noProof="0" dirty="0" err="1" smtClean="0">
                <a:ln>
                  <a:noFill/>
                </a:ln>
                <a:solidFill>
                  <a:srgbClr val="000000"/>
                </a:solidFill>
                <a:effectLst/>
                <a:uLnTx/>
                <a:uFillTx/>
              </a:endParaRPr>
            </a:p>
          </p:txBody>
        </p:sp>
        <p:sp>
          <p:nvSpPr>
            <p:cNvPr id="44" name="TextBox 43"/>
            <p:cNvSpPr txBox="1"/>
            <p:nvPr/>
          </p:nvSpPr>
          <p:spPr>
            <a:xfrm>
              <a:off x="6378528" y="5130751"/>
              <a:ext cx="352982" cy="539014"/>
            </a:xfrm>
            <a:prstGeom prst="rect">
              <a:avLst/>
            </a:prstGeom>
            <a:noFill/>
          </p:spPr>
          <p:txBody>
            <a:bodyPr wrap="none" rtlCol="0">
              <a:spAutoFit/>
            </a:bodyPr>
            <a:lstStyle/>
            <a:p>
              <a:pPr lvl="0" defTabSz="914400" eaLnBrk="0" fontAlgn="base" hangingPunct="0">
                <a:spcBef>
                  <a:spcPct val="0"/>
                </a:spcBef>
                <a:spcAft>
                  <a:spcPct val="0"/>
                </a:spcAft>
              </a:pPr>
              <a:r>
                <a:rPr lang="nl-BE" sz="2400" b="1" kern="0" dirty="0">
                  <a:solidFill>
                    <a:srgbClr val="000000"/>
                  </a:solidFill>
                </a:rPr>
                <a:t>≈</a:t>
              </a:r>
              <a:endParaRPr kumimoji="0" lang="nl-BE" sz="2400" b="1" i="0" u="none" strike="noStrike" kern="0" cap="none" spc="0" normalizeH="0" baseline="0" noProof="0" dirty="0" err="1" smtClean="0">
                <a:ln>
                  <a:noFill/>
                </a:ln>
                <a:solidFill>
                  <a:srgbClr val="000000"/>
                </a:solidFill>
                <a:effectLst/>
                <a:uLnTx/>
                <a:uFillTx/>
              </a:endParaRPr>
            </a:p>
          </p:txBody>
        </p:sp>
      </p:grpSp>
      <p:sp>
        <p:nvSpPr>
          <p:cNvPr id="45" name="Title 1"/>
          <p:cNvSpPr>
            <a:spLocks noGrp="1"/>
          </p:cNvSpPr>
          <p:nvPr>
            <p:ph type="title"/>
          </p:nvPr>
        </p:nvSpPr>
        <p:spPr>
          <a:xfrm>
            <a:off x="359792" y="-171400"/>
            <a:ext cx="9187656" cy="900000"/>
          </a:xfrm>
        </p:spPr>
        <p:txBody>
          <a:bodyPr/>
          <a:lstStyle/>
          <a:p>
            <a:pPr algn="ctr"/>
            <a:r>
              <a:rPr lang="en-US" dirty="0" smtClean="0"/>
              <a:t>Conclusions</a:t>
            </a:r>
            <a:endParaRPr lang="nl-BE" dirty="0"/>
          </a:p>
        </p:txBody>
      </p:sp>
      <p:sp>
        <p:nvSpPr>
          <p:cNvPr id="46" name="TextBox 45"/>
          <p:cNvSpPr txBox="1"/>
          <p:nvPr/>
        </p:nvSpPr>
        <p:spPr>
          <a:xfrm>
            <a:off x="1980996" y="1706923"/>
            <a:ext cx="838691" cy="369332"/>
          </a:xfrm>
          <a:prstGeom prst="rect">
            <a:avLst/>
          </a:prstGeom>
          <a:noFill/>
        </p:spPr>
        <p:txBody>
          <a:bodyPr wrap="none" rtlCol="0">
            <a:spAutoFit/>
          </a:bodyPr>
          <a:lstStyle/>
          <a:p>
            <a:r>
              <a:rPr lang="en-US" dirty="0" smtClean="0"/>
              <a:t>Binary</a:t>
            </a:r>
            <a:endParaRPr lang="nl-BE" dirty="0"/>
          </a:p>
        </p:txBody>
      </p:sp>
      <p:sp>
        <p:nvSpPr>
          <p:cNvPr id="47" name="TextBox 46"/>
          <p:cNvSpPr txBox="1"/>
          <p:nvPr/>
        </p:nvSpPr>
        <p:spPr>
          <a:xfrm>
            <a:off x="4559802" y="1700808"/>
            <a:ext cx="954172" cy="369332"/>
          </a:xfrm>
          <a:prstGeom prst="rect">
            <a:avLst/>
          </a:prstGeom>
          <a:noFill/>
        </p:spPr>
        <p:txBody>
          <a:bodyPr wrap="none" rtlCol="0">
            <a:spAutoFit/>
          </a:bodyPr>
          <a:lstStyle/>
          <a:p>
            <a:r>
              <a:rPr lang="en-US" dirty="0" smtClean="0"/>
              <a:t>Ternary</a:t>
            </a:r>
            <a:endParaRPr lang="nl-BE" dirty="0"/>
          </a:p>
        </p:txBody>
      </p:sp>
      <p:sp>
        <p:nvSpPr>
          <p:cNvPr id="48" name="TextBox 47"/>
          <p:cNvSpPr txBox="1"/>
          <p:nvPr/>
        </p:nvSpPr>
        <p:spPr>
          <a:xfrm>
            <a:off x="6813599" y="1725221"/>
            <a:ext cx="1338828" cy="369332"/>
          </a:xfrm>
          <a:prstGeom prst="rect">
            <a:avLst/>
          </a:prstGeom>
          <a:noFill/>
        </p:spPr>
        <p:txBody>
          <a:bodyPr wrap="none" rtlCol="0">
            <a:spAutoFit/>
          </a:bodyPr>
          <a:lstStyle/>
          <a:p>
            <a:r>
              <a:rPr lang="en-US" dirty="0" smtClean="0"/>
              <a:t>Quaternary</a:t>
            </a:r>
            <a:endParaRPr lang="nl-BE" dirty="0"/>
          </a:p>
        </p:txBody>
      </p:sp>
      <p:sp>
        <p:nvSpPr>
          <p:cNvPr id="51" name="TextBox 50"/>
          <p:cNvSpPr txBox="1"/>
          <p:nvPr/>
        </p:nvSpPr>
        <p:spPr>
          <a:xfrm>
            <a:off x="2269541" y="883838"/>
            <a:ext cx="5418471" cy="461665"/>
          </a:xfrm>
          <a:prstGeom prst="rect">
            <a:avLst/>
          </a:prstGeom>
          <a:noFill/>
        </p:spPr>
        <p:txBody>
          <a:bodyPr wrap="none" rtlCol="0">
            <a:spAutoFit/>
          </a:bodyPr>
          <a:lstStyle/>
          <a:p>
            <a:pPr marL="0" marR="0" lvl="0" indent="0" algn="ctr" defTabSz="914400" eaLnBrk="0" fontAlgn="base" latinLnBrk="0" hangingPunct="0">
              <a:lnSpc>
                <a:spcPct val="150000"/>
              </a:lnSpc>
              <a:spcBef>
                <a:spcPct val="0"/>
              </a:spcBef>
              <a:spcAft>
                <a:spcPct val="0"/>
              </a:spcAft>
              <a:buClrTx/>
              <a:buSzTx/>
              <a:buFontTx/>
              <a:buNone/>
              <a:tabLst/>
              <a:defRPr/>
            </a:pPr>
            <a:r>
              <a:rPr kumimoji="0" lang="en-US" sz="1600" b="0" i="0" u="none" strike="noStrike" kern="0" cap="none" spc="0" normalizeH="0" baseline="0" noProof="0" dirty="0" smtClean="0">
                <a:ln>
                  <a:noFill/>
                </a:ln>
                <a:effectLst/>
                <a:uLnTx/>
                <a:uFillTx/>
              </a:rPr>
              <a:t>Fe-rich silicate precursors for inorganic polymer synthesis</a:t>
            </a:r>
          </a:p>
        </p:txBody>
      </p:sp>
      <p:sp>
        <p:nvSpPr>
          <p:cNvPr id="52" name="TextBox 51"/>
          <p:cNvSpPr txBox="1"/>
          <p:nvPr/>
        </p:nvSpPr>
        <p:spPr>
          <a:xfrm>
            <a:off x="8893667" y="6581001"/>
            <a:ext cx="354584" cy="276999"/>
          </a:xfrm>
          <a:prstGeom prst="rect">
            <a:avLst/>
          </a:prstGeom>
          <a:noFill/>
        </p:spPr>
        <p:txBody>
          <a:bodyPr wrap="none" rtlCol="0">
            <a:spAutoFit/>
          </a:bodyPr>
          <a:lstStyle/>
          <a:p>
            <a:r>
              <a:rPr lang="en-US" sz="1200" dirty="0" smtClean="0">
                <a:solidFill>
                  <a:schemeClr val="bg1"/>
                </a:solidFill>
              </a:rPr>
              <a:t>14</a:t>
            </a:r>
            <a:endParaRPr lang="nl-BE" sz="1200" dirty="0">
              <a:solidFill>
                <a:schemeClr val="bg1"/>
              </a:solidFill>
            </a:endParaRPr>
          </a:p>
        </p:txBody>
      </p:sp>
    </p:spTree>
    <p:extLst>
      <p:ext uri="{BB962C8B-B14F-4D97-AF65-F5344CB8AC3E}">
        <p14:creationId xmlns:p14="http://schemas.microsoft.com/office/powerpoint/2010/main" val="1514259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500" fill="hold"/>
                                        <p:tgtEl>
                                          <p:spTgt spid="31"/>
                                        </p:tgtEl>
                                        <p:attrNameLst>
                                          <p:attrName>ppt_x</p:attrName>
                                        </p:attrNameLst>
                                      </p:cBhvr>
                                      <p:tavLst>
                                        <p:tav tm="0">
                                          <p:val>
                                            <p:strVal val="#ppt_x"/>
                                          </p:val>
                                        </p:tav>
                                        <p:tav tm="100000">
                                          <p:val>
                                            <p:strVal val="#ppt_x"/>
                                          </p:val>
                                        </p:tav>
                                      </p:tavLst>
                                    </p:anim>
                                    <p:anim calcmode="lin" valueType="num">
                                      <p:cBhvr additive="base">
                                        <p:cTn id="12" dur="500" fill="hold"/>
                                        <p:tgtEl>
                                          <p:spTgt spid="31"/>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38"/>
                                        </p:tgtEl>
                                        <p:attrNameLst>
                                          <p:attrName>style.visibility</p:attrName>
                                        </p:attrNameLst>
                                      </p:cBhvr>
                                      <p:to>
                                        <p:strVal val="visible"/>
                                      </p:to>
                                    </p:set>
                                    <p:anim calcmode="lin" valueType="num">
                                      <p:cBhvr additive="base">
                                        <p:cTn id="15" dur="500" fill="hold"/>
                                        <p:tgtEl>
                                          <p:spTgt spid="38"/>
                                        </p:tgtEl>
                                        <p:attrNameLst>
                                          <p:attrName>ppt_x</p:attrName>
                                        </p:attrNameLst>
                                      </p:cBhvr>
                                      <p:tavLst>
                                        <p:tav tm="0">
                                          <p:val>
                                            <p:strVal val="#ppt_x"/>
                                          </p:val>
                                        </p:tav>
                                        <p:tav tm="100000">
                                          <p:val>
                                            <p:strVal val="#ppt_x"/>
                                          </p:val>
                                        </p:tav>
                                      </p:tavLst>
                                    </p:anim>
                                    <p:anim calcmode="lin" valueType="num">
                                      <p:cBhvr additive="base">
                                        <p:cTn id="16" dur="500" fill="hold"/>
                                        <p:tgtEl>
                                          <p:spTgt spid="38"/>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stCondLst>
                                    <p:cond delay="0"/>
                                  </p:stCondLst>
                                  <p:childTnLst>
                                    <p:set>
                                      <p:cBhvr>
                                        <p:cTn id="18" dur="1" fill="hold">
                                          <p:stCondLst>
                                            <p:cond delay="0"/>
                                          </p:stCondLst>
                                        </p:cTn>
                                        <p:tgtEl>
                                          <p:spTgt spid="46"/>
                                        </p:tgtEl>
                                        <p:attrNameLst>
                                          <p:attrName>style.visibility</p:attrName>
                                        </p:attrNameLst>
                                      </p:cBhvr>
                                      <p:to>
                                        <p:strVal val="visible"/>
                                      </p:to>
                                    </p:set>
                                    <p:anim calcmode="lin" valueType="num">
                                      <p:cBhvr additive="base">
                                        <p:cTn id="19" dur="500" fill="hold"/>
                                        <p:tgtEl>
                                          <p:spTgt spid="46"/>
                                        </p:tgtEl>
                                        <p:attrNameLst>
                                          <p:attrName>ppt_x</p:attrName>
                                        </p:attrNameLst>
                                      </p:cBhvr>
                                      <p:tavLst>
                                        <p:tav tm="0">
                                          <p:val>
                                            <p:strVal val="#ppt_x"/>
                                          </p:val>
                                        </p:tav>
                                        <p:tav tm="100000">
                                          <p:val>
                                            <p:strVal val="#ppt_x"/>
                                          </p:val>
                                        </p:tav>
                                      </p:tavLst>
                                    </p:anim>
                                    <p:anim calcmode="lin" valueType="num">
                                      <p:cBhvr additive="base">
                                        <p:cTn id="20" dur="500" fill="hold"/>
                                        <p:tgtEl>
                                          <p:spTgt spid="46"/>
                                        </p:tgtEl>
                                        <p:attrNameLst>
                                          <p:attrName>ppt_y</p:attrName>
                                        </p:attrNameLst>
                                      </p:cBhvr>
                                      <p:tavLst>
                                        <p:tav tm="0">
                                          <p:val>
                                            <p:strVal val="0-#ppt_h/2"/>
                                          </p:val>
                                        </p:tav>
                                        <p:tav tm="100000">
                                          <p:val>
                                            <p:strVal val="#ppt_y"/>
                                          </p:val>
                                        </p:tav>
                                      </p:tavLst>
                                    </p:anim>
                                  </p:childTnLst>
                                </p:cTn>
                              </p:par>
                              <p:par>
                                <p:cTn id="21" presetID="2" presetClass="entr" presetSubtype="1" fill="hold" grpId="0" nodeType="withEffect">
                                  <p:stCondLst>
                                    <p:cond delay="0"/>
                                  </p:stCondLst>
                                  <p:childTnLst>
                                    <p:set>
                                      <p:cBhvr>
                                        <p:cTn id="22" dur="1" fill="hold">
                                          <p:stCondLst>
                                            <p:cond delay="0"/>
                                          </p:stCondLst>
                                        </p:cTn>
                                        <p:tgtEl>
                                          <p:spTgt spid="47"/>
                                        </p:tgtEl>
                                        <p:attrNameLst>
                                          <p:attrName>style.visibility</p:attrName>
                                        </p:attrNameLst>
                                      </p:cBhvr>
                                      <p:to>
                                        <p:strVal val="visible"/>
                                      </p:to>
                                    </p:set>
                                    <p:anim calcmode="lin" valueType="num">
                                      <p:cBhvr additive="base">
                                        <p:cTn id="23" dur="500" fill="hold"/>
                                        <p:tgtEl>
                                          <p:spTgt spid="47"/>
                                        </p:tgtEl>
                                        <p:attrNameLst>
                                          <p:attrName>ppt_x</p:attrName>
                                        </p:attrNameLst>
                                      </p:cBhvr>
                                      <p:tavLst>
                                        <p:tav tm="0">
                                          <p:val>
                                            <p:strVal val="#ppt_x"/>
                                          </p:val>
                                        </p:tav>
                                        <p:tav tm="100000">
                                          <p:val>
                                            <p:strVal val="#ppt_x"/>
                                          </p:val>
                                        </p:tav>
                                      </p:tavLst>
                                    </p:anim>
                                    <p:anim calcmode="lin" valueType="num">
                                      <p:cBhvr additive="base">
                                        <p:cTn id="24" dur="500" fill="hold"/>
                                        <p:tgtEl>
                                          <p:spTgt spid="47"/>
                                        </p:tgtEl>
                                        <p:attrNameLst>
                                          <p:attrName>ppt_y</p:attrName>
                                        </p:attrNameLst>
                                      </p:cBhvr>
                                      <p:tavLst>
                                        <p:tav tm="0">
                                          <p:val>
                                            <p:strVal val="0-#ppt_h/2"/>
                                          </p:val>
                                        </p:tav>
                                        <p:tav tm="100000">
                                          <p:val>
                                            <p:strVal val="#ppt_y"/>
                                          </p:val>
                                        </p:tav>
                                      </p:tavLst>
                                    </p:anim>
                                  </p:childTnLst>
                                </p:cTn>
                              </p:par>
                              <p:par>
                                <p:cTn id="25" presetID="2" presetClass="entr" presetSubtype="1" fill="hold" grpId="0" nodeType="withEffect">
                                  <p:stCondLst>
                                    <p:cond delay="0"/>
                                  </p:stCondLst>
                                  <p:childTnLst>
                                    <p:set>
                                      <p:cBhvr>
                                        <p:cTn id="26" dur="1" fill="hold">
                                          <p:stCondLst>
                                            <p:cond delay="0"/>
                                          </p:stCondLst>
                                        </p:cTn>
                                        <p:tgtEl>
                                          <p:spTgt spid="48"/>
                                        </p:tgtEl>
                                        <p:attrNameLst>
                                          <p:attrName>style.visibility</p:attrName>
                                        </p:attrNameLst>
                                      </p:cBhvr>
                                      <p:to>
                                        <p:strVal val="visible"/>
                                      </p:to>
                                    </p:set>
                                    <p:anim calcmode="lin" valueType="num">
                                      <p:cBhvr additive="base">
                                        <p:cTn id="27" dur="500" fill="hold"/>
                                        <p:tgtEl>
                                          <p:spTgt spid="48"/>
                                        </p:tgtEl>
                                        <p:attrNameLst>
                                          <p:attrName>ppt_x</p:attrName>
                                        </p:attrNameLst>
                                      </p:cBhvr>
                                      <p:tavLst>
                                        <p:tav tm="0">
                                          <p:val>
                                            <p:strVal val="#ppt_x"/>
                                          </p:val>
                                        </p:tav>
                                        <p:tav tm="100000">
                                          <p:val>
                                            <p:strVal val="#ppt_x"/>
                                          </p:val>
                                        </p:tav>
                                      </p:tavLst>
                                    </p:anim>
                                    <p:anim calcmode="lin" valueType="num">
                                      <p:cBhvr additive="base">
                                        <p:cTn id="28" dur="500" fill="hold"/>
                                        <p:tgtEl>
                                          <p:spTgt spid="4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47" grpId="0"/>
      <p:bldP spid="4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t="25430" b="34881"/>
          <a:stretch/>
        </p:blipFill>
        <p:spPr>
          <a:xfrm>
            <a:off x="215776" y="122265"/>
            <a:ext cx="3096096" cy="1228823"/>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71960" y="1320184"/>
            <a:ext cx="6200344" cy="4085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2376016" y="5517232"/>
            <a:ext cx="5472608" cy="369332"/>
          </a:xfrm>
          <a:prstGeom prst="rect">
            <a:avLst/>
          </a:prstGeom>
        </p:spPr>
        <p:txBody>
          <a:bodyPr wrap="square">
            <a:spAutoFit/>
          </a:bodyPr>
          <a:lstStyle/>
          <a:p>
            <a:r>
              <a:rPr lang="nl-BE" dirty="0">
                <a:solidFill>
                  <a:srgbClr val="000A14"/>
                </a:solidFill>
              </a:rPr>
              <a:t>https://www.mtm.kuleuven.be/Onderzoek/sremat</a:t>
            </a:r>
          </a:p>
        </p:txBody>
      </p:sp>
      <p:sp>
        <p:nvSpPr>
          <p:cNvPr id="7" name="TextBox 6"/>
          <p:cNvSpPr txBox="1"/>
          <p:nvPr/>
        </p:nvSpPr>
        <p:spPr>
          <a:xfrm>
            <a:off x="8893667" y="6581001"/>
            <a:ext cx="354584" cy="276999"/>
          </a:xfrm>
          <a:prstGeom prst="rect">
            <a:avLst/>
          </a:prstGeom>
          <a:noFill/>
        </p:spPr>
        <p:txBody>
          <a:bodyPr wrap="none" rtlCol="0">
            <a:spAutoFit/>
          </a:bodyPr>
          <a:lstStyle/>
          <a:p>
            <a:r>
              <a:rPr lang="en-US" sz="1200" dirty="0" smtClean="0">
                <a:solidFill>
                  <a:schemeClr val="bg1"/>
                </a:solidFill>
              </a:rPr>
              <a:t>15</a:t>
            </a:r>
            <a:endParaRPr lang="nl-BE" sz="1200" dirty="0">
              <a:solidFill>
                <a:schemeClr val="bg1"/>
              </a:solidFill>
            </a:endParaRPr>
          </a:p>
        </p:txBody>
      </p:sp>
    </p:spTree>
    <p:extLst>
      <p:ext uri="{BB962C8B-B14F-4D97-AF65-F5344CB8AC3E}">
        <p14:creationId xmlns:p14="http://schemas.microsoft.com/office/powerpoint/2010/main" val="1548223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293113" y="2376740"/>
            <a:ext cx="7983017" cy="1800200"/>
          </a:xfrm>
          <a:prstGeom prst="rect">
            <a:avLst/>
          </a:prstGeom>
        </p:spPr>
        <p:txBody>
          <a:bodyPr/>
          <a:lstStyle>
            <a:lvl1pPr algn="l" defTabSz="1008051" rtl="0" eaLnBrk="1" latinLnBrk="0" hangingPunct="1">
              <a:spcBef>
                <a:spcPct val="0"/>
              </a:spcBef>
              <a:buNone/>
              <a:defRPr lang="nl-BE" sz="3969" kern="1200" baseline="0" dirty="0">
                <a:solidFill>
                  <a:schemeClr val="tx2"/>
                </a:solidFill>
                <a:latin typeface="Arial" pitchFamily="34" charset="0"/>
                <a:ea typeface="+mj-ea"/>
                <a:cs typeface="Arial" pitchFamily="34" charset="0"/>
              </a:defRPr>
            </a:lvl1pPr>
          </a:lstStyle>
          <a:p>
            <a:pPr algn="ctr"/>
            <a:r>
              <a:rPr lang="en-US" dirty="0" smtClean="0"/>
              <a:t>Thank you for your attention</a:t>
            </a:r>
            <a:endParaRPr lang="en-US"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32600" y="-44594"/>
            <a:ext cx="2212338" cy="1290530"/>
          </a:xfrm>
          <a:prstGeom prst="rect">
            <a:avLst/>
          </a:prstGeom>
          <a:solidFill>
            <a:schemeClr val="bg1"/>
          </a:solidFill>
        </p:spPr>
      </p:pic>
      <p:grpSp>
        <p:nvGrpSpPr>
          <p:cNvPr id="4" name="Group 3"/>
          <p:cNvGrpSpPr/>
          <p:nvPr/>
        </p:nvGrpSpPr>
        <p:grpSpPr>
          <a:xfrm>
            <a:off x="1460195" y="5403388"/>
            <a:ext cx="7003880" cy="762000"/>
            <a:chOff x="2667000" y="4876800"/>
            <a:chExt cx="7003880" cy="762000"/>
          </a:xfrm>
        </p:grpSpPr>
        <p:sp>
          <p:nvSpPr>
            <p:cNvPr id="5" name="object 7"/>
            <p:cNvSpPr/>
            <p:nvPr/>
          </p:nvSpPr>
          <p:spPr>
            <a:xfrm>
              <a:off x="2667000" y="4876800"/>
              <a:ext cx="6596805" cy="762000"/>
            </a:xfrm>
            <a:prstGeom prst="rect">
              <a:avLst/>
            </a:prstGeom>
            <a:blipFill>
              <a:blip r:embed="rId3" cstate="print"/>
              <a:srcRect/>
              <a:stretch>
                <a:fillRect t="-19078"/>
              </a:stretch>
            </a:blipFill>
          </p:spPr>
          <p:txBody>
            <a:bodyPr wrap="square" lIns="0" tIns="0" rIns="0" bIns="0" rtlCol="0"/>
            <a:lstStyle/>
            <a:p>
              <a:pPr marL="0" marR="0" lvl="0" indent="0" defTabSz="914400" eaLnBrk="0" fontAlgn="base" latinLnBrk="0" hangingPunct="0">
                <a:lnSpc>
                  <a:spcPct val="100000"/>
                </a:lnSpc>
                <a:spcBef>
                  <a:spcPct val="0"/>
                </a:spcBef>
                <a:spcAft>
                  <a:spcPct val="0"/>
                </a:spcAft>
                <a:buClrTx/>
                <a:buSzTx/>
                <a:buFontTx/>
                <a:buNone/>
                <a:tabLst/>
                <a:defRPr/>
              </a:pPr>
              <a:endParaRPr kumimoji="0" sz="2800" b="1" i="0" u="none" strike="noStrike" kern="0" cap="none" spc="0" normalizeH="0" baseline="-25000" noProof="0" smtClean="0">
                <a:ln>
                  <a:noFill/>
                </a:ln>
                <a:solidFill>
                  <a:srgbClr val="FFFFFF"/>
                </a:solidFill>
                <a:effectLst/>
                <a:uLnTx/>
                <a:uFillTx/>
              </a:endParaRPr>
            </a:p>
          </p:txBody>
        </p:sp>
        <p:sp>
          <p:nvSpPr>
            <p:cNvPr id="6" name="TextBox 5"/>
            <p:cNvSpPr txBox="1"/>
            <p:nvPr/>
          </p:nvSpPr>
          <p:spPr>
            <a:xfrm>
              <a:off x="3878451" y="4876800"/>
              <a:ext cx="5792429" cy="646331"/>
            </a:xfrm>
            <a:prstGeom prst="rect">
              <a:avLst/>
            </a:prstGeom>
            <a:solidFill>
              <a:srgbClr val="FFFFFF"/>
            </a:solidFill>
          </p:spPr>
          <p:txBody>
            <a:bodyPr wrap="square" rtlCol="0">
              <a:sp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200" b="1" i="0" u="none" strike="noStrike" kern="0" cap="none" spc="0" normalizeH="0" baseline="0" noProof="0" dirty="0" smtClean="0">
                  <a:ln>
                    <a:noFill/>
                  </a:ln>
                  <a:solidFill>
                    <a:srgbClr val="000000"/>
                  </a:solidFill>
                  <a:effectLst/>
                  <a:uLnTx/>
                  <a:uFillTx/>
                </a:rPr>
                <a:t>This project has received funding from the European Union’s EU Framework Programme for Research and Innovation Horizon 2020 under Grant Agreement No 721185</a:t>
              </a:r>
              <a:endParaRPr kumimoji="0" lang="nl-BE" sz="1200" b="1" i="0" u="none" strike="noStrike" kern="0" cap="none" spc="0" normalizeH="0" baseline="0" noProof="0" dirty="0" err="1" smtClean="0">
                <a:ln>
                  <a:noFill/>
                </a:ln>
                <a:solidFill>
                  <a:srgbClr val="000000"/>
                </a:solidFill>
                <a:effectLst/>
                <a:uLnTx/>
                <a:uFillTx/>
              </a:endParaRPr>
            </a:p>
          </p:txBody>
        </p:sp>
      </p:grpSp>
      <p:sp>
        <p:nvSpPr>
          <p:cNvPr id="8" name="TextBox 7"/>
          <p:cNvSpPr txBox="1"/>
          <p:nvPr/>
        </p:nvSpPr>
        <p:spPr>
          <a:xfrm>
            <a:off x="3456136" y="3786406"/>
            <a:ext cx="3239990" cy="369332"/>
          </a:xfrm>
          <a:prstGeom prst="rect">
            <a:avLst/>
          </a:prstGeom>
          <a:noFill/>
        </p:spPr>
        <p:txBody>
          <a:bodyPr wrap="none" rtlCol="0">
            <a:spAutoFit/>
          </a:bodyPr>
          <a:lstStyle/>
          <a:p>
            <a:pPr>
              <a:buNone/>
            </a:pPr>
            <a:r>
              <a:rPr lang="en-US" baseline="0" dirty="0" smtClean="0">
                <a:solidFill>
                  <a:srgbClr val="000A14"/>
                </a:solidFill>
              </a:rPr>
              <a:t>christina.siakati@kuleuven.be</a:t>
            </a:r>
            <a:endParaRPr lang="nl-BE" baseline="0" dirty="0" err="1" smtClean="0">
              <a:solidFill>
                <a:srgbClr val="000A14"/>
              </a:solidFill>
            </a:endParaRPr>
          </a:p>
        </p:txBody>
      </p:sp>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t="25430" b="34881"/>
          <a:stretch/>
        </p:blipFill>
        <p:spPr>
          <a:xfrm>
            <a:off x="71760" y="99441"/>
            <a:ext cx="2888665" cy="1146495"/>
          </a:xfrm>
          <a:prstGeom prst="rect">
            <a:avLst/>
          </a:prstGeom>
        </p:spPr>
      </p:pic>
    </p:spTree>
    <p:extLst>
      <p:ext uri="{BB962C8B-B14F-4D97-AF65-F5344CB8AC3E}">
        <p14:creationId xmlns:p14="http://schemas.microsoft.com/office/powerpoint/2010/main" val="3430849525"/>
      </p:ext>
    </p:extLst>
  </p:cSld>
  <p:clrMapOvr>
    <a:masterClrMapping/>
  </p:clrMapOvr>
  <p:transition spd="slow">
    <p:push dir="u"/>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6818" y="12245"/>
            <a:ext cx="9187656" cy="900000"/>
          </a:xfrm>
        </p:spPr>
        <p:txBody>
          <a:bodyPr>
            <a:normAutofit/>
          </a:bodyPr>
          <a:lstStyle/>
          <a:p>
            <a:r>
              <a:rPr lang="en-US" sz="3600" dirty="0" smtClean="0"/>
              <a:t>Alkali-activated materials</a:t>
            </a:r>
            <a:endParaRPr lang="nl-BE" sz="3600" dirty="0"/>
          </a:p>
        </p:txBody>
      </p:sp>
      <p:grpSp>
        <p:nvGrpSpPr>
          <p:cNvPr id="4" name="Group 4"/>
          <p:cNvGrpSpPr>
            <a:grpSpLocks/>
          </p:cNvGrpSpPr>
          <p:nvPr/>
        </p:nvGrpSpPr>
        <p:grpSpPr bwMode="auto">
          <a:xfrm>
            <a:off x="291699" y="1787004"/>
            <a:ext cx="3384376" cy="2361059"/>
            <a:chOff x="3922776" y="3587003"/>
            <a:chExt cx="2941239" cy="2057963"/>
          </a:xfrm>
        </p:grpSpPr>
        <p:pic>
          <p:nvPicPr>
            <p:cNvPr id="5" name="Picture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20491" y="3587003"/>
              <a:ext cx="1543946" cy="1123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p:cNvPicPr>
              <a:picLocks noChangeAspect="1"/>
            </p:cNvPicPr>
            <p:nvPr/>
          </p:nvPicPr>
          <p:blipFill>
            <a:blip r:embed="rId4" cstate="print">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922776" y="4491816"/>
              <a:ext cx="1569688" cy="115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565664" y="4641690"/>
              <a:ext cx="1298351" cy="1003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9" name="Picture 12" descr="Afbeeldingsresultaat voor white concrete block"/>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82805" y="3486570"/>
            <a:ext cx="2600258" cy="1039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4" descr="Afbeeldingsresultaat voor white concrete panel"/>
          <p:cNvPicPr>
            <a:picLocks noChangeAspect="1" noChangeArrowheads="1"/>
          </p:cNvPicPr>
          <p:nvPr/>
        </p:nvPicPr>
        <p:blipFill>
          <a:blip r:embed="rId8">
            <a:extLst>
              <a:ext uri="{28A0092B-C50C-407E-A947-70E740481C1C}">
                <a14:useLocalDpi xmlns:a14="http://schemas.microsoft.com/office/drawing/2010/main" val="0"/>
              </a:ext>
            </a:extLst>
          </a:blip>
          <a:srcRect b="8983"/>
          <a:stretch>
            <a:fillRect/>
          </a:stretch>
        </p:blipFill>
        <p:spPr bwMode="auto">
          <a:xfrm>
            <a:off x="7336853" y="1499685"/>
            <a:ext cx="1923933" cy="1750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8" descr="Gerelateerde afbeelding">
            <a:extLst>
              <a:ext uri="{FF2B5EF4-FFF2-40B4-BE49-F238E27FC236}">
                <a16:creationId xmlns:a16="http://schemas.microsoft.com/office/drawing/2014/main" xmlns="" id="{8DD091C3-B2D7-480F-B588-DA2603C5DDA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09033" y="1960257"/>
            <a:ext cx="2112261" cy="211226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61677" y="4816805"/>
            <a:ext cx="3672408" cy="369332"/>
          </a:xfrm>
          <a:prstGeom prst="rect">
            <a:avLst/>
          </a:prstGeom>
          <a:noFill/>
        </p:spPr>
        <p:txBody>
          <a:bodyPr wrap="square" rtlCol="0">
            <a:spAutoFit/>
          </a:bodyPr>
          <a:lstStyle/>
          <a:p>
            <a:r>
              <a:rPr lang="en-US" dirty="0" err="1" smtClean="0"/>
              <a:t>Alumino</a:t>
            </a:r>
            <a:r>
              <a:rPr lang="en-US" dirty="0" smtClean="0"/>
              <a:t>/calcium silicate precursor </a:t>
            </a:r>
            <a:endParaRPr lang="nl-BE" dirty="0"/>
          </a:p>
        </p:txBody>
      </p:sp>
      <p:sp>
        <p:nvSpPr>
          <p:cNvPr id="13" name="TextBox 17"/>
          <p:cNvSpPr txBox="1">
            <a:spLocks noChangeArrowheads="1"/>
          </p:cNvSpPr>
          <p:nvPr/>
        </p:nvSpPr>
        <p:spPr bwMode="auto">
          <a:xfrm>
            <a:off x="4470699" y="4558193"/>
            <a:ext cx="1915909"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b="1">
                <a:solidFill>
                  <a:schemeClr val="bg2"/>
                </a:solidFill>
                <a:latin typeface="Arial" panose="020B0604020202020204" pitchFamily="34" charset="0"/>
              </a:defRPr>
            </a:lvl1pPr>
            <a:lvl2pPr marL="742950" indent="-285750">
              <a:spcBef>
                <a:spcPct val="20000"/>
              </a:spcBef>
              <a:buChar char="–"/>
              <a:defRPr sz="2800" b="1">
                <a:solidFill>
                  <a:schemeClr val="bg2"/>
                </a:solidFill>
                <a:latin typeface="Arial" panose="020B0604020202020204" pitchFamily="34" charset="0"/>
              </a:defRPr>
            </a:lvl2pPr>
            <a:lvl3pPr marL="1143000" indent="-228600">
              <a:spcBef>
                <a:spcPct val="20000"/>
              </a:spcBef>
              <a:buChar char="•"/>
              <a:defRPr sz="2400" b="1">
                <a:solidFill>
                  <a:schemeClr val="bg2"/>
                </a:solidFill>
                <a:latin typeface="Arial" panose="020B0604020202020204" pitchFamily="34" charset="0"/>
              </a:defRPr>
            </a:lvl3pPr>
            <a:lvl4pPr marL="1600200" indent="-228600">
              <a:spcBef>
                <a:spcPct val="20000"/>
              </a:spcBef>
              <a:buChar char="–"/>
              <a:defRPr sz="2000" b="1">
                <a:solidFill>
                  <a:schemeClr val="bg2"/>
                </a:solidFill>
                <a:latin typeface="Arial" panose="020B0604020202020204" pitchFamily="34" charset="0"/>
              </a:defRPr>
            </a:lvl4pPr>
            <a:lvl5pPr marL="2057400" indent="-228600">
              <a:spcBef>
                <a:spcPct val="20000"/>
              </a:spcBef>
              <a:buChar char="»"/>
              <a:defRPr sz="2000" b="1">
                <a:solidFill>
                  <a:schemeClr val="bg2"/>
                </a:solidFill>
                <a:latin typeface="Arial" panose="020B0604020202020204" pitchFamily="34" charset="0"/>
              </a:defRPr>
            </a:lvl5pPr>
            <a:lvl6pPr marL="2514600" indent="-228600" eaLnBrk="0" fontAlgn="base" hangingPunct="0">
              <a:spcBef>
                <a:spcPct val="20000"/>
              </a:spcBef>
              <a:spcAft>
                <a:spcPct val="0"/>
              </a:spcAft>
              <a:buChar char="»"/>
              <a:defRPr sz="2000" b="1">
                <a:solidFill>
                  <a:schemeClr val="bg2"/>
                </a:solidFill>
                <a:latin typeface="Arial" panose="020B0604020202020204" pitchFamily="34" charset="0"/>
              </a:defRPr>
            </a:lvl6pPr>
            <a:lvl7pPr marL="2971800" indent="-228600" eaLnBrk="0" fontAlgn="base" hangingPunct="0">
              <a:spcBef>
                <a:spcPct val="20000"/>
              </a:spcBef>
              <a:spcAft>
                <a:spcPct val="0"/>
              </a:spcAft>
              <a:buChar char="»"/>
              <a:defRPr sz="2000" b="1">
                <a:solidFill>
                  <a:schemeClr val="bg2"/>
                </a:solidFill>
                <a:latin typeface="Arial" panose="020B0604020202020204" pitchFamily="34" charset="0"/>
              </a:defRPr>
            </a:lvl7pPr>
            <a:lvl8pPr marL="3429000" indent="-228600" eaLnBrk="0" fontAlgn="base" hangingPunct="0">
              <a:spcBef>
                <a:spcPct val="20000"/>
              </a:spcBef>
              <a:spcAft>
                <a:spcPct val="0"/>
              </a:spcAft>
              <a:buChar char="»"/>
              <a:defRPr sz="2000" b="1">
                <a:solidFill>
                  <a:schemeClr val="bg2"/>
                </a:solidFill>
                <a:latin typeface="Arial" panose="020B0604020202020204" pitchFamily="34" charset="0"/>
              </a:defRPr>
            </a:lvl8pPr>
            <a:lvl9pPr marL="3886200" indent="-228600" eaLnBrk="0" fontAlgn="base" hangingPunct="0">
              <a:spcBef>
                <a:spcPct val="20000"/>
              </a:spcBef>
              <a:spcAft>
                <a:spcPct val="0"/>
              </a:spcAft>
              <a:buChar char="»"/>
              <a:defRPr sz="2000" b="1">
                <a:solidFill>
                  <a:schemeClr val="bg2"/>
                </a:solidFill>
                <a:latin typeface="Arial" panose="020B0604020202020204" pitchFamily="34" charset="0"/>
              </a:defRPr>
            </a:lvl9pPr>
          </a:lstStyle>
          <a:p>
            <a:pPr algn="ctr">
              <a:spcBef>
                <a:spcPct val="0"/>
              </a:spcBef>
              <a:buFontTx/>
              <a:buNone/>
            </a:pPr>
            <a:r>
              <a:rPr lang="en-US" altLang="nl-BE" sz="1800" b="0" baseline="0" dirty="0" smtClean="0">
                <a:solidFill>
                  <a:schemeClr val="tx1"/>
                </a:solidFill>
              </a:rPr>
              <a:t>Alkali</a:t>
            </a:r>
            <a:r>
              <a:rPr lang="en-US" altLang="nl-BE" sz="1800" b="0" dirty="0" smtClean="0">
                <a:solidFill>
                  <a:schemeClr val="tx1"/>
                </a:solidFill>
              </a:rPr>
              <a:t> </a:t>
            </a:r>
            <a:r>
              <a:rPr lang="en-US" altLang="nl-BE" sz="1800" b="0" baseline="0" dirty="0" smtClean="0">
                <a:solidFill>
                  <a:schemeClr val="tx1"/>
                </a:solidFill>
              </a:rPr>
              <a:t>silicates</a:t>
            </a:r>
            <a:endParaRPr lang="en-US" altLang="nl-BE" sz="1800" b="0" baseline="0" dirty="0">
              <a:solidFill>
                <a:schemeClr val="tx1"/>
              </a:solidFill>
            </a:endParaRPr>
          </a:p>
          <a:p>
            <a:pPr algn="ctr">
              <a:spcBef>
                <a:spcPct val="0"/>
              </a:spcBef>
              <a:buFontTx/>
              <a:buNone/>
            </a:pPr>
            <a:r>
              <a:rPr lang="en-US" altLang="nl-BE" sz="1800" b="0" baseline="0" dirty="0">
                <a:solidFill>
                  <a:schemeClr val="tx1"/>
                </a:solidFill>
              </a:rPr>
              <a:t>or</a:t>
            </a:r>
          </a:p>
          <a:p>
            <a:pPr algn="ctr">
              <a:spcBef>
                <a:spcPct val="0"/>
              </a:spcBef>
              <a:buFontTx/>
              <a:buNone/>
            </a:pPr>
            <a:r>
              <a:rPr lang="en-US" altLang="nl-BE" sz="1800" b="0" baseline="0" dirty="0" smtClean="0">
                <a:solidFill>
                  <a:schemeClr val="tx1"/>
                </a:solidFill>
              </a:rPr>
              <a:t>Alkali</a:t>
            </a:r>
            <a:r>
              <a:rPr lang="en-US" altLang="nl-BE" sz="1800" b="0" dirty="0" smtClean="0">
                <a:solidFill>
                  <a:schemeClr val="tx1"/>
                </a:solidFill>
              </a:rPr>
              <a:t> </a:t>
            </a:r>
            <a:r>
              <a:rPr lang="en-US" altLang="nl-BE" sz="1800" b="0" baseline="0" dirty="0" smtClean="0">
                <a:solidFill>
                  <a:schemeClr val="tx1"/>
                </a:solidFill>
              </a:rPr>
              <a:t>hydroxides</a:t>
            </a:r>
            <a:endParaRPr lang="en-US" altLang="nl-BE" sz="1800" b="0" baseline="0" dirty="0">
              <a:solidFill>
                <a:schemeClr val="tx1"/>
              </a:solidFill>
            </a:endParaRPr>
          </a:p>
        </p:txBody>
      </p:sp>
      <p:sp>
        <p:nvSpPr>
          <p:cNvPr id="8" name="Rectangle 7"/>
          <p:cNvSpPr/>
          <p:nvPr/>
        </p:nvSpPr>
        <p:spPr>
          <a:xfrm>
            <a:off x="4018838" y="2891614"/>
            <a:ext cx="319318" cy="369332"/>
          </a:xfrm>
          <a:prstGeom prst="rect">
            <a:avLst/>
          </a:prstGeom>
        </p:spPr>
        <p:txBody>
          <a:bodyPr wrap="none">
            <a:spAutoFit/>
          </a:bodyPr>
          <a:lstStyle/>
          <a:p>
            <a:pPr>
              <a:spcBef>
                <a:spcPct val="0"/>
              </a:spcBef>
              <a:buFontTx/>
              <a:buNone/>
            </a:pPr>
            <a:r>
              <a:rPr lang="en-US" altLang="nl-BE" dirty="0"/>
              <a:t>+</a:t>
            </a:r>
            <a:endParaRPr lang="nl-BE" altLang="nl-BE" dirty="0"/>
          </a:p>
        </p:txBody>
      </p:sp>
      <p:sp>
        <p:nvSpPr>
          <p:cNvPr id="14" name="Rectangle 13"/>
          <p:cNvSpPr/>
          <p:nvPr/>
        </p:nvSpPr>
        <p:spPr>
          <a:xfrm>
            <a:off x="6568037" y="2881058"/>
            <a:ext cx="319318" cy="369332"/>
          </a:xfrm>
          <a:prstGeom prst="rect">
            <a:avLst/>
          </a:prstGeom>
        </p:spPr>
        <p:txBody>
          <a:bodyPr wrap="none">
            <a:spAutoFit/>
          </a:bodyPr>
          <a:lstStyle/>
          <a:p>
            <a:pPr>
              <a:spcBef>
                <a:spcPct val="0"/>
              </a:spcBef>
              <a:buFontTx/>
              <a:buNone/>
            </a:pPr>
            <a:r>
              <a:rPr lang="en-US" altLang="nl-BE" dirty="0" smtClean="0"/>
              <a:t>=</a:t>
            </a:r>
            <a:endParaRPr lang="nl-BE" altLang="nl-BE" dirty="0"/>
          </a:p>
        </p:txBody>
      </p:sp>
      <p:sp>
        <p:nvSpPr>
          <p:cNvPr id="19" name="TextBox 18"/>
          <p:cNvSpPr txBox="1"/>
          <p:nvPr/>
        </p:nvSpPr>
        <p:spPr>
          <a:xfrm>
            <a:off x="7392919" y="4816778"/>
            <a:ext cx="1980029" cy="369332"/>
          </a:xfrm>
          <a:prstGeom prst="rect">
            <a:avLst/>
          </a:prstGeom>
          <a:noFill/>
        </p:spPr>
        <p:txBody>
          <a:bodyPr wrap="none" rtlCol="0">
            <a:spAutoFit/>
          </a:bodyPr>
          <a:lstStyle/>
          <a:p>
            <a:r>
              <a:rPr lang="en-US" dirty="0" smtClean="0"/>
              <a:t>Alternative binder</a:t>
            </a:r>
            <a:endParaRPr lang="nl-BE" dirty="0"/>
          </a:p>
        </p:txBody>
      </p:sp>
      <p:sp>
        <p:nvSpPr>
          <p:cNvPr id="20" name="TextBox 19"/>
          <p:cNvSpPr txBox="1"/>
          <p:nvPr/>
        </p:nvSpPr>
        <p:spPr>
          <a:xfrm>
            <a:off x="483124" y="4725739"/>
            <a:ext cx="3672408" cy="369332"/>
          </a:xfrm>
          <a:prstGeom prst="rect">
            <a:avLst/>
          </a:prstGeom>
          <a:noFill/>
        </p:spPr>
        <p:txBody>
          <a:bodyPr wrap="square" rtlCol="0">
            <a:spAutoFit/>
          </a:bodyPr>
          <a:lstStyle/>
          <a:p>
            <a:r>
              <a:rPr lang="en-US" dirty="0" smtClean="0"/>
              <a:t>Iron-rich silicate precursor </a:t>
            </a:r>
            <a:endParaRPr lang="nl-BE" dirty="0"/>
          </a:p>
        </p:txBody>
      </p:sp>
      <p:grpSp>
        <p:nvGrpSpPr>
          <p:cNvPr id="21" name="Group 20"/>
          <p:cNvGrpSpPr/>
          <p:nvPr/>
        </p:nvGrpSpPr>
        <p:grpSpPr>
          <a:xfrm>
            <a:off x="290454" y="1609713"/>
            <a:ext cx="3532934" cy="2683383"/>
            <a:chOff x="143768" y="1484784"/>
            <a:chExt cx="4250341" cy="2703906"/>
          </a:xfrm>
        </p:grpSpPr>
        <p:pic>
          <p:nvPicPr>
            <p:cNvPr id="22" name="Picture 21"/>
            <p:cNvPicPr>
              <a:picLocks noChangeAspect="1"/>
            </p:cNvPicPr>
            <p:nvPr/>
          </p:nvPicPr>
          <p:blipFill>
            <a:blip r:embed="rId10">
              <a:lum contrast="-20000"/>
            </a:blip>
            <a:stretch>
              <a:fillRect/>
            </a:stretch>
          </p:blipFill>
          <p:spPr>
            <a:xfrm>
              <a:off x="143768" y="2923472"/>
              <a:ext cx="2038464" cy="1265218"/>
            </a:xfrm>
            <a:prstGeom prst="rect">
              <a:avLst/>
            </a:prstGeom>
          </p:spPr>
        </p:pic>
        <p:pic>
          <p:nvPicPr>
            <p:cNvPr id="23" name="Picture 22"/>
            <p:cNvPicPr>
              <a:picLocks noChangeAspect="1"/>
            </p:cNvPicPr>
            <p:nvPr/>
          </p:nvPicPr>
          <p:blipFill>
            <a:blip r:embed="rId11"/>
            <a:stretch>
              <a:fillRect/>
            </a:stretch>
          </p:blipFill>
          <p:spPr>
            <a:xfrm>
              <a:off x="2344100" y="2902218"/>
              <a:ext cx="2050009" cy="1250470"/>
            </a:xfrm>
            <a:prstGeom prst="rect">
              <a:avLst/>
            </a:prstGeom>
          </p:spPr>
        </p:pic>
        <p:pic>
          <p:nvPicPr>
            <p:cNvPr id="24" name="Picture 2" descr="Image result for iron rich slags"/>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188194" y="1484784"/>
              <a:ext cx="2038464" cy="1296220"/>
            </a:xfrm>
            <a:prstGeom prst="rect">
              <a:avLst/>
            </a:prstGeom>
            <a:noFill/>
            <a:extLst>
              <a:ext uri="{909E8E84-426E-40DD-AFC4-6F175D3DCCD1}">
                <a14:hiddenFill xmlns:a14="http://schemas.microsoft.com/office/drawing/2010/main">
                  <a:solidFill>
                    <a:srgbClr val="FFFFFF"/>
                  </a:solidFill>
                </a14:hiddenFill>
              </a:ext>
            </a:extLst>
          </p:spPr>
        </p:pic>
      </p:grpSp>
      <p:pic>
        <p:nvPicPr>
          <p:cNvPr id="26" name="Picture 25"/>
          <p:cNvPicPr>
            <a:picLocks noChangeAspect="1"/>
          </p:cNvPicPr>
          <p:nvPr/>
        </p:nvPicPr>
        <p:blipFill rotWithShape="1">
          <a:blip r:embed="rId13" cstate="print">
            <a:extLst>
              <a:ext uri="{28A0092B-C50C-407E-A947-70E740481C1C}">
                <a14:useLocalDpi xmlns:a14="http://schemas.microsoft.com/office/drawing/2010/main" val="0"/>
              </a:ext>
            </a:extLst>
          </a:blip>
          <a:srcRect l="-973" t="13333" r="5307" b="31111"/>
          <a:stretch/>
        </p:blipFill>
        <p:spPr>
          <a:xfrm>
            <a:off x="7654812" y="2349203"/>
            <a:ext cx="1981508" cy="1542849"/>
          </a:xfrm>
          <a:prstGeom prst="rect">
            <a:avLst/>
          </a:prstGeom>
          <a:ln>
            <a:noFill/>
          </a:ln>
          <a:effectLst>
            <a:softEdge rad="63500"/>
          </a:effectLst>
        </p:spPr>
      </p:pic>
      <p:sp>
        <p:nvSpPr>
          <p:cNvPr id="28" name="TextBox 27"/>
          <p:cNvSpPr txBox="1"/>
          <p:nvPr/>
        </p:nvSpPr>
        <p:spPr>
          <a:xfrm>
            <a:off x="7654812" y="4571973"/>
            <a:ext cx="2018501" cy="369332"/>
          </a:xfrm>
          <a:prstGeom prst="rect">
            <a:avLst/>
          </a:prstGeom>
          <a:noFill/>
        </p:spPr>
        <p:txBody>
          <a:bodyPr wrap="none" rtlCol="0">
            <a:spAutoFit/>
          </a:bodyPr>
          <a:lstStyle/>
          <a:p>
            <a:r>
              <a:rPr lang="en-US" dirty="0" smtClean="0"/>
              <a:t>Inorganic polymer</a:t>
            </a:r>
            <a:endParaRPr lang="nl-BE" dirty="0"/>
          </a:p>
        </p:txBody>
      </p:sp>
      <p:sp>
        <p:nvSpPr>
          <p:cNvPr id="25" name="TextBox 24"/>
          <p:cNvSpPr txBox="1"/>
          <p:nvPr/>
        </p:nvSpPr>
        <p:spPr>
          <a:xfrm>
            <a:off x="8893667" y="6581001"/>
            <a:ext cx="269626" cy="276999"/>
          </a:xfrm>
          <a:prstGeom prst="rect">
            <a:avLst/>
          </a:prstGeom>
          <a:noFill/>
        </p:spPr>
        <p:txBody>
          <a:bodyPr wrap="none" rtlCol="0">
            <a:spAutoFit/>
          </a:bodyPr>
          <a:lstStyle/>
          <a:p>
            <a:r>
              <a:rPr lang="en-US" sz="1200" dirty="0" smtClean="0">
                <a:solidFill>
                  <a:schemeClr val="bg1"/>
                </a:solidFill>
              </a:rPr>
              <a:t>2</a:t>
            </a:r>
            <a:endParaRPr lang="nl-BE" sz="1200" dirty="0">
              <a:solidFill>
                <a:schemeClr val="bg1"/>
              </a:solidFill>
            </a:endParaRPr>
          </a:p>
        </p:txBody>
      </p:sp>
    </p:spTree>
    <p:extLst>
      <p:ext uri="{BB962C8B-B14F-4D97-AF65-F5344CB8AC3E}">
        <p14:creationId xmlns:p14="http://schemas.microsoft.com/office/powerpoint/2010/main" val="2988846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par>
                                <p:cTn id="27" presetID="10" presetClass="entr" presetSubtype="0"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par>
                                <p:cTn id="30" presetID="10" presetClass="entr" presetSubtype="0" fill="hold"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500"/>
                                        <p:tgtEl>
                                          <p:spTgt spid="19"/>
                                        </p:tgtEl>
                                      </p:cBhvr>
                                    </p:animEffect>
                                  </p:childTnLst>
                                </p:cTn>
                              </p:par>
                            </p:childTnLst>
                          </p:cTn>
                        </p:par>
                      </p:childTnLst>
                    </p:cTn>
                  </p:par>
                  <p:par>
                    <p:cTn id="36" fill="hold">
                      <p:stCondLst>
                        <p:cond delay="indefinite"/>
                      </p:stCondLst>
                      <p:childTnLst>
                        <p:par>
                          <p:cTn id="37" fill="hold">
                            <p:stCondLst>
                              <p:cond delay="0"/>
                            </p:stCondLst>
                            <p:childTnLst>
                              <p:par>
                                <p:cTn id="38" presetID="31" presetClass="exit" presetSubtype="0" fill="hold" nodeType="clickEffect">
                                  <p:stCondLst>
                                    <p:cond delay="0"/>
                                  </p:stCondLst>
                                  <p:childTnLst>
                                    <p:anim calcmode="lin" valueType="num">
                                      <p:cBhvr>
                                        <p:cTn id="39" dur="1000"/>
                                        <p:tgtEl>
                                          <p:spTgt spid="4"/>
                                        </p:tgtEl>
                                        <p:attrNameLst>
                                          <p:attrName>ppt_w</p:attrName>
                                        </p:attrNameLst>
                                      </p:cBhvr>
                                      <p:tavLst>
                                        <p:tav tm="0">
                                          <p:val>
                                            <p:strVal val="ppt_w"/>
                                          </p:val>
                                        </p:tav>
                                        <p:tav tm="100000">
                                          <p:val>
                                            <p:fltVal val="0"/>
                                          </p:val>
                                        </p:tav>
                                      </p:tavLst>
                                    </p:anim>
                                    <p:anim calcmode="lin" valueType="num">
                                      <p:cBhvr>
                                        <p:cTn id="40" dur="1000"/>
                                        <p:tgtEl>
                                          <p:spTgt spid="4"/>
                                        </p:tgtEl>
                                        <p:attrNameLst>
                                          <p:attrName>ppt_h</p:attrName>
                                        </p:attrNameLst>
                                      </p:cBhvr>
                                      <p:tavLst>
                                        <p:tav tm="0">
                                          <p:val>
                                            <p:strVal val="ppt_h"/>
                                          </p:val>
                                        </p:tav>
                                        <p:tav tm="100000">
                                          <p:val>
                                            <p:fltVal val="0"/>
                                          </p:val>
                                        </p:tav>
                                      </p:tavLst>
                                    </p:anim>
                                    <p:anim calcmode="lin" valueType="num">
                                      <p:cBhvr>
                                        <p:cTn id="41" dur="1000"/>
                                        <p:tgtEl>
                                          <p:spTgt spid="4"/>
                                        </p:tgtEl>
                                        <p:attrNameLst>
                                          <p:attrName>style.rotation</p:attrName>
                                        </p:attrNameLst>
                                      </p:cBhvr>
                                      <p:tavLst>
                                        <p:tav tm="0">
                                          <p:val>
                                            <p:fltVal val="0"/>
                                          </p:val>
                                        </p:tav>
                                        <p:tav tm="100000">
                                          <p:val>
                                            <p:fltVal val="90"/>
                                          </p:val>
                                        </p:tav>
                                      </p:tavLst>
                                    </p:anim>
                                    <p:animEffect transition="out" filter="fade">
                                      <p:cBhvr>
                                        <p:cTn id="42" dur="1000"/>
                                        <p:tgtEl>
                                          <p:spTgt spid="4"/>
                                        </p:tgtEl>
                                      </p:cBhvr>
                                    </p:animEffect>
                                    <p:set>
                                      <p:cBhvr>
                                        <p:cTn id="43" dur="1" fill="hold">
                                          <p:stCondLst>
                                            <p:cond delay="999"/>
                                          </p:stCondLst>
                                        </p:cTn>
                                        <p:tgtEl>
                                          <p:spTgt spid="4"/>
                                        </p:tgtEl>
                                        <p:attrNameLst>
                                          <p:attrName>style.visibility</p:attrName>
                                        </p:attrNameLst>
                                      </p:cBhvr>
                                      <p:to>
                                        <p:strVal val="hidden"/>
                                      </p:to>
                                    </p:set>
                                  </p:childTnLst>
                                </p:cTn>
                              </p:par>
                              <p:par>
                                <p:cTn id="44" presetID="31" presetClass="exit" presetSubtype="0" fill="hold" grpId="1" nodeType="withEffect">
                                  <p:stCondLst>
                                    <p:cond delay="0"/>
                                  </p:stCondLst>
                                  <p:childTnLst>
                                    <p:anim calcmode="lin" valueType="num">
                                      <p:cBhvr>
                                        <p:cTn id="45" dur="1000"/>
                                        <p:tgtEl>
                                          <p:spTgt spid="3"/>
                                        </p:tgtEl>
                                        <p:attrNameLst>
                                          <p:attrName>ppt_w</p:attrName>
                                        </p:attrNameLst>
                                      </p:cBhvr>
                                      <p:tavLst>
                                        <p:tav tm="0">
                                          <p:val>
                                            <p:strVal val="ppt_w"/>
                                          </p:val>
                                        </p:tav>
                                        <p:tav tm="100000">
                                          <p:val>
                                            <p:fltVal val="0"/>
                                          </p:val>
                                        </p:tav>
                                      </p:tavLst>
                                    </p:anim>
                                    <p:anim calcmode="lin" valueType="num">
                                      <p:cBhvr>
                                        <p:cTn id="46" dur="1000"/>
                                        <p:tgtEl>
                                          <p:spTgt spid="3"/>
                                        </p:tgtEl>
                                        <p:attrNameLst>
                                          <p:attrName>ppt_h</p:attrName>
                                        </p:attrNameLst>
                                      </p:cBhvr>
                                      <p:tavLst>
                                        <p:tav tm="0">
                                          <p:val>
                                            <p:strVal val="ppt_h"/>
                                          </p:val>
                                        </p:tav>
                                        <p:tav tm="100000">
                                          <p:val>
                                            <p:fltVal val="0"/>
                                          </p:val>
                                        </p:tav>
                                      </p:tavLst>
                                    </p:anim>
                                    <p:anim calcmode="lin" valueType="num">
                                      <p:cBhvr>
                                        <p:cTn id="47" dur="1000"/>
                                        <p:tgtEl>
                                          <p:spTgt spid="3"/>
                                        </p:tgtEl>
                                        <p:attrNameLst>
                                          <p:attrName>style.rotation</p:attrName>
                                        </p:attrNameLst>
                                      </p:cBhvr>
                                      <p:tavLst>
                                        <p:tav tm="0">
                                          <p:val>
                                            <p:fltVal val="0"/>
                                          </p:val>
                                        </p:tav>
                                        <p:tav tm="100000">
                                          <p:val>
                                            <p:fltVal val="90"/>
                                          </p:val>
                                        </p:tav>
                                      </p:tavLst>
                                    </p:anim>
                                    <p:animEffect transition="out" filter="fade">
                                      <p:cBhvr>
                                        <p:cTn id="48" dur="1000"/>
                                        <p:tgtEl>
                                          <p:spTgt spid="3"/>
                                        </p:tgtEl>
                                      </p:cBhvr>
                                    </p:animEffect>
                                    <p:set>
                                      <p:cBhvr>
                                        <p:cTn id="49" dur="1" fill="hold">
                                          <p:stCondLst>
                                            <p:cond delay="999"/>
                                          </p:stCondLst>
                                        </p:cTn>
                                        <p:tgtEl>
                                          <p:spTgt spid="3"/>
                                        </p:tgtEl>
                                        <p:attrNameLst>
                                          <p:attrName>style.visibility</p:attrName>
                                        </p:attrNameLst>
                                      </p:cBhvr>
                                      <p:to>
                                        <p:strVal val="hidden"/>
                                      </p:to>
                                    </p:set>
                                  </p:childTnLst>
                                </p:cTn>
                              </p:par>
                              <p:par>
                                <p:cTn id="50" presetID="31" presetClass="entr" presetSubtype="0" fill="hold" grpId="0" nodeType="withEffect">
                                  <p:stCondLst>
                                    <p:cond delay="900"/>
                                  </p:stCondLst>
                                  <p:childTnLst>
                                    <p:set>
                                      <p:cBhvr>
                                        <p:cTn id="51" dur="1" fill="hold">
                                          <p:stCondLst>
                                            <p:cond delay="0"/>
                                          </p:stCondLst>
                                        </p:cTn>
                                        <p:tgtEl>
                                          <p:spTgt spid="20"/>
                                        </p:tgtEl>
                                        <p:attrNameLst>
                                          <p:attrName>style.visibility</p:attrName>
                                        </p:attrNameLst>
                                      </p:cBhvr>
                                      <p:to>
                                        <p:strVal val="visible"/>
                                      </p:to>
                                    </p:set>
                                    <p:anim calcmode="lin" valueType="num">
                                      <p:cBhvr>
                                        <p:cTn id="52" dur="1000" fill="hold"/>
                                        <p:tgtEl>
                                          <p:spTgt spid="20"/>
                                        </p:tgtEl>
                                        <p:attrNameLst>
                                          <p:attrName>ppt_w</p:attrName>
                                        </p:attrNameLst>
                                      </p:cBhvr>
                                      <p:tavLst>
                                        <p:tav tm="0">
                                          <p:val>
                                            <p:fltVal val="0"/>
                                          </p:val>
                                        </p:tav>
                                        <p:tav tm="100000">
                                          <p:val>
                                            <p:strVal val="#ppt_w"/>
                                          </p:val>
                                        </p:tav>
                                      </p:tavLst>
                                    </p:anim>
                                    <p:anim calcmode="lin" valueType="num">
                                      <p:cBhvr>
                                        <p:cTn id="53" dur="1000" fill="hold"/>
                                        <p:tgtEl>
                                          <p:spTgt spid="20"/>
                                        </p:tgtEl>
                                        <p:attrNameLst>
                                          <p:attrName>ppt_h</p:attrName>
                                        </p:attrNameLst>
                                      </p:cBhvr>
                                      <p:tavLst>
                                        <p:tav tm="0">
                                          <p:val>
                                            <p:fltVal val="0"/>
                                          </p:val>
                                        </p:tav>
                                        <p:tav tm="100000">
                                          <p:val>
                                            <p:strVal val="#ppt_h"/>
                                          </p:val>
                                        </p:tav>
                                      </p:tavLst>
                                    </p:anim>
                                    <p:anim calcmode="lin" valueType="num">
                                      <p:cBhvr>
                                        <p:cTn id="54" dur="1000" fill="hold"/>
                                        <p:tgtEl>
                                          <p:spTgt spid="20"/>
                                        </p:tgtEl>
                                        <p:attrNameLst>
                                          <p:attrName>style.rotation</p:attrName>
                                        </p:attrNameLst>
                                      </p:cBhvr>
                                      <p:tavLst>
                                        <p:tav tm="0">
                                          <p:val>
                                            <p:fltVal val="90"/>
                                          </p:val>
                                        </p:tav>
                                        <p:tav tm="100000">
                                          <p:val>
                                            <p:fltVal val="0"/>
                                          </p:val>
                                        </p:tav>
                                      </p:tavLst>
                                    </p:anim>
                                    <p:animEffect transition="in" filter="fade">
                                      <p:cBhvr>
                                        <p:cTn id="55" dur="1000"/>
                                        <p:tgtEl>
                                          <p:spTgt spid="20"/>
                                        </p:tgtEl>
                                      </p:cBhvr>
                                    </p:animEffect>
                                  </p:childTnLst>
                                </p:cTn>
                              </p:par>
                              <p:par>
                                <p:cTn id="56" presetID="31" presetClass="entr" presetSubtype="0" fill="hold" nodeType="withEffect">
                                  <p:stCondLst>
                                    <p:cond delay="900"/>
                                  </p:stCondLst>
                                  <p:childTnLst>
                                    <p:set>
                                      <p:cBhvr>
                                        <p:cTn id="57" dur="1" fill="hold">
                                          <p:stCondLst>
                                            <p:cond delay="0"/>
                                          </p:stCondLst>
                                        </p:cTn>
                                        <p:tgtEl>
                                          <p:spTgt spid="21"/>
                                        </p:tgtEl>
                                        <p:attrNameLst>
                                          <p:attrName>style.visibility</p:attrName>
                                        </p:attrNameLst>
                                      </p:cBhvr>
                                      <p:to>
                                        <p:strVal val="visible"/>
                                      </p:to>
                                    </p:set>
                                    <p:anim calcmode="lin" valueType="num">
                                      <p:cBhvr>
                                        <p:cTn id="58" dur="1000" fill="hold"/>
                                        <p:tgtEl>
                                          <p:spTgt spid="21"/>
                                        </p:tgtEl>
                                        <p:attrNameLst>
                                          <p:attrName>ppt_w</p:attrName>
                                        </p:attrNameLst>
                                      </p:cBhvr>
                                      <p:tavLst>
                                        <p:tav tm="0">
                                          <p:val>
                                            <p:fltVal val="0"/>
                                          </p:val>
                                        </p:tav>
                                        <p:tav tm="100000">
                                          <p:val>
                                            <p:strVal val="#ppt_w"/>
                                          </p:val>
                                        </p:tav>
                                      </p:tavLst>
                                    </p:anim>
                                    <p:anim calcmode="lin" valueType="num">
                                      <p:cBhvr>
                                        <p:cTn id="59" dur="1000" fill="hold"/>
                                        <p:tgtEl>
                                          <p:spTgt spid="21"/>
                                        </p:tgtEl>
                                        <p:attrNameLst>
                                          <p:attrName>ppt_h</p:attrName>
                                        </p:attrNameLst>
                                      </p:cBhvr>
                                      <p:tavLst>
                                        <p:tav tm="0">
                                          <p:val>
                                            <p:fltVal val="0"/>
                                          </p:val>
                                        </p:tav>
                                        <p:tav tm="100000">
                                          <p:val>
                                            <p:strVal val="#ppt_h"/>
                                          </p:val>
                                        </p:tav>
                                      </p:tavLst>
                                    </p:anim>
                                    <p:anim calcmode="lin" valueType="num">
                                      <p:cBhvr>
                                        <p:cTn id="60" dur="1000" fill="hold"/>
                                        <p:tgtEl>
                                          <p:spTgt spid="21"/>
                                        </p:tgtEl>
                                        <p:attrNameLst>
                                          <p:attrName>style.rotation</p:attrName>
                                        </p:attrNameLst>
                                      </p:cBhvr>
                                      <p:tavLst>
                                        <p:tav tm="0">
                                          <p:val>
                                            <p:fltVal val="90"/>
                                          </p:val>
                                        </p:tav>
                                        <p:tav tm="100000">
                                          <p:val>
                                            <p:fltVal val="0"/>
                                          </p:val>
                                        </p:tav>
                                      </p:tavLst>
                                    </p:anim>
                                    <p:animEffect transition="in" filter="fade">
                                      <p:cBhvr>
                                        <p:cTn id="61" dur="1000"/>
                                        <p:tgtEl>
                                          <p:spTgt spid="21"/>
                                        </p:tgtEl>
                                      </p:cBhvr>
                                    </p:animEffect>
                                  </p:childTnLst>
                                </p:cTn>
                              </p:par>
                            </p:childTnLst>
                          </p:cTn>
                        </p:par>
                      </p:childTnLst>
                    </p:cTn>
                  </p:par>
                  <p:par>
                    <p:cTn id="62" fill="hold">
                      <p:stCondLst>
                        <p:cond delay="indefinite"/>
                      </p:stCondLst>
                      <p:childTnLst>
                        <p:par>
                          <p:cTn id="63" fill="hold">
                            <p:stCondLst>
                              <p:cond delay="0"/>
                            </p:stCondLst>
                            <p:childTnLst>
                              <p:par>
                                <p:cTn id="64" presetID="31" presetClass="exit" presetSubtype="0" fill="hold" nodeType="clickEffect">
                                  <p:stCondLst>
                                    <p:cond delay="0"/>
                                  </p:stCondLst>
                                  <p:childTnLst>
                                    <p:anim calcmode="lin" valueType="num">
                                      <p:cBhvr>
                                        <p:cTn id="65" dur="1000"/>
                                        <p:tgtEl>
                                          <p:spTgt spid="10"/>
                                        </p:tgtEl>
                                        <p:attrNameLst>
                                          <p:attrName>ppt_w</p:attrName>
                                        </p:attrNameLst>
                                      </p:cBhvr>
                                      <p:tavLst>
                                        <p:tav tm="0">
                                          <p:val>
                                            <p:strVal val="ppt_w"/>
                                          </p:val>
                                        </p:tav>
                                        <p:tav tm="100000">
                                          <p:val>
                                            <p:fltVal val="0"/>
                                          </p:val>
                                        </p:tav>
                                      </p:tavLst>
                                    </p:anim>
                                    <p:anim calcmode="lin" valueType="num">
                                      <p:cBhvr>
                                        <p:cTn id="66" dur="1000"/>
                                        <p:tgtEl>
                                          <p:spTgt spid="10"/>
                                        </p:tgtEl>
                                        <p:attrNameLst>
                                          <p:attrName>ppt_h</p:attrName>
                                        </p:attrNameLst>
                                      </p:cBhvr>
                                      <p:tavLst>
                                        <p:tav tm="0">
                                          <p:val>
                                            <p:strVal val="ppt_h"/>
                                          </p:val>
                                        </p:tav>
                                        <p:tav tm="100000">
                                          <p:val>
                                            <p:fltVal val="0"/>
                                          </p:val>
                                        </p:tav>
                                      </p:tavLst>
                                    </p:anim>
                                    <p:anim calcmode="lin" valueType="num">
                                      <p:cBhvr>
                                        <p:cTn id="67" dur="1000"/>
                                        <p:tgtEl>
                                          <p:spTgt spid="10"/>
                                        </p:tgtEl>
                                        <p:attrNameLst>
                                          <p:attrName>style.rotation</p:attrName>
                                        </p:attrNameLst>
                                      </p:cBhvr>
                                      <p:tavLst>
                                        <p:tav tm="0">
                                          <p:val>
                                            <p:fltVal val="0"/>
                                          </p:val>
                                        </p:tav>
                                        <p:tav tm="100000">
                                          <p:val>
                                            <p:fltVal val="90"/>
                                          </p:val>
                                        </p:tav>
                                      </p:tavLst>
                                    </p:anim>
                                    <p:animEffect transition="out" filter="fade">
                                      <p:cBhvr>
                                        <p:cTn id="68" dur="1000"/>
                                        <p:tgtEl>
                                          <p:spTgt spid="10"/>
                                        </p:tgtEl>
                                      </p:cBhvr>
                                    </p:animEffect>
                                    <p:set>
                                      <p:cBhvr>
                                        <p:cTn id="69" dur="1" fill="hold">
                                          <p:stCondLst>
                                            <p:cond delay="999"/>
                                          </p:stCondLst>
                                        </p:cTn>
                                        <p:tgtEl>
                                          <p:spTgt spid="10"/>
                                        </p:tgtEl>
                                        <p:attrNameLst>
                                          <p:attrName>style.visibility</p:attrName>
                                        </p:attrNameLst>
                                      </p:cBhvr>
                                      <p:to>
                                        <p:strVal val="hidden"/>
                                      </p:to>
                                    </p:set>
                                  </p:childTnLst>
                                </p:cTn>
                              </p:par>
                              <p:par>
                                <p:cTn id="70" presetID="31" presetClass="exit" presetSubtype="0" fill="hold" nodeType="withEffect">
                                  <p:stCondLst>
                                    <p:cond delay="0"/>
                                  </p:stCondLst>
                                  <p:childTnLst>
                                    <p:anim calcmode="lin" valueType="num">
                                      <p:cBhvr>
                                        <p:cTn id="71" dur="1000"/>
                                        <p:tgtEl>
                                          <p:spTgt spid="9"/>
                                        </p:tgtEl>
                                        <p:attrNameLst>
                                          <p:attrName>ppt_w</p:attrName>
                                        </p:attrNameLst>
                                      </p:cBhvr>
                                      <p:tavLst>
                                        <p:tav tm="0">
                                          <p:val>
                                            <p:strVal val="ppt_w"/>
                                          </p:val>
                                        </p:tav>
                                        <p:tav tm="100000">
                                          <p:val>
                                            <p:fltVal val="0"/>
                                          </p:val>
                                        </p:tav>
                                      </p:tavLst>
                                    </p:anim>
                                    <p:anim calcmode="lin" valueType="num">
                                      <p:cBhvr>
                                        <p:cTn id="72" dur="1000"/>
                                        <p:tgtEl>
                                          <p:spTgt spid="9"/>
                                        </p:tgtEl>
                                        <p:attrNameLst>
                                          <p:attrName>ppt_h</p:attrName>
                                        </p:attrNameLst>
                                      </p:cBhvr>
                                      <p:tavLst>
                                        <p:tav tm="0">
                                          <p:val>
                                            <p:strVal val="ppt_h"/>
                                          </p:val>
                                        </p:tav>
                                        <p:tav tm="100000">
                                          <p:val>
                                            <p:fltVal val="0"/>
                                          </p:val>
                                        </p:tav>
                                      </p:tavLst>
                                    </p:anim>
                                    <p:anim calcmode="lin" valueType="num">
                                      <p:cBhvr>
                                        <p:cTn id="73" dur="1000"/>
                                        <p:tgtEl>
                                          <p:spTgt spid="9"/>
                                        </p:tgtEl>
                                        <p:attrNameLst>
                                          <p:attrName>style.rotation</p:attrName>
                                        </p:attrNameLst>
                                      </p:cBhvr>
                                      <p:tavLst>
                                        <p:tav tm="0">
                                          <p:val>
                                            <p:fltVal val="0"/>
                                          </p:val>
                                        </p:tav>
                                        <p:tav tm="100000">
                                          <p:val>
                                            <p:fltVal val="90"/>
                                          </p:val>
                                        </p:tav>
                                      </p:tavLst>
                                    </p:anim>
                                    <p:animEffect transition="out" filter="fade">
                                      <p:cBhvr>
                                        <p:cTn id="74" dur="1000"/>
                                        <p:tgtEl>
                                          <p:spTgt spid="9"/>
                                        </p:tgtEl>
                                      </p:cBhvr>
                                    </p:animEffect>
                                    <p:set>
                                      <p:cBhvr>
                                        <p:cTn id="75" dur="1" fill="hold">
                                          <p:stCondLst>
                                            <p:cond delay="999"/>
                                          </p:stCondLst>
                                        </p:cTn>
                                        <p:tgtEl>
                                          <p:spTgt spid="9"/>
                                        </p:tgtEl>
                                        <p:attrNameLst>
                                          <p:attrName>style.visibility</p:attrName>
                                        </p:attrNameLst>
                                      </p:cBhvr>
                                      <p:to>
                                        <p:strVal val="hidden"/>
                                      </p:to>
                                    </p:set>
                                  </p:childTnLst>
                                </p:cTn>
                              </p:par>
                              <p:par>
                                <p:cTn id="76" presetID="31" presetClass="exit" presetSubtype="0" fill="hold" grpId="1" nodeType="withEffect">
                                  <p:stCondLst>
                                    <p:cond delay="0"/>
                                  </p:stCondLst>
                                  <p:childTnLst>
                                    <p:anim calcmode="lin" valueType="num">
                                      <p:cBhvr>
                                        <p:cTn id="77" dur="1000"/>
                                        <p:tgtEl>
                                          <p:spTgt spid="19"/>
                                        </p:tgtEl>
                                        <p:attrNameLst>
                                          <p:attrName>ppt_w</p:attrName>
                                        </p:attrNameLst>
                                      </p:cBhvr>
                                      <p:tavLst>
                                        <p:tav tm="0">
                                          <p:val>
                                            <p:strVal val="ppt_w"/>
                                          </p:val>
                                        </p:tav>
                                        <p:tav tm="100000">
                                          <p:val>
                                            <p:fltVal val="0"/>
                                          </p:val>
                                        </p:tav>
                                      </p:tavLst>
                                    </p:anim>
                                    <p:anim calcmode="lin" valueType="num">
                                      <p:cBhvr>
                                        <p:cTn id="78" dur="1000"/>
                                        <p:tgtEl>
                                          <p:spTgt spid="19"/>
                                        </p:tgtEl>
                                        <p:attrNameLst>
                                          <p:attrName>ppt_h</p:attrName>
                                        </p:attrNameLst>
                                      </p:cBhvr>
                                      <p:tavLst>
                                        <p:tav tm="0">
                                          <p:val>
                                            <p:strVal val="ppt_h"/>
                                          </p:val>
                                        </p:tav>
                                        <p:tav tm="100000">
                                          <p:val>
                                            <p:fltVal val="0"/>
                                          </p:val>
                                        </p:tav>
                                      </p:tavLst>
                                    </p:anim>
                                    <p:anim calcmode="lin" valueType="num">
                                      <p:cBhvr>
                                        <p:cTn id="79" dur="1000"/>
                                        <p:tgtEl>
                                          <p:spTgt spid="19"/>
                                        </p:tgtEl>
                                        <p:attrNameLst>
                                          <p:attrName>style.rotation</p:attrName>
                                        </p:attrNameLst>
                                      </p:cBhvr>
                                      <p:tavLst>
                                        <p:tav tm="0">
                                          <p:val>
                                            <p:fltVal val="0"/>
                                          </p:val>
                                        </p:tav>
                                        <p:tav tm="100000">
                                          <p:val>
                                            <p:fltVal val="90"/>
                                          </p:val>
                                        </p:tav>
                                      </p:tavLst>
                                    </p:anim>
                                    <p:animEffect transition="out" filter="fade">
                                      <p:cBhvr>
                                        <p:cTn id="80" dur="1000"/>
                                        <p:tgtEl>
                                          <p:spTgt spid="19"/>
                                        </p:tgtEl>
                                      </p:cBhvr>
                                    </p:animEffect>
                                    <p:set>
                                      <p:cBhvr>
                                        <p:cTn id="81" dur="1" fill="hold">
                                          <p:stCondLst>
                                            <p:cond delay="999"/>
                                          </p:stCondLst>
                                        </p:cTn>
                                        <p:tgtEl>
                                          <p:spTgt spid="19"/>
                                        </p:tgtEl>
                                        <p:attrNameLst>
                                          <p:attrName>style.visibility</p:attrName>
                                        </p:attrNameLst>
                                      </p:cBhvr>
                                      <p:to>
                                        <p:strVal val="hidden"/>
                                      </p:to>
                                    </p:set>
                                  </p:childTnLst>
                                </p:cTn>
                              </p:par>
                              <p:par>
                                <p:cTn id="82" presetID="31" presetClass="entr" presetSubtype="0" fill="hold" nodeType="withEffect">
                                  <p:stCondLst>
                                    <p:cond delay="700"/>
                                  </p:stCondLst>
                                  <p:childTnLst>
                                    <p:set>
                                      <p:cBhvr>
                                        <p:cTn id="83" dur="1" fill="hold">
                                          <p:stCondLst>
                                            <p:cond delay="0"/>
                                          </p:stCondLst>
                                        </p:cTn>
                                        <p:tgtEl>
                                          <p:spTgt spid="26"/>
                                        </p:tgtEl>
                                        <p:attrNameLst>
                                          <p:attrName>style.visibility</p:attrName>
                                        </p:attrNameLst>
                                      </p:cBhvr>
                                      <p:to>
                                        <p:strVal val="visible"/>
                                      </p:to>
                                    </p:set>
                                    <p:anim calcmode="lin" valueType="num">
                                      <p:cBhvr>
                                        <p:cTn id="84" dur="1000" fill="hold"/>
                                        <p:tgtEl>
                                          <p:spTgt spid="26"/>
                                        </p:tgtEl>
                                        <p:attrNameLst>
                                          <p:attrName>ppt_w</p:attrName>
                                        </p:attrNameLst>
                                      </p:cBhvr>
                                      <p:tavLst>
                                        <p:tav tm="0">
                                          <p:val>
                                            <p:fltVal val="0"/>
                                          </p:val>
                                        </p:tav>
                                        <p:tav tm="100000">
                                          <p:val>
                                            <p:strVal val="#ppt_w"/>
                                          </p:val>
                                        </p:tav>
                                      </p:tavLst>
                                    </p:anim>
                                    <p:anim calcmode="lin" valueType="num">
                                      <p:cBhvr>
                                        <p:cTn id="85" dur="1000" fill="hold"/>
                                        <p:tgtEl>
                                          <p:spTgt spid="26"/>
                                        </p:tgtEl>
                                        <p:attrNameLst>
                                          <p:attrName>ppt_h</p:attrName>
                                        </p:attrNameLst>
                                      </p:cBhvr>
                                      <p:tavLst>
                                        <p:tav tm="0">
                                          <p:val>
                                            <p:fltVal val="0"/>
                                          </p:val>
                                        </p:tav>
                                        <p:tav tm="100000">
                                          <p:val>
                                            <p:strVal val="#ppt_h"/>
                                          </p:val>
                                        </p:tav>
                                      </p:tavLst>
                                    </p:anim>
                                    <p:anim calcmode="lin" valueType="num">
                                      <p:cBhvr>
                                        <p:cTn id="86" dur="1000" fill="hold"/>
                                        <p:tgtEl>
                                          <p:spTgt spid="26"/>
                                        </p:tgtEl>
                                        <p:attrNameLst>
                                          <p:attrName>style.rotation</p:attrName>
                                        </p:attrNameLst>
                                      </p:cBhvr>
                                      <p:tavLst>
                                        <p:tav tm="0">
                                          <p:val>
                                            <p:fltVal val="90"/>
                                          </p:val>
                                        </p:tav>
                                        <p:tav tm="100000">
                                          <p:val>
                                            <p:fltVal val="0"/>
                                          </p:val>
                                        </p:tav>
                                      </p:tavLst>
                                    </p:anim>
                                    <p:animEffect transition="in" filter="fade">
                                      <p:cBhvr>
                                        <p:cTn id="87" dur="1000"/>
                                        <p:tgtEl>
                                          <p:spTgt spid="26"/>
                                        </p:tgtEl>
                                      </p:cBhvr>
                                    </p:animEffect>
                                  </p:childTnLst>
                                </p:cTn>
                              </p:par>
                              <p:par>
                                <p:cTn id="88" presetID="31" presetClass="entr" presetSubtype="0" fill="hold" grpId="0" nodeType="withEffect">
                                  <p:stCondLst>
                                    <p:cond delay="700"/>
                                  </p:stCondLst>
                                  <p:childTnLst>
                                    <p:set>
                                      <p:cBhvr>
                                        <p:cTn id="89" dur="1" fill="hold">
                                          <p:stCondLst>
                                            <p:cond delay="0"/>
                                          </p:stCondLst>
                                        </p:cTn>
                                        <p:tgtEl>
                                          <p:spTgt spid="28"/>
                                        </p:tgtEl>
                                        <p:attrNameLst>
                                          <p:attrName>style.visibility</p:attrName>
                                        </p:attrNameLst>
                                      </p:cBhvr>
                                      <p:to>
                                        <p:strVal val="visible"/>
                                      </p:to>
                                    </p:set>
                                    <p:anim calcmode="lin" valueType="num">
                                      <p:cBhvr>
                                        <p:cTn id="90" dur="1000" fill="hold"/>
                                        <p:tgtEl>
                                          <p:spTgt spid="28"/>
                                        </p:tgtEl>
                                        <p:attrNameLst>
                                          <p:attrName>ppt_w</p:attrName>
                                        </p:attrNameLst>
                                      </p:cBhvr>
                                      <p:tavLst>
                                        <p:tav tm="0">
                                          <p:val>
                                            <p:fltVal val="0"/>
                                          </p:val>
                                        </p:tav>
                                        <p:tav tm="100000">
                                          <p:val>
                                            <p:strVal val="#ppt_w"/>
                                          </p:val>
                                        </p:tav>
                                      </p:tavLst>
                                    </p:anim>
                                    <p:anim calcmode="lin" valueType="num">
                                      <p:cBhvr>
                                        <p:cTn id="91" dur="1000" fill="hold"/>
                                        <p:tgtEl>
                                          <p:spTgt spid="28"/>
                                        </p:tgtEl>
                                        <p:attrNameLst>
                                          <p:attrName>ppt_h</p:attrName>
                                        </p:attrNameLst>
                                      </p:cBhvr>
                                      <p:tavLst>
                                        <p:tav tm="0">
                                          <p:val>
                                            <p:fltVal val="0"/>
                                          </p:val>
                                        </p:tav>
                                        <p:tav tm="100000">
                                          <p:val>
                                            <p:strVal val="#ppt_h"/>
                                          </p:val>
                                        </p:tav>
                                      </p:tavLst>
                                    </p:anim>
                                    <p:anim calcmode="lin" valueType="num">
                                      <p:cBhvr>
                                        <p:cTn id="92" dur="1000" fill="hold"/>
                                        <p:tgtEl>
                                          <p:spTgt spid="28"/>
                                        </p:tgtEl>
                                        <p:attrNameLst>
                                          <p:attrName>style.rotation</p:attrName>
                                        </p:attrNameLst>
                                      </p:cBhvr>
                                      <p:tavLst>
                                        <p:tav tm="0">
                                          <p:val>
                                            <p:fltVal val="90"/>
                                          </p:val>
                                        </p:tav>
                                        <p:tav tm="100000">
                                          <p:val>
                                            <p:fltVal val="0"/>
                                          </p:val>
                                        </p:tav>
                                      </p:tavLst>
                                    </p:anim>
                                    <p:animEffect transition="in" filter="fade">
                                      <p:cBhvr>
                                        <p:cTn id="93" dur="1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13" grpId="0"/>
      <p:bldP spid="8" grpId="0"/>
      <p:bldP spid="14" grpId="0"/>
      <p:bldP spid="19" grpId="0"/>
      <p:bldP spid="19" grpId="1"/>
      <p:bldP spid="20" grpId="0"/>
      <p:bldP spid="2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09766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2202580"/>
            <a:ext cx="10080625" cy="2452839"/>
          </a:xfrm>
          <a:prstGeom prst="rect">
            <a:avLst/>
          </a:prstGeom>
        </p:spPr>
      </p:pic>
    </p:spTree>
    <p:extLst>
      <p:ext uri="{BB962C8B-B14F-4D97-AF65-F5344CB8AC3E}">
        <p14:creationId xmlns:p14="http://schemas.microsoft.com/office/powerpoint/2010/main" val="23157664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34285" t="10633" r="18570" b="9363"/>
          <a:stretch/>
        </p:blipFill>
        <p:spPr>
          <a:xfrm>
            <a:off x="1727944" y="22626"/>
            <a:ext cx="6624736" cy="6323611"/>
          </a:xfrm>
          <a:prstGeom prst="rect">
            <a:avLst/>
          </a:prstGeom>
        </p:spPr>
      </p:pic>
      <p:sp>
        <p:nvSpPr>
          <p:cNvPr id="3" name="TextBox 2"/>
          <p:cNvSpPr txBox="1"/>
          <p:nvPr/>
        </p:nvSpPr>
        <p:spPr>
          <a:xfrm>
            <a:off x="287784" y="6463175"/>
            <a:ext cx="1755609" cy="307777"/>
          </a:xfrm>
          <a:prstGeom prst="rect">
            <a:avLst/>
          </a:prstGeom>
          <a:noFill/>
        </p:spPr>
        <p:txBody>
          <a:bodyPr wrap="none" rtlCol="0">
            <a:spAutoFit/>
          </a:bodyPr>
          <a:lstStyle/>
          <a:p>
            <a:r>
              <a:rPr lang="en-US" sz="1400" dirty="0" smtClean="0">
                <a:solidFill>
                  <a:schemeClr val="bg1"/>
                </a:solidFill>
              </a:rPr>
              <a:t>Burns et al., (1994) </a:t>
            </a:r>
            <a:endParaRPr lang="nl-BE" sz="1400" dirty="0">
              <a:solidFill>
                <a:schemeClr val="bg1"/>
              </a:solidFill>
            </a:endParaRPr>
          </a:p>
        </p:txBody>
      </p:sp>
    </p:spTree>
    <p:extLst>
      <p:ext uri="{BB962C8B-B14F-4D97-AF65-F5344CB8AC3E}">
        <p14:creationId xmlns:p14="http://schemas.microsoft.com/office/powerpoint/2010/main" val="35325297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63848" y="369530"/>
            <a:ext cx="8352928" cy="646331"/>
          </a:xfrm>
          <a:prstGeom prst="rect">
            <a:avLst/>
          </a:prstGeom>
          <a:noFill/>
        </p:spPr>
        <p:txBody>
          <a:bodyPr wrap="square" rtlCol="0">
            <a:spAutoFit/>
          </a:bodyPr>
          <a:lstStyle/>
          <a:p>
            <a:pPr algn="just"/>
            <a:r>
              <a:rPr lang="en-US" dirty="0" smtClean="0"/>
              <a:t>Mossbauer: recoilless </a:t>
            </a:r>
            <a:r>
              <a:rPr lang="el-GR" dirty="0" smtClean="0"/>
              <a:t>γ</a:t>
            </a:r>
            <a:r>
              <a:rPr lang="en-US" dirty="0" smtClean="0"/>
              <a:t> ray resonant emission and absorption originating from changes in energy states of he nucleus  </a:t>
            </a:r>
            <a:endParaRPr lang="nl-BE" dirty="0"/>
          </a:p>
        </p:txBody>
      </p:sp>
      <p:grpSp>
        <p:nvGrpSpPr>
          <p:cNvPr id="5" name="Group 4"/>
          <p:cNvGrpSpPr/>
          <p:nvPr/>
        </p:nvGrpSpPr>
        <p:grpSpPr>
          <a:xfrm>
            <a:off x="1223888" y="1412776"/>
            <a:ext cx="6984776" cy="4032448"/>
            <a:chOff x="2001836" y="2156357"/>
            <a:chExt cx="6278835" cy="3705452"/>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34645"/>
            <a:stretch/>
          </p:blipFill>
          <p:spPr>
            <a:xfrm>
              <a:off x="2001836" y="2780928"/>
              <a:ext cx="6278835" cy="3080881"/>
            </a:xfrm>
            <a:prstGeom prst="rect">
              <a:avLst/>
            </a:prstGeom>
          </p:spPr>
        </p:pic>
        <p:sp>
          <p:nvSpPr>
            <p:cNvPr id="4" name="TextBox 3"/>
            <p:cNvSpPr txBox="1"/>
            <p:nvPr/>
          </p:nvSpPr>
          <p:spPr>
            <a:xfrm>
              <a:off x="4104208" y="2156357"/>
              <a:ext cx="2108269" cy="369332"/>
            </a:xfrm>
            <a:prstGeom prst="rect">
              <a:avLst/>
            </a:prstGeom>
            <a:noFill/>
          </p:spPr>
          <p:txBody>
            <a:bodyPr wrap="none" rtlCol="0">
              <a:spAutoFit/>
            </a:bodyPr>
            <a:lstStyle/>
            <a:p>
              <a:r>
                <a:rPr lang="en-US" dirty="0" smtClean="0">
                  <a:solidFill>
                    <a:srgbClr val="000A14"/>
                  </a:solidFill>
                </a:rPr>
                <a:t>Common isotopes </a:t>
              </a:r>
              <a:endParaRPr lang="nl-BE" dirty="0">
                <a:solidFill>
                  <a:srgbClr val="000A14"/>
                </a:solidFill>
              </a:endParaRPr>
            </a:p>
          </p:txBody>
        </p:sp>
      </p:grpSp>
    </p:spTree>
    <p:extLst>
      <p:ext uri="{BB962C8B-B14F-4D97-AF65-F5344CB8AC3E}">
        <p14:creationId xmlns:p14="http://schemas.microsoft.com/office/powerpoint/2010/main" val="5775685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760" y="-270000"/>
            <a:ext cx="9187656" cy="900000"/>
          </a:xfrm>
        </p:spPr>
        <p:txBody>
          <a:bodyPr>
            <a:normAutofit/>
          </a:bodyPr>
          <a:lstStyle/>
          <a:p>
            <a:r>
              <a:rPr lang="en-US" sz="3600" dirty="0" smtClean="0"/>
              <a:t>Alkali-activated materials</a:t>
            </a:r>
            <a:endParaRPr lang="nl-BE" sz="3600" dirty="0"/>
          </a:p>
        </p:txBody>
      </p:sp>
      <p:sp>
        <p:nvSpPr>
          <p:cNvPr id="3" name="TextBox 2"/>
          <p:cNvSpPr txBox="1"/>
          <p:nvPr/>
        </p:nvSpPr>
        <p:spPr>
          <a:xfrm>
            <a:off x="483124" y="4725739"/>
            <a:ext cx="3672408" cy="369332"/>
          </a:xfrm>
          <a:prstGeom prst="rect">
            <a:avLst/>
          </a:prstGeom>
          <a:noFill/>
        </p:spPr>
        <p:txBody>
          <a:bodyPr wrap="square" rtlCol="0">
            <a:spAutoFit/>
          </a:bodyPr>
          <a:lstStyle/>
          <a:p>
            <a:r>
              <a:rPr lang="en-US" b="1" dirty="0" smtClean="0"/>
              <a:t>Iron-rich silicate precursor </a:t>
            </a:r>
            <a:endParaRPr lang="nl-BE" b="1" dirty="0"/>
          </a:p>
        </p:txBody>
      </p:sp>
      <p:sp>
        <p:nvSpPr>
          <p:cNvPr id="13" name="TextBox 17"/>
          <p:cNvSpPr txBox="1">
            <a:spLocks noChangeArrowheads="1"/>
          </p:cNvSpPr>
          <p:nvPr/>
        </p:nvSpPr>
        <p:spPr bwMode="auto">
          <a:xfrm>
            <a:off x="4464248" y="4558193"/>
            <a:ext cx="1928812"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b="1">
                <a:solidFill>
                  <a:schemeClr val="bg2"/>
                </a:solidFill>
                <a:latin typeface="Arial" panose="020B0604020202020204" pitchFamily="34" charset="0"/>
              </a:defRPr>
            </a:lvl1pPr>
            <a:lvl2pPr marL="742950" indent="-285750">
              <a:spcBef>
                <a:spcPct val="20000"/>
              </a:spcBef>
              <a:buChar char="–"/>
              <a:defRPr sz="2800" b="1">
                <a:solidFill>
                  <a:schemeClr val="bg2"/>
                </a:solidFill>
                <a:latin typeface="Arial" panose="020B0604020202020204" pitchFamily="34" charset="0"/>
              </a:defRPr>
            </a:lvl2pPr>
            <a:lvl3pPr marL="1143000" indent="-228600">
              <a:spcBef>
                <a:spcPct val="20000"/>
              </a:spcBef>
              <a:buChar char="•"/>
              <a:defRPr sz="2400" b="1">
                <a:solidFill>
                  <a:schemeClr val="bg2"/>
                </a:solidFill>
                <a:latin typeface="Arial" panose="020B0604020202020204" pitchFamily="34" charset="0"/>
              </a:defRPr>
            </a:lvl3pPr>
            <a:lvl4pPr marL="1600200" indent="-228600">
              <a:spcBef>
                <a:spcPct val="20000"/>
              </a:spcBef>
              <a:buChar char="–"/>
              <a:defRPr sz="2000" b="1">
                <a:solidFill>
                  <a:schemeClr val="bg2"/>
                </a:solidFill>
                <a:latin typeface="Arial" panose="020B0604020202020204" pitchFamily="34" charset="0"/>
              </a:defRPr>
            </a:lvl4pPr>
            <a:lvl5pPr marL="2057400" indent="-228600">
              <a:spcBef>
                <a:spcPct val="20000"/>
              </a:spcBef>
              <a:buChar char="»"/>
              <a:defRPr sz="2000" b="1">
                <a:solidFill>
                  <a:schemeClr val="bg2"/>
                </a:solidFill>
                <a:latin typeface="Arial" panose="020B0604020202020204" pitchFamily="34" charset="0"/>
              </a:defRPr>
            </a:lvl5pPr>
            <a:lvl6pPr marL="2514600" indent="-228600" eaLnBrk="0" fontAlgn="base" hangingPunct="0">
              <a:spcBef>
                <a:spcPct val="20000"/>
              </a:spcBef>
              <a:spcAft>
                <a:spcPct val="0"/>
              </a:spcAft>
              <a:buChar char="»"/>
              <a:defRPr sz="2000" b="1">
                <a:solidFill>
                  <a:schemeClr val="bg2"/>
                </a:solidFill>
                <a:latin typeface="Arial" panose="020B0604020202020204" pitchFamily="34" charset="0"/>
              </a:defRPr>
            </a:lvl6pPr>
            <a:lvl7pPr marL="2971800" indent="-228600" eaLnBrk="0" fontAlgn="base" hangingPunct="0">
              <a:spcBef>
                <a:spcPct val="20000"/>
              </a:spcBef>
              <a:spcAft>
                <a:spcPct val="0"/>
              </a:spcAft>
              <a:buChar char="»"/>
              <a:defRPr sz="2000" b="1">
                <a:solidFill>
                  <a:schemeClr val="bg2"/>
                </a:solidFill>
                <a:latin typeface="Arial" panose="020B0604020202020204" pitchFamily="34" charset="0"/>
              </a:defRPr>
            </a:lvl7pPr>
            <a:lvl8pPr marL="3429000" indent="-228600" eaLnBrk="0" fontAlgn="base" hangingPunct="0">
              <a:spcBef>
                <a:spcPct val="20000"/>
              </a:spcBef>
              <a:spcAft>
                <a:spcPct val="0"/>
              </a:spcAft>
              <a:buChar char="»"/>
              <a:defRPr sz="2000" b="1">
                <a:solidFill>
                  <a:schemeClr val="bg2"/>
                </a:solidFill>
                <a:latin typeface="Arial" panose="020B0604020202020204" pitchFamily="34" charset="0"/>
              </a:defRPr>
            </a:lvl8pPr>
            <a:lvl9pPr marL="3886200" indent="-228600" eaLnBrk="0" fontAlgn="base" hangingPunct="0">
              <a:spcBef>
                <a:spcPct val="20000"/>
              </a:spcBef>
              <a:spcAft>
                <a:spcPct val="0"/>
              </a:spcAft>
              <a:buChar char="»"/>
              <a:defRPr sz="2000" b="1">
                <a:solidFill>
                  <a:schemeClr val="bg2"/>
                </a:solidFill>
                <a:latin typeface="Arial" panose="020B0604020202020204" pitchFamily="34" charset="0"/>
              </a:defRPr>
            </a:lvl9pPr>
          </a:lstStyle>
          <a:p>
            <a:pPr algn="ctr">
              <a:spcBef>
                <a:spcPct val="0"/>
              </a:spcBef>
              <a:buFontTx/>
              <a:buNone/>
            </a:pPr>
            <a:r>
              <a:rPr lang="en-US" altLang="nl-BE" sz="1800" b="0" baseline="0" dirty="0">
                <a:solidFill>
                  <a:schemeClr val="tx1"/>
                </a:solidFill>
              </a:rPr>
              <a:t>Alkali-silicates</a:t>
            </a:r>
          </a:p>
          <a:p>
            <a:pPr algn="ctr">
              <a:spcBef>
                <a:spcPct val="0"/>
              </a:spcBef>
              <a:buFontTx/>
              <a:buNone/>
            </a:pPr>
            <a:r>
              <a:rPr lang="en-US" altLang="nl-BE" sz="1800" b="0" baseline="0" dirty="0">
                <a:solidFill>
                  <a:schemeClr val="tx1"/>
                </a:solidFill>
              </a:rPr>
              <a:t>or</a:t>
            </a:r>
          </a:p>
          <a:p>
            <a:pPr algn="ctr">
              <a:spcBef>
                <a:spcPct val="0"/>
              </a:spcBef>
              <a:buFontTx/>
              <a:buNone/>
            </a:pPr>
            <a:r>
              <a:rPr lang="en-US" altLang="nl-BE" sz="1800" b="0" baseline="0" dirty="0">
                <a:solidFill>
                  <a:schemeClr val="tx1"/>
                </a:solidFill>
              </a:rPr>
              <a:t>Alkali-hydroxides</a:t>
            </a:r>
          </a:p>
        </p:txBody>
      </p:sp>
      <p:sp>
        <p:nvSpPr>
          <p:cNvPr id="8" name="Rectangle 7"/>
          <p:cNvSpPr/>
          <p:nvPr/>
        </p:nvSpPr>
        <p:spPr>
          <a:xfrm>
            <a:off x="4018838" y="2891614"/>
            <a:ext cx="319318" cy="369332"/>
          </a:xfrm>
          <a:prstGeom prst="rect">
            <a:avLst/>
          </a:prstGeom>
        </p:spPr>
        <p:txBody>
          <a:bodyPr wrap="none">
            <a:spAutoFit/>
          </a:bodyPr>
          <a:lstStyle/>
          <a:p>
            <a:pPr>
              <a:spcBef>
                <a:spcPct val="0"/>
              </a:spcBef>
              <a:buFontTx/>
              <a:buNone/>
            </a:pPr>
            <a:r>
              <a:rPr lang="en-US" altLang="nl-BE"/>
              <a:t>+</a:t>
            </a:r>
            <a:endParaRPr lang="nl-BE" altLang="nl-BE" dirty="0"/>
          </a:p>
        </p:txBody>
      </p:sp>
      <p:sp>
        <p:nvSpPr>
          <p:cNvPr id="14" name="Rectangle 13"/>
          <p:cNvSpPr/>
          <p:nvPr/>
        </p:nvSpPr>
        <p:spPr>
          <a:xfrm>
            <a:off x="6568037" y="2881058"/>
            <a:ext cx="319318" cy="369332"/>
          </a:xfrm>
          <a:prstGeom prst="rect">
            <a:avLst/>
          </a:prstGeom>
        </p:spPr>
        <p:txBody>
          <a:bodyPr wrap="none">
            <a:spAutoFit/>
          </a:bodyPr>
          <a:lstStyle/>
          <a:p>
            <a:pPr>
              <a:spcBef>
                <a:spcPct val="0"/>
              </a:spcBef>
              <a:buFontTx/>
              <a:buNone/>
            </a:pPr>
            <a:r>
              <a:rPr lang="en-US" altLang="nl-BE" dirty="0" smtClean="0"/>
              <a:t>=</a:t>
            </a:r>
            <a:endParaRPr lang="nl-BE" altLang="nl-BE" dirty="0"/>
          </a:p>
        </p:txBody>
      </p:sp>
      <p:grpSp>
        <p:nvGrpSpPr>
          <p:cNvPr id="24" name="Group 23"/>
          <p:cNvGrpSpPr/>
          <p:nvPr/>
        </p:nvGrpSpPr>
        <p:grpSpPr>
          <a:xfrm>
            <a:off x="290454" y="1609713"/>
            <a:ext cx="3532934" cy="2683383"/>
            <a:chOff x="143768" y="1484784"/>
            <a:chExt cx="4250341" cy="2703906"/>
          </a:xfrm>
        </p:grpSpPr>
        <p:pic>
          <p:nvPicPr>
            <p:cNvPr id="25" name="Picture 24"/>
            <p:cNvPicPr>
              <a:picLocks noChangeAspect="1"/>
            </p:cNvPicPr>
            <p:nvPr/>
          </p:nvPicPr>
          <p:blipFill>
            <a:blip r:embed="rId3">
              <a:lum contrast="-20000"/>
            </a:blip>
            <a:stretch>
              <a:fillRect/>
            </a:stretch>
          </p:blipFill>
          <p:spPr>
            <a:xfrm>
              <a:off x="143768" y="2923472"/>
              <a:ext cx="2038464" cy="1265218"/>
            </a:xfrm>
            <a:prstGeom prst="rect">
              <a:avLst/>
            </a:prstGeom>
          </p:spPr>
        </p:pic>
        <p:pic>
          <p:nvPicPr>
            <p:cNvPr id="26" name="Picture 25"/>
            <p:cNvPicPr>
              <a:picLocks noChangeAspect="1"/>
            </p:cNvPicPr>
            <p:nvPr/>
          </p:nvPicPr>
          <p:blipFill>
            <a:blip r:embed="rId4"/>
            <a:stretch>
              <a:fillRect/>
            </a:stretch>
          </p:blipFill>
          <p:spPr>
            <a:xfrm>
              <a:off x="2344100" y="2902218"/>
              <a:ext cx="2050009" cy="1250470"/>
            </a:xfrm>
            <a:prstGeom prst="rect">
              <a:avLst/>
            </a:prstGeom>
          </p:spPr>
        </p:pic>
        <p:pic>
          <p:nvPicPr>
            <p:cNvPr id="27" name="Picture 2" descr="Image result for iron rich slag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88194" y="1484784"/>
              <a:ext cx="2038464" cy="129622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8" name="Group 27"/>
          <p:cNvGrpSpPr/>
          <p:nvPr/>
        </p:nvGrpSpPr>
        <p:grpSpPr>
          <a:xfrm>
            <a:off x="7654812" y="2349203"/>
            <a:ext cx="1981508" cy="1908164"/>
            <a:chOff x="8534400" y="1058030"/>
            <a:chExt cx="1981508" cy="1908164"/>
          </a:xfrm>
        </p:grpSpPr>
        <p:pic>
          <p:nvPicPr>
            <p:cNvPr id="29" name="Picture 28"/>
            <p:cNvPicPr>
              <a:picLocks noChangeAspect="1"/>
            </p:cNvPicPr>
            <p:nvPr/>
          </p:nvPicPr>
          <p:blipFill rotWithShape="1">
            <a:blip r:embed="rId6" cstate="print">
              <a:extLst>
                <a:ext uri="{28A0092B-C50C-407E-A947-70E740481C1C}">
                  <a14:useLocalDpi xmlns:a14="http://schemas.microsoft.com/office/drawing/2010/main" val="0"/>
                </a:ext>
              </a:extLst>
            </a:blip>
            <a:srcRect l="-973" t="13333" r="5307" b="31111"/>
            <a:stretch/>
          </p:blipFill>
          <p:spPr>
            <a:xfrm>
              <a:off x="8534400" y="1058030"/>
              <a:ext cx="1981508" cy="1542849"/>
            </a:xfrm>
            <a:prstGeom prst="rect">
              <a:avLst/>
            </a:prstGeom>
            <a:ln>
              <a:noFill/>
            </a:ln>
            <a:effectLst>
              <a:softEdge rad="63500"/>
            </a:effectLst>
          </p:spPr>
        </p:pic>
        <p:sp>
          <p:nvSpPr>
            <p:cNvPr id="30" name="TextBox 29"/>
            <p:cNvSpPr txBox="1"/>
            <p:nvPr/>
          </p:nvSpPr>
          <p:spPr>
            <a:xfrm>
              <a:off x="8779535" y="2658417"/>
              <a:ext cx="1736373" cy="307777"/>
            </a:xfrm>
            <a:prstGeom prst="rect">
              <a:avLst/>
            </a:prstGeom>
            <a:noFill/>
          </p:spPr>
          <p:txBody>
            <a:bodyPr wrap="none" rtlCol="0">
              <a:spAutoFit/>
            </a:bodyPr>
            <a:lstStyle/>
            <a:p>
              <a:pPr>
                <a:buNone/>
              </a:pPr>
              <a:r>
                <a:rPr lang="en-US" sz="1400" baseline="0" dirty="0" smtClean="0">
                  <a:solidFill>
                    <a:schemeClr val="bg2"/>
                  </a:solidFill>
                </a:rPr>
                <a:t>Inorganic polymer</a:t>
              </a:r>
              <a:endParaRPr lang="nl-BE" sz="1400" baseline="0" dirty="0" err="1" smtClean="0">
                <a:solidFill>
                  <a:schemeClr val="bg2"/>
                </a:solidFill>
              </a:endParaRPr>
            </a:p>
          </p:txBody>
        </p:sp>
      </p:grpSp>
      <p:sp>
        <p:nvSpPr>
          <p:cNvPr id="31" name="TextBox 30"/>
          <p:cNvSpPr txBox="1"/>
          <p:nvPr/>
        </p:nvSpPr>
        <p:spPr>
          <a:xfrm>
            <a:off x="7654812" y="4571973"/>
            <a:ext cx="2018501" cy="369332"/>
          </a:xfrm>
          <a:prstGeom prst="rect">
            <a:avLst/>
          </a:prstGeom>
          <a:noFill/>
        </p:spPr>
        <p:txBody>
          <a:bodyPr wrap="none" rtlCol="0">
            <a:spAutoFit/>
          </a:bodyPr>
          <a:lstStyle/>
          <a:p>
            <a:r>
              <a:rPr lang="en-US" dirty="0" smtClean="0"/>
              <a:t>Inorganic polymer</a:t>
            </a:r>
            <a:endParaRPr lang="nl-BE" dirty="0"/>
          </a:p>
        </p:txBody>
      </p:sp>
      <p:sp>
        <p:nvSpPr>
          <p:cNvPr id="16" name="Rectangle 15"/>
          <p:cNvSpPr/>
          <p:nvPr/>
        </p:nvSpPr>
        <p:spPr>
          <a:xfrm>
            <a:off x="71760" y="1124744"/>
            <a:ext cx="3969359" cy="4320480"/>
          </a:xfrm>
          <a:prstGeom prst="rect">
            <a:avLst/>
          </a:prstGeom>
          <a:noFill/>
          <a:ln w="28575">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17" name="Picture 8" descr="Gerelateerde afbeelding">
            <a:extLst>
              <a:ext uri="{FF2B5EF4-FFF2-40B4-BE49-F238E27FC236}">
                <a16:creationId xmlns:a16="http://schemas.microsoft.com/office/drawing/2014/main" xmlns="" id="{8DD091C3-B2D7-480F-B588-DA2603C5DDA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09033" y="1960257"/>
            <a:ext cx="2112261" cy="2112261"/>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8893667" y="6581001"/>
            <a:ext cx="269626" cy="276999"/>
          </a:xfrm>
          <a:prstGeom prst="rect">
            <a:avLst/>
          </a:prstGeom>
          <a:noFill/>
        </p:spPr>
        <p:txBody>
          <a:bodyPr wrap="none" rtlCol="0">
            <a:spAutoFit/>
          </a:bodyPr>
          <a:lstStyle/>
          <a:p>
            <a:r>
              <a:rPr lang="en-US" sz="1200" dirty="0" smtClean="0">
                <a:solidFill>
                  <a:schemeClr val="bg1"/>
                </a:solidFill>
              </a:rPr>
              <a:t>2</a:t>
            </a:r>
            <a:endParaRPr lang="nl-BE" sz="1200" dirty="0">
              <a:solidFill>
                <a:schemeClr val="bg1"/>
              </a:solidFill>
            </a:endParaRPr>
          </a:p>
        </p:txBody>
      </p:sp>
      <p:grpSp>
        <p:nvGrpSpPr>
          <p:cNvPr id="18" name="Group 17"/>
          <p:cNvGrpSpPr/>
          <p:nvPr/>
        </p:nvGrpSpPr>
        <p:grpSpPr>
          <a:xfrm>
            <a:off x="4155532" y="1672277"/>
            <a:ext cx="5873282" cy="3986021"/>
            <a:chOff x="112429" y="1971036"/>
            <a:chExt cx="5873282" cy="3986021"/>
          </a:xfrm>
        </p:grpSpPr>
        <p:grpSp>
          <p:nvGrpSpPr>
            <p:cNvPr id="20" name="Group 19"/>
            <p:cNvGrpSpPr/>
            <p:nvPr/>
          </p:nvGrpSpPr>
          <p:grpSpPr>
            <a:xfrm>
              <a:off x="112429" y="1971036"/>
              <a:ext cx="5873282" cy="3733800"/>
              <a:chOff x="-83031" y="1666236"/>
              <a:chExt cx="5873282" cy="3733800"/>
            </a:xfrm>
          </p:grpSpPr>
          <p:pic>
            <p:nvPicPr>
              <p:cNvPr id="22" name="Picture 21"/>
              <p:cNvPicPr>
                <a:picLocks noChangeAspect="1"/>
              </p:cNvPicPr>
              <p:nvPr/>
            </p:nvPicPr>
            <p:blipFill>
              <a:blip r:embed="rId8">
                <a:extLst>
                  <a:ext uri="{28A0092B-C50C-407E-A947-70E740481C1C}">
                    <a14:useLocalDpi xmlns:a14="http://schemas.microsoft.com/office/drawing/2010/main" val="0"/>
                  </a:ext>
                </a:extLst>
              </a:blip>
              <a:srcRect b="3552"/>
              <a:stretch>
                <a:fillRect/>
              </a:stretch>
            </p:blipFill>
            <p:spPr bwMode="auto">
              <a:xfrm>
                <a:off x="316789" y="1666236"/>
                <a:ext cx="5473462"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2"/>
              <p:cNvPicPr>
                <a:picLocks noChangeAspect="1" noChangeArrowheads="1"/>
              </p:cNvPicPr>
              <p:nvPr/>
            </p:nvPicPr>
            <p:blipFill rotWithShape="1">
              <a:blip r:embed="rId9">
                <a:extLst>
                  <a:ext uri="{28A0092B-C50C-407E-A947-70E740481C1C}">
                    <a14:useLocalDpi xmlns:a14="http://schemas.microsoft.com/office/drawing/2010/main" val="0"/>
                  </a:ext>
                </a:extLst>
              </a:blip>
              <a:srcRect l="23919" t="17236" r="57902" b="39922"/>
              <a:stretch/>
            </p:blipFill>
            <p:spPr bwMode="auto">
              <a:xfrm>
                <a:off x="-83031" y="1866752"/>
                <a:ext cx="1524000" cy="1424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1" name="TextBox 20"/>
            <p:cNvSpPr txBox="1"/>
            <p:nvPr/>
          </p:nvSpPr>
          <p:spPr>
            <a:xfrm>
              <a:off x="2057400" y="5710836"/>
              <a:ext cx="2573140" cy="246221"/>
            </a:xfrm>
            <a:prstGeom prst="rect">
              <a:avLst/>
            </a:prstGeom>
            <a:noFill/>
          </p:spPr>
          <p:txBody>
            <a:bodyPr wrap="none" rtlCol="0">
              <a:spAutoFit/>
            </a:bodyPr>
            <a:lstStyle/>
            <a:p>
              <a:pPr>
                <a:buNone/>
              </a:pPr>
              <a:r>
                <a:rPr lang="en-US" sz="1000" b="0" baseline="0" dirty="0" err="1" smtClean="0">
                  <a:solidFill>
                    <a:srgbClr val="000A14"/>
                  </a:solidFill>
                </a:rPr>
                <a:t>Piatak</a:t>
              </a:r>
              <a:r>
                <a:rPr lang="en-US" sz="1000" b="0" baseline="0" dirty="0" smtClean="0">
                  <a:solidFill>
                    <a:srgbClr val="000A14"/>
                  </a:solidFill>
                </a:rPr>
                <a:t> et al. (2015), Applied Geochemistry</a:t>
              </a:r>
              <a:endParaRPr lang="nl-BE" sz="1000" b="0" baseline="0" dirty="0" err="1" smtClean="0">
                <a:solidFill>
                  <a:srgbClr val="000A14"/>
                </a:solidFill>
              </a:endParaRPr>
            </a:p>
          </p:txBody>
        </p:sp>
      </p:grpSp>
      <p:sp>
        <p:nvSpPr>
          <p:cNvPr id="4" name="TextBox 3"/>
          <p:cNvSpPr txBox="1"/>
          <p:nvPr/>
        </p:nvSpPr>
        <p:spPr>
          <a:xfrm>
            <a:off x="54259" y="5607027"/>
            <a:ext cx="5128327" cy="646331"/>
          </a:xfrm>
          <a:prstGeom prst="rect">
            <a:avLst/>
          </a:prstGeom>
          <a:noFill/>
        </p:spPr>
        <p:txBody>
          <a:bodyPr wrap="none" rtlCol="0">
            <a:spAutoFit/>
          </a:bodyPr>
          <a:lstStyle/>
          <a:p>
            <a:r>
              <a:rPr lang="en-US" dirty="0" smtClean="0"/>
              <a:t>Only in Europe:	~3 </a:t>
            </a:r>
            <a:r>
              <a:rPr lang="en-US" dirty="0" err="1" smtClean="0"/>
              <a:t>Mtons</a:t>
            </a:r>
            <a:r>
              <a:rPr lang="en-US" dirty="0" smtClean="0"/>
              <a:t>/year </a:t>
            </a:r>
            <a:r>
              <a:rPr lang="en-US" dirty="0" err="1" smtClean="0"/>
              <a:t>fayalitic</a:t>
            </a:r>
            <a:r>
              <a:rPr lang="en-US" dirty="0" smtClean="0"/>
              <a:t> slag</a:t>
            </a:r>
          </a:p>
          <a:p>
            <a:r>
              <a:rPr lang="en-US" dirty="0"/>
              <a:t>	</a:t>
            </a:r>
            <a:r>
              <a:rPr lang="en-US" dirty="0" smtClean="0"/>
              <a:t>	~6 </a:t>
            </a:r>
            <a:r>
              <a:rPr lang="en-US" dirty="0" err="1" smtClean="0"/>
              <a:t>Mtons</a:t>
            </a:r>
            <a:r>
              <a:rPr lang="en-US" dirty="0" smtClean="0"/>
              <a:t>/year bauxite residue</a:t>
            </a:r>
            <a:endParaRPr lang="nl-BE" dirty="0"/>
          </a:p>
        </p:txBody>
      </p:sp>
    </p:spTree>
    <p:extLst>
      <p:ext uri="{BB962C8B-B14F-4D97-AF65-F5344CB8AC3E}">
        <p14:creationId xmlns:p14="http://schemas.microsoft.com/office/powerpoint/2010/main" val="3365851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7743" y="454195"/>
            <a:ext cx="4149148" cy="4320480"/>
          </a:xfrm>
          <a:prstGeom prst="rect">
            <a:avLst/>
          </a:prstGeom>
        </p:spPr>
      </p:pic>
      <p:sp>
        <p:nvSpPr>
          <p:cNvPr id="26" name="Title 1"/>
          <p:cNvSpPr>
            <a:spLocks noGrp="1"/>
          </p:cNvSpPr>
          <p:nvPr>
            <p:ph type="title"/>
          </p:nvPr>
        </p:nvSpPr>
        <p:spPr>
          <a:xfrm>
            <a:off x="71760" y="-270000"/>
            <a:ext cx="9187656" cy="900000"/>
          </a:xfrm>
        </p:spPr>
        <p:txBody>
          <a:bodyPr>
            <a:normAutofit/>
          </a:bodyPr>
          <a:lstStyle/>
          <a:p>
            <a:r>
              <a:rPr lang="en-US" sz="3600" dirty="0" smtClean="0"/>
              <a:t>Design of Fe-rich slags</a:t>
            </a:r>
            <a:endParaRPr lang="nl-BE" sz="3600" dirty="0"/>
          </a:p>
        </p:txBody>
      </p:sp>
      <p:sp>
        <p:nvSpPr>
          <p:cNvPr id="5" name="TextBox 4"/>
          <p:cNvSpPr txBox="1"/>
          <p:nvPr/>
        </p:nvSpPr>
        <p:spPr>
          <a:xfrm>
            <a:off x="8893667" y="6581001"/>
            <a:ext cx="269626" cy="276999"/>
          </a:xfrm>
          <a:prstGeom prst="rect">
            <a:avLst/>
          </a:prstGeom>
          <a:noFill/>
        </p:spPr>
        <p:txBody>
          <a:bodyPr wrap="none" rtlCol="0">
            <a:spAutoFit/>
          </a:bodyPr>
          <a:lstStyle/>
          <a:p>
            <a:r>
              <a:rPr lang="en-US" sz="1200" dirty="0" smtClean="0">
                <a:solidFill>
                  <a:schemeClr val="bg1"/>
                </a:solidFill>
              </a:rPr>
              <a:t>3</a:t>
            </a:r>
            <a:endParaRPr lang="nl-BE" sz="1200" dirty="0">
              <a:solidFill>
                <a:schemeClr val="bg1"/>
              </a:solidFill>
            </a:endParaRPr>
          </a:p>
        </p:txBody>
      </p:sp>
    </p:spTree>
    <p:extLst>
      <p:ext uri="{BB962C8B-B14F-4D97-AF65-F5344CB8AC3E}">
        <p14:creationId xmlns:p14="http://schemas.microsoft.com/office/powerpoint/2010/main" val="168712136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7743" y="454195"/>
            <a:ext cx="4149148" cy="4320480"/>
          </a:xfrm>
          <a:prstGeom prst="rect">
            <a:avLst/>
          </a:prstGeom>
        </p:spPr>
      </p:pic>
      <p:sp>
        <p:nvSpPr>
          <p:cNvPr id="5" name="Rectangle 4"/>
          <p:cNvSpPr/>
          <p:nvPr/>
        </p:nvSpPr>
        <p:spPr>
          <a:xfrm>
            <a:off x="2414940" y="2581201"/>
            <a:ext cx="1431267" cy="1078926"/>
          </a:xfrm>
          <a:prstGeom prst="rect">
            <a:avLst/>
          </a:prstGeom>
          <a:noFill/>
          <a:ln w="28575">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6" name="Title 1"/>
          <p:cNvSpPr>
            <a:spLocks noGrp="1"/>
          </p:cNvSpPr>
          <p:nvPr>
            <p:ph type="title"/>
          </p:nvPr>
        </p:nvSpPr>
        <p:spPr>
          <a:xfrm>
            <a:off x="71760" y="-270000"/>
            <a:ext cx="9187656" cy="900000"/>
          </a:xfrm>
        </p:spPr>
        <p:txBody>
          <a:bodyPr>
            <a:normAutofit/>
          </a:bodyPr>
          <a:lstStyle/>
          <a:p>
            <a:r>
              <a:rPr lang="en-US" sz="3600" dirty="0" smtClean="0"/>
              <a:t>Design of Fe-rich slags</a:t>
            </a:r>
            <a:endParaRPr lang="nl-BE" sz="3600" dirty="0"/>
          </a:p>
        </p:txBody>
      </p:sp>
      <p:cxnSp>
        <p:nvCxnSpPr>
          <p:cNvPr id="8" name="Straight Connector 7"/>
          <p:cNvCxnSpPr/>
          <p:nvPr/>
        </p:nvCxnSpPr>
        <p:spPr>
          <a:xfrm flipV="1">
            <a:off x="3240112" y="1628800"/>
            <a:ext cx="1615686" cy="1210947"/>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3600152" y="2871594"/>
            <a:ext cx="1255646" cy="413390"/>
          </a:xfrm>
          <a:prstGeom prst="line">
            <a:avLst/>
          </a:prstGeom>
        </p:spPr>
        <p:style>
          <a:lnRef idx="1">
            <a:schemeClr val="accent1"/>
          </a:lnRef>
          <a:fillRef idx="0">
            <a:schemeClr val="accent1"/>
          </a:fillRef>
          <a:effectRef idx="0">
            <a:schemeClr val="accent1"/>
          </a:effectRef>
          <a:fontRef idx="minor">
            <a:schemeClr val="tx1"/>
          </a:fontRef>
        </p:style>
      </p:cxnSp>
      <p:grpSp>
        <p:nvGrpSpPr>
          <p:cNvPr id="33" name="Group 32"/>
          <p:cNvGrpSpPr/>
          <p:nvPr/>
        </p:nvGrpSpPr>
        <p:grpSpPr>
          <a:xfrm>
            <a:off x="4968304" y="3054259"/>
            <a:ext cx="2939722" cy="311101"/>
            <a:chOff x="2149019" y="1716015"/>
            <a:chExt cx="2939722" cy="311101"/>
          </a:xfrm>
        </p:grpSpPr>
        <p:sp>
          <p:nvSpPr>
            <p:cNvPr id="34" name="TextBox 33"/>
            <p:cNvSpPr txBox="1"/>
            <p:nvPr/>
          </p:nvSpPr>
          <p:spPr>
            <a:xfrm>
              <a:off x="2149019" y="1716015"/>
              <a:ext cx="1306768" cy="307777"/>
            </a:xfrm>
            <a:prstGeom prst="rect">
              <a:avLst/>
            </a:prstGeom>
            <a:noFill/>
            <a:ln>
              <a:noFill/>
            </a:ln>
          </p:spPr>
          <p:txBody>
            <a:bodyPr wrap="none" rtlCol="0">
              <a:spAutoFit/>
            </a:bodyPr>
            <a:lstStyle/>
            <a:p>
              <a:pPr marL="285750" indent="-285750">
                <a:buFont typeface="Wingdings" panose="05000000000000000000" pitchFamily="2" charset="2"/>
                <a:buChar char="Ø"/>
              </a:pPr>
              <a:r>
                <a:rPr lang="en-US" sz="1400" b="0" baseline="0" dirty="0" smtClean="0"/>
                <a:t>FeO</a:t>
              </a:r>
              <a:r>
                <a:rPr lang="en-US" sz="1400" b="0" baseline="-25000" dirty="0" smtClean="0"/>
                <a:t>x</a:t>
              </a:r>
              <a:r>
                <a:rPr lang="en-US" sz="1400" b="0" baseline="0" dirty="0" smtClean="0"/>
                <a:t>-SiO</a:t>
              </a:r>
              <a:r>
                <a:rPr lang="en-US" sz="1400" b="0" baseline="-25000" dirty="0" smtClean="0"/>
                <a:t>2</a:t>
              </a:r>
              <a:endParaRPr lang="nl-BE" sz="1400" b="0" baseline="-25000" dirty="0" err="1" smtClean="0"/>
            </a:p>
          </p:txBody>
        </p:sp>
        <p:sp>
          <p:nvSpPr>
            <p:cNvPr id="35" name="TextBox 34"/>
            <p:cNvSpPr txBox="1"/>
            <p:nvPr/>
          </p:nvSpPr>
          <p:spPr>
            <a:xfrm>
              <a:off x="3849299" y="1719339"/>
              <a:ext cx="1239442" cy="307777"/>
            </a:xfrm>
            <a:prstGeom prst="rect">
              <a:avLst/>
            </a:prstGeom>
            <a:noFill/>
            <a:ln>
              <a:noFill/>
            </a:ln>
          </p:spPr>
          <p:txBody>
            <a:bodyPr wrap="none" rtlCol="0">
              <a:spAutoFit/>
            </a:bodyPr>
            <a:lstStyle/>
            <a:p>
              <a:pPr>
                <a:buNone/>
              </a:pPr>
              <a:r>
                <a:rPr lang="en-US" sz="1400" b="0" baseline="0" dirty="0" smtClean="0"/>
                <a:t>Copper slags</a:t>
              </a:r>
              <a:endParaRPr lang="nl-BE" sz="1400" b="0" baseline="0" dirty="0" err="1" smtClean="0"/>
            </a:p>
          </p:txBody>
        </p:sp>
        <p:cxnSp>
          <p:nvCxnSpPr>
            <p:cNvPr id="36" name="Straight Arrow Connector 35"/>
            <p:cNvCxnSpPr>
              <a:stCxn id="34" idx="3"/>
              <a:endCxn id="35" idx="1"/>
            </p:cNvCxnSpPr>
            <p:nvPr/>
          </p:nvCxnSpPr>
          <p:spPr bwMode="auto">
            <a:xfrm>
              <a:off x="3455787" y="1869904"/>
              <a:ext cx="393512" cy="3324"/>
            </a:xfrm>
            <a:prstGeom prst="straightConnector1">
              <a:avLst/>
            </a:prstGeom>
            <a:noFill/>
            <a:ln w="9525" cap="flat" cmpd="sng" algn="ctr">
              <a:solidFill>
                <a:schemeClr val="accent1"/>
              </a:solidFill>
              <a:prstDash val="solid"/>
              <a:round/>
              <a:headEnd type="none" w="med" len="med"/>
              <a:tailEnd type="triangle"/>
            </a:ln>
            <a:effectLst/>
          </p:spPr>
        </p:cxnSp>
      </p:grpSp>
      <p:grpSp>
        <p:nvGrpSpPr>
          <p:cNvPr id="10" name="Group 9"/>
          <p:cNvGrpSpPr/>
          <p:nvPr/>
        </p:nvGrpSpPr>
        <p:grpSpPr>
          <a:xfrm>
            <a:off x="4968304" y="3496479"/>
            <a:ext cx="3304970" cy="327296"/>
            <a:chOff x="5211452" y="3555594"/>
            <a:chExt cx="3304970" cy="327296"/>
          </a:xfrm>
        </p:grpSpPr>
        <p:sp>
          <p:nvSpPr>
            <p:cNvPr id="37" name="TextBox 36"/>
            <p:cNvSpPr txBox="1"/>
            <p:nvPr/>
          </p:nvSpPr>
          <p:spPr>
            <a:xfrm>
              <a:off x="5211452" y="3575113"/>
              <a:ext cx="1774845" cy="307777"/>
            </a:xfrm>
            <a:prstGeom prst="rect">
              <a:avLst/>
            </a:prstGeom>
            <a:noFill/>
          </p:spPr>
          <p:txBody>
            <a:bodyPr wrap="none" rtlCol="0">
              <a:spAutoFit/>
            </a:bodyPr>
            <a:lstStyle/>
            <a:p>
              <a:pPr marL="285750" indent="-285750">
                <a:buFont typeface="Wingdings" panose="05000000000000000000" pitchFamily="2" charset="2"/>
                <a:buChar char="Ø"/>
              </a:pPr>
              <a:r>
                <a:rPr lang="en-US" sz="1400" b="0" baseline="0" dirty="0" smtClean="0"/>
                <a:t>FeO</a:t>
              </a:r>
              <a:r>
                <a:rPr lang="en-US" sz="1400" b="0" baseline="-25000" dirty="0" smtClean="0"/>
                <a:t>x</a:t>
              </a:r>
              <a:r>
                <a:rPr lang="en-US" sz="1400" b="0" baseline="0" dirty="0" smtClean="0"/>
                <a:t>-SiO</a:t>
              </a:r>
              <a:r>
                <a:rPr lang="en-US" sz="1400" b="0" baseline="-25000" dirty="0" smtClean="0"/>
                <a:t>2</a:t>
              </a:r>
              <a:r>
                <a:rPr lang="en-US" sz="1400" b="0" dirty="0" smtClean="0"/>
                <a:t>-</a:t>
              </a:r>
              <a:r>
                <a:rPr lang="en-US" sz="1400" dirty="0" smtClean="0"/>
                <a:t>CaO</a:t>
              </a:r>
              <a:endParaRPr lang="nl-BE" sz="1400" b="0" baseline="-25000" dirty="0" err="1" smtClean="0"/>
            </a:p>
          </p:txBody>
        </p:sp>
        <p:sp>
          <p:nvSpPr>
            <p:cNvPr id="38" name="TextBox 37"/>
            <p:cNvSpPr txBox="1"/>
            <p:nvPr/>
          </p:nvSpPr>
          <p:spPr>
            <a:xfrm>
              <a:off x="7466134" y="3555594"/>
              <a:ext cx="1050288" cy="307777"/>
            </a:xfrm>
            <a:prstGeom prst="rect">
              <a:avLst/>
            </a:prstGeom>
            <a:noFill/>
          </p:spPr>
          <p:txBody>
            <a:bodyPr wrap="none" rtlCol="0">
              <a:spAutoFit/>
            </a:bodyPr>
            <a:lstStyle/>
            <a:p>
              <a:pPr>
                <a:buNone/>
              </a:pPr>
              <a:r>
                <a:rPr lang="en-US" sz="1400" b="0" baseline="0" dirty="0" smtClean="0"/>
                <a:t>Lead slags</a:t>
              </a:r>
              <a:endParaRPr lang="nl-BE" sz="1400" b="0" baseline="0" dirty="0" err="1" smtClean="0"/>
            </a:p>
          </p:txBody>
        </p:sp>
        <p:cxnSp>
          <p:nvCxnSpPr>
            <p:cNvPr id="39" name="Straight Arrow Connector 38"/>
            <p:cNvCxnSpPr/>
            <p:nvPr/>
          </p:nvCxnSpPr>
          <p:spPr bwMode="auto">
            <a:xfrm>
              <a:off x="7118965" y="3740333"/>
              <a:ext cx="333377" cy="0"/>
            </a:xfrm>
            <a:prstGeom prst="straightConnector1">
              <a:avLst/>
            </a:prstGeom>
            <a:noFill/>
            <a:ln w="9525" cap="flat" cmpd="sng" algn="ctr">
              <a:solidFill>
                <a:schemeClr val="accent1"/>
              </a:solidFill>
              <a:prstDash val="solid"/>
              <a:round/>
              <a:headEnd type="none" w="med" len="med"/>
              <a:tailEnd type="triangle"/>
            </a:ln>
            <a:effectLst/>
          </p:spPr>
        </p:cxnSp>
      </p:grpSp>
      <p:grpSp>
        <p:nvGrpSpPr>
          <p:cNvPr id="40" name="Group 39"/>
          <p:cNvGrpSpPr/>
          <p:nvPr/>
        </p:nvGrpSpPr>
        <p:grpSpPr>
          <a:xfrm>
            <a:off x="4968304" y="3969095"/>
            <a:ext cx="4290846" cy="318411"/>
            <a:chOff x="1094820" y="2448777"/>
            <a:chExt cx="4290846" cy="318411"/>
          </a:xfrm>
        </p:grpSpPr>
        <p:sp>
          <p:nvSpPr>
            <p:cNvPr id="41" name="TextBox 40"/>
            <p:cNvSpPr txBox="1"/>
            <p:nvPr/>
          </p:nvSpPr>
          <p:spPr>
            <a:xfrm>
              <a:off x="1094820" y="2448777"/>
              <a:ext cx="2276585" cy="307777"/>
            </a:xfrm>
            <a:prstGeom prst="rect">
              <a:avLst/>
            </a:prstGeom>
            <a:noFill/>
          </p:spPr>
          <p:txBody>
            <a:bodyPr wrap="none" rtlCol="0">
              <a:spAutoFit/>
            </a:bodyPr>
            <a:lstStyle/>
            <a:p>
              <a:pPr marL="285750" indent="-285750">
                <a:buFont typeface="Wingdings" panose="05000000000000000000" pitchFamily="2" charset="2"/>
                <a:buChar char="Ø"/>
              </a:pPr>
              <a:r>
                <a:rPr lang="en-US" sz="1400" dirty="0" smtClean="0"/>
                <a:t>FeO</a:t>
              </a:r>
              <a:r>
                <a:rPr lang="en-US" sz="1400" baseline="-25000" dirty="0" smtClean="0"/>
                <a:t>x</a:t>
              </a:r>
              <a:r>
                <a:rPr lang="en-US" sz="1400" dirty="0" smtClean="0"/>
                <a:t>-SiO</a:t>
              </a:r>
              <a:r>
                <a:rPr lang="en-US" sz="1400" baseline="-25000" dirty="0" smtClean="0"/>
                <a:t>2</a:t>
              </a:r>
              <a:r>
                <a:rPr lang="en-US" sz="1400" dirty="0" smtClean="0"/>
                <a:t>-CaO</a:t>
              </a:r>
              <a:r>
                <a:rPr lang="nl-BE" sz="1400" dirty="0" smtClean="0"/>
                <a:t>-</a:t>
              </a:r>
              <a:r>
                <a:rPr lang="en-US" sz="1400" b="0" baseline="0" dirty="0" smtClean="0"/>
                <a:t>Al</a:t>
              </a:r>
              <a:r>
                <a:rPr lang="en-US" sz="1400" b="0" baseline="-25000" dirty="0" smtClean="0"/>
                <a:t>2</a:t>
              </a:r>
              <a:r>
                <a:rPr lang="en-US" sz="1400" b="0" baseline="0" dirty="0" smtClean="0"/>
                <a:t>O</a:t>
              </a:r>
              <a:r>
                <a:rPr lang="en-US" sz="1400" b="0" baseline="-25000" dirty="0" smtClean="0"/>
                <a:t>3</a:t>
              </a:r>
              <a:endParaRPr lang="nl-BE" sz="1400" b="0" baseline="-25000" dirty="0" err="1" smtClean="0"/>
            </a:p>
          </p:txBody>
        </p:sp>
        <p:sp>
          <p:nvSpPr>
            <p:cNvPr id="42" name="TextBox 41"/>
            <p:cNvSpPr txBox="1"/>
            <p:nvPr/>
          </p:nvSpPr>
          <p:spPr>
            <a:xfrm>
              <a:off x="3876920" y="2459411"/>
              <a:ext cx="1508746" cy="307777"/>
            </a:xfrm>
            <a:prstGeom prst="rect">
              <a:avLst/>
            </a:prstGeom>
            <a:noFill/>
          </p:spPr>
          <p:txBody>
            <a:bodyPr wrap="none" rtlCol="0">
              <a:spAutoFit/>
            </a:bodyPr>
            <a:lstStyle/>
            <a:p>
              <a:pPr>
                <a:buNone/>
              </a:pPr>
              <a:r>
                <a:rPr lang="en-US" sz="1400" b="0" baseline="0" dirty="0" smtClean="0"/>
                <a:t>Bottom ashes …</a:t>
              </a:r>
              <a:endParaRPr lang="nl-BE" sz="1400" b="0" baseline="0" dirty="0" err="1" smtClean="0"/>
            </a:p>
          </p:txBody>
        </p:sp>
        <p:cxnSp>
          <p:nvCxnSpPr>
            <p:cNvPr id="43" name="Straight Arrow Connector 42"/>
            <p:cNvCxnSpPr/>
            <p:nvPr/>
          </p:nvCxnSpPr>
          <p:spPr bwMode="auto">
            <a:xfrm>
              <a:off x="3471084" y="2638584"/>
              <a:ext cx="333377" cy="0"/>
            </a:xfrm>
            <a:prstGeom prst="straightConnector1">
              <a:avLst/>
            </a:prstGeom>
            <a:noFill/>
            <a:ln w="9525" cap="flat" cmpd="sng" algn="ctr">
              <a:solidFill>
                <a:schemeClr val="accent1"/>
              </a:solidFill>
              <a:prstDash val="solid"/>
              <a:round/>
              <a:headEnd type="none" w="med" len="med"/>
              <a:tailEnd type="triangle"/>
            </a:ln>
            <a:effectLst/>
          </p:spPr>
        </p:cxnSp>
      </p:grpSp>
      <p:graphicFrame>
        <p:nvGraphicFramePr>
          <p:cNvPr id="25" name="Table 24"/>
          <p:cNvGraphicFramePr>
            <a:graphicFrameLocks noGrp="1"/>
          </p:cNvGraphicFramePr>
          <p:nvPr>
            <p:extLst>
              <p:ext uri="{D42A27DB-BD31-4B8C-83A1-F6EECF244321}">
                <p14:modId xmlns:p14="http://schemas.microsoft.com/office/powerpoint/2010/main" val="863719414"/>
              </p:ext>
            </p:extLst>
          </p:nvPr>
        </p:nvGraphicFramePr>
        <p:xfrm>
          <a:off x="1439911" y="4574855"/>
          <a:ext cx="7560281" cy="1318422"/>
        </p:xfrm>
        <a:graphic>
          <a:graphicData uri="http://schemas.openxmlformats.org/drawingml/2006/table">
            <a:tbl>
              <a:tblPr firstRow="1" firstCol="1" bandRow="1">
                <a:tableStyleId>{5940675A-B579-460E-94D1-54222C63F5DA}</a:tableStyleId>
              </a:tblPr>
              <a:tblGrid>
                <a:gridCol w="936105"/>
                <a:gridCol w="1584176"/>
                <a:gridCol w="720000"/>
                <a:gridCol w="720000"/>
                <a:gridCol w="720000"/>
                <a:gridCol w="720000"/>
                <a:gridCol w="720000"/>
                <a:gridCol w="720000"/>
                <a:gridCol w="720000"/>
              </a:tblGrid>
              <a:tr h="672423">
                <a:tc>
                  <a:txBody>
                    <a:bodyPr/>
                    <a:lstStyle/>
                    <a:p>
                      <a:pPr algn="ctr">
                        <a:lnSpc>
                          <a:spcPts val="1600"/>
                        </a:lnSpc>
                        <a:spcAft>
                          <a:spcPts val="0"/>
                        </a:spcAft>
                      </a:pPr>
                      <a:r>
                        <a:rPr lang="en-US" sz="1200" dirty="0" smtClean="0">
                          <a:effectLst/>
                          <a:latin typeface="+mn-lt"/>
                          <a:ea typeface="Times New Roman" panose="02020603050405020304" pitchFamily="18" charset="0"/>
                          <a:cs typeface="Calibri" panose="020F0502020204030204" pitchFamily="34" charset="0"/>
                        </a:rPr>
                        <a:t>Sample</a:t>
                      </a:r>
                      <a:endParaRPr lang="nl-BE" sz="1200" dirty="0">
                        <a:effectLst/>
                        <a:latin typeface="+mn-lt"/>
                        <a:ea typeface="Times New Roman" panose="02020603050405020304" pitchFamily="18" charset="0"/>
                        <a:cs typeface="Calibri" panose="020F0502020204030204" pitchFamily="34" charset="0"/>
                      </a:endParaRPr>
                    </a:p>
                  </a:txBody>
                  <a:tcPr marL="44450" marR="44450" marT="0" marB="0" anchor="ctr"/>
                </a:tc>
                <a:tc>
                  <a:txBody>
                    <a:bodyPr/>
                    <a:lstStyle/>
                    <a:p>
                      <a:pPr algn="ctr">
                        <a:lnSpc>
                          <a:spcPts val="1600"/>
                        </a:lnSpc>
                        <a:spcAft>
                          <a:spcPts val="0"/>
                        </a:spcAft>
                      </a:pPr>
                      <a:r>
                        <a:rPr lang="en-US" sz="1200" dirty="0">
                          <a:effectLst/>
                          <a:latin typeface="+mn-lt"/>
                        </a:rPr>
                        <a:t> </a:t>
                      </a:r>
                      <a:r>
                        <a:rPr lang="en-US" sz="1200" dirty="0" smtClean="0">
                          <a:effectLst/>
                          <a:latin typeface="+mn-lt"/>
                        </a:rPr>
                        <a:t>Oxides</a:t>
                      </a:r>
                      <a:endParaRPr lang="nl-BE" sz="1200" dirty="0">
                        <a:effectLst/>
                        <a:latin typeface="+mn-lt"/>
                        <a:ea typeface="Times New Roman" panose="02020603050405020304" pitchFamily="18" charset="0"/>
                        <a:cs typeface="Calibri" panose="020F0502020204030204" pitchFamily="34" charset="0"/>
                      </a:endParaRPr>
                    </a:p>
                  </a:txBody>
                  <a:tcPr marL="44450" marR="44450" marT="0" marB="0" anchor="ctr"/>
                </a:tc>
                <a:tc>
                  <a:txBody>
                    <a:bodyPr/>
                    <a:lstStyle/>
                    <a:p>
                      <a:pPr algn="ctr">
                        <a:lnSpc>
                          <a:spcPts val="1600"/>
                        </a:lnSpc>
                        <a:spcAft>
                          <a:spcPts val="0"/>
                        </a:spcAft>
                      </a:pPr>
                      <a:r>
                        <a:rPr lang="nl-BE" sz="1200" dirty="0" err="1">
                          <a:effectLst/>
                          <a:latin typeface="+mn-lt"/>
                        </a:rPr>
                        <a:t>FeO</a:t>
                      </a:r>
                      <a:r>
                        <a:rPr lang="nl-BE" sz="1200" dirty="0">
                          <a:effectLst/>
                          <a:latin typeface="+mn-lt"/>
                        </a:rPr>
                        <a:t> (</a:t>
                      </a:r>
                      <a:r>
                        <a:rPr lang="nl-BE" sz="1200" dirty="0" err="1">
                          <a:effectLst/>
                          <a:latin typeface="+mn-lt"/>
                        </a:rPr>
                        <a:t>wt</a:t>
                      </a:r>
                      <a:r>
                        <a:rPr lang="nl-BE" sz="1200" dirty="0">
                          <a:effectLst/>
                          <a:latin typeface="+mn-lt"/>
                        </a:rPr>
                        <a:t>%)</a:t>
                      </a:r>
                      <a:endParaRPr lang="nl-BE" sz="1200" dirty="0">
                        <a:effectLst/>
                        <a:latin typeface="+mn-lt"/>
                        <a:ea typeface="Times New Roman" panose="02020603050405020304" pitchFamily="18" charset="0"/>
                        <a:cs typeface="Calibri" panose="020F0502020204030204" pitchFamily="34" charset="0"/>
                      </a:endParaRPr>
                    </a:p>
                  </a:txBody>
                  <a:tcPr marL="44450" marR="44450" marT="0" marB="0" anchor="ctr"/>
                </a:tc>
                <a:tc>
                  <a:txBody>
                    <a:bodyPr/>
                    <a:lstStyle/>
                    <a:p>
                      <a:pPr algn="ctr">
                        <a:lnSpc>
                          <a:spcPts val="1600"/>
                        </a:lnSpc>
                        <a:spcAft>
                          <a:spcPts val="0"/>
                        </a:spcAft>
                      </a:pPr>
                      <a:r>
                        <a:rPr lang="nl-BE" sz="1200" dirty="0">
                          <a:effectLst/>
                          <a:latin typeface="+mn-lt"/>
                        </a:rPr>
                        <a:t>SiO</a:t>
                      </a:r>
                      <a:r>
                        <a:rPr lang="nl-BE" sz="1200" baseline="-25000" dirty="0">
                          <a:effectLst/>
                          <a:latin typeface="+mn-lt"/>
                        </a:rPr>
                        <a:t>2</a:t>
                      </a:r>
                      <a:r>
                        <a:rPr lang="nl-BE" sz="1200" dirty="0">
                          <a:effectLst/>
                          <a:latin typeface="+mn-lt"/>
                        </a:rPr>
                        <a:t> (</a:t>
                      </a:r>
                      <a:r>
                        <a:rPr lang="nl-BE" sz="1200" dirty="0" err="1">
                          <a:effectLst/>
                          <a:latin typeface="+mn-lt"/>
                        </a:rPr>
                        <a:t>wt</a:t>
                      </a:r>
                      <a:r>
                        <a:rPr lang="nl-BE" sz="1200" dirty="0">
                          <a:effectLst/>
                          <a:latin typeface="+mn-lt"/>
                        </a:rPr>
                        <a:t>%)</a:t>
                      </a:r>
                      <a:endParaRPr lang="nl-BE" sz="1200" dirty="0">
                        <a:effectLst/>
                        <a:latin typeface="+mn-lt"/>
                        <a:ea typeface="Times New Roman" panose="02020603050405020304" pitchFamily="18" charset="0"/>
                        <a:cs typeface="Calibri" panose="020F0502020204030204" pitchFamily="34" charset="0"/>
                      </a:endParaRPr>
                    </a:p>
                  </a:txBody>
                  <a:tcPr marL="44450" marR="44450" marT="0" marB="0" anchor="ctr"/>
                </a:tc>
                <a:tc>
                  <a:txBody>
                    <a:bodyPr/>
                    <a:lstStyle/>
                    <a:p>
                      <a:pPr algn="ctr">
                        <a:lnSpc>
                          <a:spcPts val="1600"/>
                        </a:lnSpc>
                        <a:spcAft>
                          <a:spcPts val="0"/>
                        </a:spcAft>
                      </a:pPr>
                      <a:r>
                        <a:rPr lang="nl-BE" sz="1200" dirty="0" err="1">
                          <a:effectLst/>
                          <a:latin typeface="+mn-lt"/>
                        </a:rPr>
                        <a:t>CaO</a:t>
                      </a:r>
                      <a:r>
                        <a:rPr lang="nl-BE" sz="1200" dirty="0">
                          <a:effectLst/>
                          <a:latin typeface="+mn-lt"/>
                        </a:rPr>
                        <a:t> (</a:t>
                      </a:r>
                      <a:r>
                        <a:rPr lang="nl-BE" sz="1200" dirty="0" err="1">
                          <a:effectLst/>
                          <a:latin typeface="+mn-lt"/>
                        </a:rPr>
                        <a:t>wt</a:t>
                      </a:r>
                      <a:r>
                        <a:rPr lang="nl-BE" sz="1200" dirty="0">
                          <a:effectLst/>
                          <a:latin typeface="+mn-lt"/>
                        </a:rPr>
                        <a:t>%) </a:t>
                      </a:r>
                      <a:endParaRPr lang="nl-BE" sz="1200" dirty="0">
                        <a:effectLst/>
                        <a:latin typeface="+mn-lt"/>
                        <a:ea typeface="Times New Roman" panose="02020603050405020304" pitchFamily="18" charset="0"/>
                        <a:cs typeface="Calibri" panose="020F0502020204030204" pitchFamily="34" charset="0"/>
                      </a:endParaRPr>
                    </a:p>
                  </a:txBody>
                  <a:tcPr marL="44450" marR="44450" marT="0" marB="0" anchor="ctr"/>
                </a:tc>
                <a:tc>
                  <a:txBody>
                    <a:bodyPr/>
                    <a:lstStyle/>
                    <a:p>
                      <a:pPr algn="ctr">
                        <a:lnSpc>
                          <a:spcPts val="1600"/>
                        </a:lnSpc>
                        <a:spcAft>
                          <a:spcPts val="0"/>
                        </a:spcAft>
                      </a:pPr>
                      <a:r>
                        <a:rPr lang="nl-BE" sz="1200" dirty="0">
                          <a:effectLst/>
                          <a:latin typeface="+mn-lt"/>
                        </a:rPr>
                        <a:t>Al</a:t>
                      </a:r>
                      <a:r>
                        <a:rPr lang="nl-BE" sz="1200" baseline="-25000" dirty="0">
                          <a:effectLst/>
                          <a:latin typeface="+mn-lt"/>
                        </a:rPr>
                        <a:t>2</a:t>
                      </a:r>
                      <a:r>
                        <a:rPr lang="nl-BE" sz="1200" dirty="0">
                          <a:effectLst/>
                          <a:latin typeface="+mn-lt"/>
                        </a:rPr>
                        <a:t>O</a:t>
                      </a:r>
                      <a:r>
                        <a:rPr lang="nl-BE" sz="1200" baseline="-25000" dirty="0">
                          <a:effectLst/>
                          <a:latin typeface="+mn-lt"/>
                        </a:rPr>
                        <a:t>3</a:t>
                      </a:r>
                      <a:endParaRPr lang="nl-BE" sz="1200" dirty="0">
                        <a:effectLst/>
                        <a:latin typeface="+mn-lt"/>
                      </a:endParaRPr>
                    </a:p>
                    <a:p>
                      <a:pPr algn="ctr">
                        <a:lnSpc>
                          <a:spcPts val="1600"/>
                        </a:lnSpc>
                        <a:spcAft>
                          <a:spcPts val="0"/>
                        </a:spcAft>
                      </a:pPr>
                      <a:r>
                        <a:rPr lang="nl-BE" sz="1200" dirty="0">
                          <a:effectLst/>
                          <a:latin typeface="+mn-lt"/>
                        </a:rPr>
                        <a:t>(</a:t>
                      </a:r>
                      <a:r>
                        <a:rPr lang="nl-BE" sz="1200" dirty="0" err="1">
                          <a:effectLst/>
                          <a:latin typeface="+mn-lt"/>
                        </a:rPr>
                        <a:t>wt</a:t>
                      </a:r>
                      <a:r>
                        <a:rPr lang="nl-BE" sz="1200" dirty="0">
                          <a:effectLst/>
                          <a:latin typeface="+mn-lt"/>
                        </a:rPr>
                        <a:t>%)</a:t>
                      </a:r>
                      <a:endParaRPr lang="nl-BE" sz="1200" dirty="0">
                        <a:effectLst/>
                        <a:latin typeface="+mn-lt"/>
                        <a:ea typeface="Times New Roman" panose="02020603050405020304" pitchFamily="18" charset="0"/>
                        <a:cs typeface="Calibri" panose="020F0502020204030204" pitchFamily="34" charset="0"/>
                      </a:endParaRPr>
                    </a:p>
                  </a:txBody>
                  <a:tcPr marL="44450" marR="44450" marT="0" marB="0" anchor="ctr"/>
                </a:tc>
                <a:tc>
                  <a:txBody>
                    <a:bodyPr/>
                    <a:lstStyle/>
                    <a:p>
                      <a:pPr algn="ctr">
                        <a:lnSpc>
                          <a:spcPts val="1600"/>
                        </a:lnSpc>
                        <a:spcAft>
                          <a:spcPts val="0"/>
                        </a:spcAft>
                      </a:pPr>
                      <a:r>
                        <a:rPr lang="en-US" sz="1200" dirty="0">
                          <a:effectLst/>
                          <a:latin typeface="+mn-lt"/>
                        </a:rPr>
                        <a:t>Others (</a:t>
                      </a:r>
                      <a:r>
                        <a:rPr lang="en-US" sz="1200" dirty="0" err="1">
                          <a:effectLst/>
                          <a:latin typeface="+mn-lt"/>
                        </a:rPr>
                        <a:t>wt</a:t>
                      </a:r>
                      <a:r>
                        <a:rPr lang="en-US" sz="1200" dirty="0">
                          <a:effectLst/>
                          <a:latin typeface="+mn-lt"/>
                        </a:rPr>
                        <a:t>%)</a:t>
                      </a:r>
                      <a:endParaRPr lang="nl-BE" sz="1200" dirty="0">
                        <a:effectLst/>
                        <a:latin typeface="+mn-lt"/>
                        <a:ea typeface="Times New Roman" panose="02020603050405020304" pitchFamily="18" charset="0"/>
                        <a:cs typeface="Calibri" panose="020F0502020204030204" pitchFamily="34" charset="0"/>
                      </a:endParaRPr>
                    </a:p>
                  </a:txBody>
                  <a:tcPr marL="44450" marR="44450" marT="0" marB="0" anchor="ctr"/>
                </a:tc>
                <a:tc>
                  <a:txBody>
                    <a:bodyPr/>
                    <a:lstStyle/>
                    <a:p>
                      <a:pPr algn="ctr">
                        <a:lnSpc>
                          <a:spcPts val="1600"/>
                        </a:lnSpc>
                        <a:spcAft>
                          <a:spcPts val="0"/>
                        </a:spcAft>
                      </a:pPr>
                      <a:r>
                        <a:rPr lang="en-US" sz="1200" dirty="0" smtClean="0">
                          <a:effectLst/>
                          <a:latin typeface="+mn-lt"/>
                          <a:ea typeface="Times New Roman" panose="02020603050405020304" pitchFamily="18" charset="0"/>
                          <a:cs typeface="Calibri" panose="020F0502020204030204" pitchFamily="34" charset="0"/>
                        </a:rPr>
                        <a:t>Density (g/cm</a:t>
                      </a:r>
                      <a:r>
                        <a:rPr lang="en-US" sz="1200" baseline="30000" dirty="0" smtClean="0">
                          <a:effectLst/>
                          <a:latin typeface="+mn-lt"/>
                          <a:ea typeface="Times New Roman" panose="02020603050405020304" pitchFamily="18" charset="0"/>
                          <a:cs typeface="Calibri" panose="020F0502020204030204" pitchFamily="34" charset="0"/>
                        </a:rPr>
                        <a:t>3</a:t>
                      </a:r>
                      <a:r>
                        <a:rPr lang="en-US" sz="1200" dirty="0" smtClean="0">
                          <a:effectLst/>
                          <a:latin typeface="+mn-lt"/>
                          <a:ea typeface="Times New Roman" panose="02020603050405020304" pitchFamily="18" charset="0"/>
                          <a:cs typeface="Calibri" panose="020F0502020204030204" pitchFamily="34" charset="0"/>
                        </a:rPr>
                        <a:t>)</a:t>
                      </a:r>
                      <a:endParaRPr lang="nl-BE" sz="1200" dirty="0">
                        <a:effectLst/>
                        <a:latin typeface="+mn-lt"/>
                        <a:ea typeface="Times New Roman" panose="02020603050405020304" pitchFamily="18" charset="0"/>
                        <a:cs typeface="Calibri" panose="020F0502020204030204" pitchFamily="34" charset="0"/>
                      </a:endParaRPr>
                    </a:p>
                  </a:txBody>
                  <a:tcPr marL="44450" marR="44450" marT="0" marB="0" anchor="ctr"/>
                </a:tc>
                <a:tc>
                  <a:txBody>
                    <a:bodyPr/>
                    <a:lstStyle/>
                    <a:p>
                      <a:pPr algn="ctr">
                        <a:lnSpc>
                          <a:spcPts val="1600"/>
                        </a:lnSpc>
                        <a:spcAft>
                          <a:spcPts val="0"/>
                        </a:spcAft>
                      </a:pPr>
                      <a:r>
                        <a:rPr lang="en-US" sz="1200" dirty="0">
                          <a:effectLst/>
                          <a:latin typeface="+mn-lt"/>
                        </a:rPr>
                        <a:t>Glass fraction (</a:t>
                      </a:r>
                      <a:r>
                        <a:rPr lang="en-US" sz="1200" dirty="0" err="1">
                          <a:effectLst/>
                          <a:latin typeface="+mn-lt"/>
                        </a:rPr>
                        <a:t>wt</a:t>
                      </a:r>
                      <a:r>
                        <a:rPr lang="en-US" sz="1200" dirty="0">
                          <a:effectLst/>
                          <a:latin typeface="+mn-lt"/>
                        </a:rPr>
                        <a:t>%) </a:t>
                      </a:r>
                      <a:endParaRPr lang="nl-BE" sz="1200" dirty="0">
                        <a:effectLst/>
                        <a:latin typeface="+mn-lt"/>
                        <a:ea typeface="Times New Roman" panose="02020603050405020304" pitchFamily="18" charset="0"/>
                        <a:cs typeface="Calibri" panose="020F0502020204030204" pitchFamily="34" charset="0"/>
                      </a:endParaRPr>
                    </a:p>
                  </a:txBody>
                  <a:tcPr marL="44450" marR="44450" marT="0" marB="0" anchor="ctr"/>
                </a:tc>
              </a:tr>
              <a:tr h="215333">
                <a:tc>
                  <a:txBody>
                    <a:bodyPr/>
                    <a:lstStyle/>
                    <a:p>
                      <a:pPr marL="0" indent="0" algn="ctr">
                        <a:buFont typeface="Wingdings" panose="05000000000000000000" pitchFamily="2" charset="2"/>
                        <a:buNone/>
                      </a:pPr>
                      <a:r>
                        <a:rPr lang="en-US" sz="1200" b="0" baseline="0" dirty="0" smtClean="0">
                          <a:latin typeface="+mn-lt"/>
                        </a:rPr>
                        <a:t>Binary</a:t>
                      </a:r>
                      <a:endParaRPr lang="nl-BE" sz="1200" b="0" baseline="0" dirty="0" err="1" smtClean="0">
                        <a:latin typeface="+mn-lt"/>
                      </a:endParaRPr>
                    </a:p>
                  </a:txBody>
                  <a:tcPr marL="44450" marR="44450" marT="0" marB="0" anchor="ctr"/>
                </a:tc>
                <a:tc>
                  <a:txBody>
                    <a:bodyPr/>
                    <a:lstStyle/>
                    <a:p>
                      <a:pPr marL="0" indent="0" algn="l">
                        <a:buFont typeface="Wingdings" panose="05000000000000000000" pitchFamily="2" charset="2"/>
                        <a:buNone/>
                      </a:pPr>
                      <a:r>
                        <a:rPr lang="en-US" sz="1200" b="0" baseline="0" dirty="0" smtClean="0">
                          <a:latin typeface="+mn-lt"/>
                        </a:rPr>
                        <a:t>FeO</a:t>
                      </a:r>
                      <a:r>
                        <a:rPr lang="en-US" sz="1200" b="0" baseline="-25000" dirty="0" smtClean="0">
                          <a:latin typeface="+mn-lt"/>
                        </a:rPr>
                        <a:t>x</a:t>
                      </a:r>
                      <a:r>
                        <a:rPr lang="en-US" sz="1200" b="0" baseline="0" dirty="0" smtClean="0">
                          <a:latin typeface="+mn-lt"/>
                        </a:rPr>
                        <a:t>-SiO</a:t>
                      </a:r>
                      <a:r>
                        <a:rPr lang="en-US" sz="1200" b="0" baseline="-25000" dirty="0" smtClean="0">
                          <a:latin typeface="+mn-lt"/>
                        </a:rPr>
                        <a:t>2</a:t>
                      </a:r>
                      <a:endParaRPr lang="nl-BE" sz="1200" b="0" baseline="-25000" dirty="0" err="1" smtClean="0">
                        <a:latin typeface="+mn-lt"/>
                      </a:endParaRPr>
                    </a:p>
                  </a:txBody>
                  <a:tcPr marL="44450" marR="44450" marT="0" marB="0" anchor="ctr"/>
                </a:tc>
                <a:tc>
                  <a:txBody>
                    <a:bodyPr/>
                    <a:lstStyle/>
                    <a:p>
                      <a:pPr algn="ctr">
                        <a:lnSpc>
                          <a:spcPts val="1600"/>
                        </a:lnSpc>
                        <a:spcAft>
                          <a:spcPts val="0"/>
                        </a:spcAft>
                      </a:pPr>
                      <a:r>
                        <a:rPr lang="en-US" sz="1200" dirty="0">
                          <a:effectLst/>
                          <a:latin typeface="+mn-lt"/>
                        </a:rPr>
                        <a:t>65.6</a:t>
                      </a:r>
                      <a:endParaRPr lang="nl-BE" sz="1200" dirty="0">
                        <a:effectLst/>
                        <a:latin typeface="+mn-lt"/>
                        <a:ea typeface="Times New Roman" panose="02020603050405020304" pitchFamily="18" charset="0"/>
                        <a:cs typeface="Calibri" panose="020F0502020204030204" pitchFamily="34" charset="0"/>
                      </a:endParaRPr>
                    </a:p>
                  </a:txBody>
                  <a:tcPr marL="44450" marR="44450" marT="0" marB="0" anchor="ctr"/>
                </a:tc>
                <a:tc>
                  <a:txBody>
                    <a:bodyPr/>
                    <a:lstStyle/>
                    <a:p>
                      <a:pPr algn="ctr">
                        <a:lnSpc>
                          <a:spcPts val="1600"/>
                        </a:lnSpc>
                        <a:spcAft>
                          <a:spcPts val="0"/>
                        </a:spcAft>
                      </a:pPr>
                      <a:r>
                        <a:rPr lang="en-US" sz="1200" dirty="0">
                          <a:effectLst/>
                          <a:latin typeface="+mn-lt"/>
                        </a:rPr>
                        <a:t>33.0</a:t>
                      </a:r>
                      <a:endParaRPr lang="nl-BE" sz="1200" dirty="0">
                        <a:effectLst/>
                        <a:latin typeface="+mn-lt"/>
                        <a:ea typeface="Times New Roman" panose="02020603050405020304" pitchFamily="18" charset="0"/>
                        <a:cs typeface="Calibri" panose="020F0502020204030204" pitchFamily="34" charset="0"/>
                      </a:endParaRPr>
                    </a:p>
                  </a:txBody>
                  <a:tcPr marL="44450" marR="44450" marT="0" marB="0" anchor="ctr"/>
                </a:tc>
                <a:tc>
                  <a:txBody>
                    <a:bodyPr/>
                    <a:lstStyle/>
                    <a:p>
                      <a:pPr algn="ctr">
                        <a:lnSpc>
                          <a:spcPts val="1600"/>
                        </a:lnSpc>
                        <a:spcAft>
                          <a:spcPts val="0"/>
                        </a:spcAft>
                      </a:pPr>
                      <a:r>
                        <a:rPr lang="en-US" sz="1200" dirty="0">
                          <a:effectLst/>
                          <a:latin typeface="+mn-lt"/>
                        </a:rPr>
                        <a:t>0.0</a:t>
                      </a:r>
                      <a:endParaRPr lang="nl-BE" sz="1200" dirty="0">
                        <a:effectLst/>
                        <a:latin typeface="+mn-lt"/>
                        <a:ea typeface="Times New Roman" panose="02020603050405020304" pitchFamily="18" charset="0"/>
                        <a:cs typeface="Calibri" panose="020F0502020204030204" pitchFamily="34" charset="0"/>
                      </a:endParaRPr>
                    </a:p>
                  </a:txBody>
                  <a:tcPr marL="44450" marR="44450" marT="0" marB="0" anchor="ctr"/>
                </a:tc>
                <a:tc>
                  <a:txBody>
                    <a:bodyPr/>
                    <a:lstStyle/>
                    <a:p>
                      <a:pPr algn="ctr">
                        <a:lnSpc>
                          <a:spcPts val="1600"/>
                        </a:lnSpc>
                        <a:spcAft>
                          <a:spcPts val="0"/>
                        </a:spcAft>
                      </a:pPr>
                      <a:r>
                        <a:rPr lang="en-US" sz="1200" dirty="0">
                          <a:effectLst/>
                          <a:latin typeface="+mn-lt"/>
                        </a:rPr>
                        <a:t>0.0</a:t>
                      </a:r>
                      <a:endParaRPr lang="nl-BE" sz="1200" dirty="0">
                        <a:effectLst/>
                        <a:latin typeface="+mn-lt"/>
                        <a:ea typeface="Times New Roman" panose="02020603050405020304" pitchFamily="18" charset="0"/>
                        <a:cs typeface="Calibri" panose="020F0502020204030204" pitchFamily="34" charset="0"/>
                      </a:endParaRPr>
                    </a:p>
                  </a:txBody>
                  <a:tcPr marL="44450" marR="44450" marT="0" marB="0" anchor="ctr"/>
                </a:tc>
                <a:tc>
                  <a:txBody>
                    <a:bodyPr/>
                    <a:lstStyle/>
                    <a:p>
                      <a:pPr algn="ctr">
                        <a:lnSpc>
                          <a:spcPts val="1600"/>
                        </a:lnSpc>
                        <a:spcAft>
                          <a:spcPts val="0"/>
                        </a:spcAft>
                      </a:pPr>
                      <a:r>
                        <a:rPr lang="en-US" sz="1200" dirty="0">
                          <a:effectLst/>
                          <a:latin typeface="+mn-lt"/>
                        </a:rPr>
                        <a:t>1.4</a:t>
                      </a:r>
                      <a:endParaRPr lang="nl-BE" sz="1200" dirty="0">
                        <a:effectLst/>
                        <a:latin typeface="+mn-lt"/>
                        <a:ea typeface="Times New Roman" panose="02020603050405020304" pitchFamily="18" charset="0"/>
                        <a:cs typeface="Calibri" panose="020F0502020204030204" pitchFamily="34" charset="0"/>
                      </a:endParaRPr>
                    </a:p>
                  </a:txBody>
                  <a:tcPr marL="44450" marR="44450" marT="0" marB="0" anchor="ctr"/>
                </a:tc>
                <a:tc>
                  <a:txBody>
                    <a:bodyPr/>
                    <a:lstStyle/>
                    <a:p>
                      <a:pPr algn="ctr">
                        <a:lnSpc>
                          <a:spcPts val="1600"/>
                        </a:lnSpc>
                        <a:spcAft>
                          <a:spcPts val="0"/>
                        </a:spcAft>
                      </a:pPr>
                      <a:r>
                        <a:rPr lang="en-US" sz="1200" dirty="0" smtClean="0">
                          <a:effectLst/>
                          <a:latin typeface="+mn-lt"/>
                          <a:ea typeface="Times New Roman" panose="02020603050405020304" pitchFamily="18" charset="0"/>
                          <a:cs typeface="Calibri" panose="020F0502020204030204" pitchFamily="34" charset="0"/>
                        </a:rPr>
                        <a:t>3.75</a:t>
                      </a:r>
                      <a:endParaRPr lang="nl-BE" sz="1200" dirty="0">
                        <a:effectLst/>
                        <a:latin typeface="+mn-lt"/>
                        <a:ea typeface="Times New Roman" panose="02020603050405020304" pitchFamily="18" charset="0"/>
                        <a:cs typeface="Calibri" panose="020F0502020204030204" pitchFamily="34" charset="0"/>
                      </a:endParaRPr>
                    </a:p>
                  </a:txBody>
                  <a:tcPr marL="44450" marR="44450" marT="0" marB="0" anchor="ctr"/>
                </a:tc>
                <a:tc>
                  <a:txBody>
                    <a:bodyPr/>
                    <a:lstStyle/>
                    <a:p>
                      <a:pPr algn="ctr">
                        <a:lnSpc>
                          <a:spcPts val="1600"/>
                        </a:lnSpc>
                        <a:spcAft>
                          <a:spcPts val="0"/>
                        </a:spcAft>
                      </a:pPr>
                      <a:r>
                        <a:rPr lang="en-US" sz="1200" dirty="0" smtClean="0">
                          <a:effectLst/>
                          <a:latin typeface="+mn-lt"/>
                        </a:rPr>
                        <a:t>86</a:t>
                      </a:r>
                      <a:endParaRPr lang="nl-BE" sz="1200" dirty="0">
                        <a:effectLst/>
                        <a:latin typeface="+mn-lt"/>
                        <a:ea typeface="Times New Roman" panose="02020603050405020304" pitchFamily="18" charset="0"/>
                        <a:cs typeface="Calibri" panose="020F0502020204030204" pitchFamily="34" charset="0"/>
                      </a:endParaRPr>
                    </a:p>
                  </a:txBody>
                  <a:tcPr marL="44450" marR="44450" marT="0" marB="0" anchor="ctr"/>
                </a:tc>
              </a:tr>
              <a:tr h="215333">
                <a:tc>
                  <a:txBody>
                    <a:bodyPr/>
                    <a:lstStyle/>
                    <a:p>
                      <a:pPr marL="0" indent="0" algn="ctr">
                        <a:buFont typeface="Wingdings" panose="05000000000000000000" pitchFamily="2" charset="2"/>
                        <a:buNone/>
                      </a:pPr>
                      <a:r>
                        <a:rPr lang="en-US" sz="1200" b="0" baseline="0" dirty="0" smtClean="0">
                          <a:latin typeface="+mn-lt"/>
                        </a:rPr>
                        <a:t>Ternary</a:t>
                      </a:r>
                      <a:endParaRPr lang="nl-BE" sz="1200" b="0" baseline="0" dirty="0" err="1" smtClean="0">
                        <a:latin typeface="+mn-lt"/>
                      </a:endParaRPr>
                    </a:p>
                  </a:txBody>
                  <a:tcPr marL="44450" marR="44450" marT="0" marB="0" anchor="ctr"/>
                </a:tc>
                <a:tc>
                  <a:txBody>
                    <a:bodyPr/>
                    <a:lstStyle/>
                    <a:p>
                      <a:pPr marL="0" indent="0" algn="l">
                        <a:buFont typeface="Wingdings" panose="05000000000000000000" pitchFamily="2" charset="2"/>
                        <a:buNone/>
                      </a:pPr>
                      <a:r>
                        <a:rPr lang="en-US" sz="1200" b="0" baseline="0" dirty="0" smtClean="0">
                          <a:latin typeface="+mn-lt"/>
                        </a:rPr>
                        <a:t>FeO</a:t>
                      </a:r>
                      <a:r>
                        <a:rPr lang="en-US" sz="1200" b="0" baseline="-25000" dirty="0" smtClean="0">
                          <a:latin typeface="+mn-lt"/>
                        </a:rPr>
                        <a:t>x</a:t>
                      </a:r>
                      <a:r>
                        <a:rPr lang="en-US" sz="1200" b="0" baseline="0" dirty="0" smtClean="0">
                          <a:latin typeface="+mn-lt"/>
                        </a:rPr>
                        <a:t>-SiO</a:t>
                      </a:r>
                      <a:r>
                        <a:rPr lang="en-US" sz="1200" b="0" baseline="-25000" dirty="0" smtClean="0">
                          <a:latin typeface="+mn-lt"/>
                        </a:rPr>
                        <a:t>2</a:t>
                      </a:r>
                      <a:r>
                        <a:rPr lang="en-US" sz="1200" b="0" baseline="0" dirty="0" smtClean="0">
                          <a:latin typeface="+mn-lt"/>
                        </a:rPr>
                        <a:t>-</a:t>
                      </a:r>
                      <a:r>
                        <a:rPr lang="en-US" sz="1200" dirty="0" smtClean="0">
                          <a:latin typeface="+mn-lt"/>
                        </a:rPr>
                        <a:t>CaO</a:t>
                      </a:r>
                      <a:endParaRPr lang="nl-BE" sz="1200" b="0" baseline="-25000" dirty="0" err="1" smtClean="0">
                        <a:latin typeface="+mn-lt"/>
                      </a:endParaRPr>
                    </a:p>
                  </a:txBody>
                  <a:tcPr marL="44450" marR="44450" marT="0" marB="0" anchor="ctr"/>
                </a:tc>
                <a:tc>
                  <a:txBody>
                    <a:bodyPr/>
                    <a:lstStyle/>
                    <a:p>
                      <a:pPr algn="ctr">
                        <a:lnSpc>
                          <a:spcPts val="1600"/>
                        </a:lnSpc>
                        <a:spcAft>
                          <a:spcPts val="0"/>
                        </a:spcAft>
                      </a:pPr>
                      <a:r>
                        <a:rPr lang="en-US" sz="1200" dirty="0">
                          <a:effectLst/>
                          <a:latin typeface="+mn-lt"/>
                        </a:rPr>
                        <a:t>48.3</a:t>
                      </a:r>
                      <a:endParaRPr lang="nl-BE" sz="1200" dirty="0">
                        <a:effectLst/>
                        <a:latin typeface="+mn-lt"/>
                        <a:ea typeface="Times New Roman" panose="02020603050405020304" pitchFamily="18" charset="0"/>
                        <a:cs typeface="Calibri" panose="020F0502020204030204" pitchFamily="34" charset="0"/>
                      </a:endParaRPr>
                    </a:p>
                  </a:txBody>
                  <a:tcPr marL="44450" marR="44450" marT="0" marB="0" anchor="ctr"/>
                </a:tc>
                <a:tc>
                  <a:txBody>
                    <a:bodyPr/>
                    <a:lstStyle/>
                    <a:p>
                      <a:pPr algn="ctr">
                        <a:lnSpc>
                          <a:spcPts val="1600"/>
                        </a:lnSpc>
                        <a:spcAft>
                          <a:spcPts val="0"/>
                        </a:spcAft>
                      </a:pPr>
                      <a:r>
                        <a:rPr lang="en-US" sz="1200" dirty="0">
                          <a:effectLst/>
                          <a:latin typeface="+mn-lt"/>
                        </a:rPr>
                        <a:t>33.8</a:t>
                      </a:r>
                      <a:endParaRPr lang="nl-BE" sz="1200" dirty="0">
                        <a:effectLst/>
                        <a:latin typeface="+mn-lt"/>
                        <a:ea typeface="Times New Roman" panose="02020603050405020304" pitchFamily="18" charset="0"/>
                        <a:cs typeface="Calibri" panose="020F0502020204030204" pitchFamily="34" charset="0"/>
                      </a:endParaRPr>
                    </a:p>
                  </a:txBody>
                  <a:tcPr marL="44450" marR="44450" marT="0" marB="0" anchor="ctr"/>
                </a:tc>
                <a:tc>
                  <a:txBody>
                    <a:bodyPr/>
                    <a:lstStyle/>
                    <a:p>
                      <a:pPr algn="ctr">
                        <a:lnSpc>
                          <a:spcPts val="1600"/>
                        </a:lnSpc>
                        <a:spcAft>
                          <a:spcPts val="0"/>
                        </a:spcAft>
                      </a:pPr>
                      <a:r>
                        <a:rPr lang="en-US" sz="1200" dirty="0">
                          <a:effectLst/>
                          <a:latin typeface="+mn-lt"/>
                        </a:rPr>
                        <a:t>16.7</a:t>
                      </a:r>
                      <a:endParaRPr lang="nl-BE" sz="1200" dirty="0">
                        <a:effectLst/>
                        <a:latin typeface="+mn-lt"/>
                        <a:ea typeface="Times New Roman" panose="02020603050405020304" pitchFamily="18" charset="0"/>
                        <a:cs typeface="Calibri" panose="020F0502020204030204" pitchFamily="34" charset="0"/>
                      </a:endParaRPr>
                    </a:p>
                  </a:txBody>
                  <a:tcPr marL="44450" marR="44450" marT="0" marB="0" anchor="ctr"/>
                </a:tc>
                <a:tc>
                  <a:txBody>
                    <a:bodyPr/>
                    <a:lstStyle/>
                    <a:p>
                      <a:pPr algn="ctr">
                        <a:lnSpc>
                          <a:spcPts val="1600"/>
                        </a:lnSpc>
                        <a:spcAft>
                          <a:spcPts val="0"/>
                        </a:spcAft>
                      </a:pPr>
                      <a:r>
                        <a:rPr lang="en-US" sz="1200" dirty="0">
                          <a:effectLst/>
                          <a:latin typeface="+mn-lt"/>
                        </a:rPr>
                        <a:t>0.0</a:t>
                      </a:r>
                      <a:endParaRPr lang="nl-BE" sz="1200" dirty="0">
                        <a:effectLst/>
                        <a:latin typeface="+mn-lt"/>
                        <a:ea typeface="Times New Roman" panose="02020603050405020304" pitchFamily="18" charset="0"/>
                        <a:cs typeface="Calibri" panose="020F0502020204030204" pitchFamily="34" charset="0"/>
                      </a:endParaRPr>
                    </a:p>
                  </a:txBody>
                  <a:tcPr marL="44450" marR="44450" marT="0" marB="0" anchor="ctr"/>
                </a:tc>
                <a:tc>
                  <a:txBody>
                    <a:bodyPr/>
                    <a:lstStyle/>
                    <a:p>
                      <a:pPr algn="ctr">
                        <a:lnSpc>
                          <a:spcPts val="1600"/>
                        </a:lnSpc>
                        <a:spcAft>
                          <a:spcPts val="0"/>
                        </a:spcAft>
                      </a:pPr>
                      <a:r>
                        <a:rPr lang="en-US" sz="1200" dirty="0">
                          <a:effectLst/>
                          <a:latin typeface="+mn-lt"/>
                        </a:rPr>
                        <a:t>1.2</a:t>
                      </a:r>
                      <a:endParaRPr lang="nl-BE" sz="1200" dirty="0">
                        <a:effectLst/>
                        <a:latin typeface="+mn-lt"/>
                        <a:ea typeface="Times New Roman" panose="02020603050405020304" pitchFamily="18" charset="0"/>
                        <a:cs typeface="Calibri" panose="020F0502020204030204" pitchFamily="34" charset="0"/>
                      </a:endParaRPr>
                    </a:p>
                  </a:txBody>
                  <a:tcPr marL="44450" marR="44450" marT="0" marB="0" anchor="ctr"/>
                </a:tc>
                <a:tc>
                  <a:txBody>
                    <a:bodyPr/>
                    <a:lstStyle/>
                    <a:p>
                      <a:pPr algn="ctr">
                        <a:lnSpc>
                          <a:spcPts val="1600"/>
                        </a:lnSpc>
                        <a:spcAft>
                          <a:spcPts val="0"/>
                        </a:spcAft>
                      </a:pPr>
                      <a:r>
                        <a:rPr lang="en-US" sz="1200" dirty="0" smtClean="0">
                          <a:effectLst/>
                          <a:latin typeface="+mn-lt"/>
                          <a:ea typeface="Times New Roman" panose="02020603050405020304" pitchFamily="18" charset="0"/>
                          <a:cs typeface="Calibri" panose="020F0502020204030204" pitchFamily="34" charset="0"/>
                        </a:rPr>
                        <a:t>3.60</a:t>
                      </a:r>
                      <a:endParaRPr lang="nl-BE" sz="1200" dirty="0">
                        <a:effectLst/>
                        <a:latin typeface="+mn-lt"/>
                        <a:ea typeface="Times New Roman" panose="02020603050405020304" pitchFamily="18" charset="0"/>
                        <a:cs typeface="Calibri" panose="020F0502020204030204" pitchFamily="34" charset="0"/>
                      </a:endParaRPr>
                    </a:p>
                  </a:txBody>
                  <a:tcPr marL="44450" marR="44450" marT="0" marB="0" anchor="ctr"/>
                </a:tc>
                <a:tc>
                  <a:txBody>
                    <a:bodyPr/>
                    <a:lstStyle/>
                    <a:p>
                      <a:pPr algn="ctr">
                        <a:lnSpc>
                          <a:spcPts val="1600"/>
                        </a:lnSpc>
                        <a:spcAft>
                          <a:spcPts val="0"/>
                        </a:spcAft>
                      </a:pPr>
                      <a:r>
                        <a:rPr lang="en-US" sz="1200" dirty="0">
                          <a:effectLst/>
                          <a:latin typeface="+mn-lt"/>
                        </a:rPr>
                        <a:t>93</a:t>
                      </a:r>
                      <a:endParaRPr lang="nl-BE" sz="1200" dirty="0">
                        <a:effectLst/>
                        <a:latin typeface="+mn-lt"/>
                        <a:ea typeface="Times New Roman" panose="02020603050405020304" pitchFamily="18" charset="0"/>
                        <a:cs typeface="Calibri" panose="020F0502020204030204" pitchFamily="34" charset="0"/>
                      </a:endParaRPr>
                    </a:p>
                  </a:txBody>
                  <a:tcPr marL="44450" marR="44450" marT="0" marB="0" anchor="ctr"/>
                </a:tc>
              </a:tr>
              <a:tr h="215333">
                <a:tc>
                  <a:txBody>
                    <a:bodyPr/>
                    <a:lstStyle/>
                    <a:p>
                      <a:pPr marL="0" indent="0" algn="ctr">
                        <a:buFont typeface="Wingdings" panose="05000000000000000000" pitchFamily="2" charset="2"/>
                        <a:buNone/>
                      </a:pPr>
                      <a:r>
                        <a:rPr lang="en-US" sz="1200" b="0" baseline="0" dirty="0" smtClean="0">
                          <a:latin typeface="+mn-lt"/>
                        </a:rPr>
                        <a:t>Quaternary</a:t>
                      </a:r>
                      <a:endParaRPr lang="nl-BE" sz="1200" b="0" baseline="0" dirty="0" err="1" smtClean="0">
                        <a:latin typeface="+mn-lt"/>
                      </a:endParaRPr>
                    </a:p>
                  </a:txBody>
                  <a:tcPr marL="44450" marR="44450" marT="0" marB="0" anchor="ctr"/>
                </a:tc>
                <a:tc>
                  <a:txBody>
                    <a:bodyPr/>
                    <a:lstStyle/>
                    <a:p>
                      <a:pPr marL="0" indent="0" algn="l">
                        <a:buFont typeface="Wingdings" panose="05000000000000000000" pitchFamily="2" charset="2"/>
                        <a:buNone/>
                      </a:pPr>
                      <a:r>
                        <a:rPr lang="en-US" sz="1200" dirty="0" smtClean="0">
                          <a:latin typeface="+mn-lt"/>
                        </a:rPr>
                        <a:t>FeO</a:t>
                      </a:r>
                      <a:r>
                        <a:rPr lang="en-US" sz="1200" baseline="-25000" dirty="0" smtClean="0">
                          <a:latin typeface="+mn-lt"/>
                        </a:rPr>
                        <a:t>x</a:t>
                      </a:r>
                      <a:r>
                        <a:rPr lang="en-US" sz="1200" dirty="0" smtClean="0">
                          <a:latin typeface="+mn-lt"/>
                        </a:rPr>
                        <a:t>-SiO</a:t>
                      </a:r>
                      <a:r>
                        <a:rPr lang="en-US" sz="1200" baseline="-25000" dirty="0" smtClean="0">
                          <a:latin typeface="+mn-lt"/>
                        </a:rPr>
                        <a:t>2</a:t>
                      </a:r>
                      <a:r>
                        <a:rPr lang="en-US" sz="1200" baseline="0" dirty="0" smtClean="0">
                          <a:latin typeface="+mn-lt"/>
                        </a:rPr>
                        <a:t>-</a:t>
                      </a:r>
                      <a:r>
                        <a:rPr lang="en-US" sz="1200" dirty="0" smtClean="0">
                          <a:latin typeface="+mn-lt"/>
                        </a:rPr>
                        <a:t>CaO</a:t>
                      </a:r>
                      <a:r>
                        <a:rPr lang="nl-BE" sz="1200" dirty="0" smtClean="0">
                          <a:latin typeface="+mn-lt"/>
                        </a:rPr>
                        <a:t>-</a:t>
                      </a:r>
                      <a:r>
                        <a:rPr lang="en-US" sz="1200" b="0" baseline="0" dirty="0" smtClean="0">
                          <a:latin typeface="+mn-lt"/>
                        </a:rPr>
                        <a:t>Al</a:t>
                      </a:r>
                      <a:r>
                        <a:rPr lang="en-US" sz="1200" b="0" baseline="-25000" dirty="0" smtClean="0">
                          <a:latin typeface="+mn-lt"/>
                        </a:rPr>
                        <a:t>2</a:t>
                      </a:r>
                      <a:r>
                        <a:rPr lang="en-US" sz="1200" b="0" baseline="0" dirty="0" smtClean="0">
                          <a:latin typeface="+mn-lt"/>
                        </a:rPr>
                        <a:t>O</a:t>
                      </a:r>
                      <a:r>
                        <a:rPr lang="en-US" sz="1200" b="0" baseline="-25000" dirty="0" smtClean="0">
                          <a:latin typeface="+mn-lt"/>
                        </a:rPr>
                        <a:t>3</a:t>
                      </a:r>
                      <a:endParaRPr lang="nl-BE" sz="1200" b="0" baseline="-25000" dirty="0" err="1" smtClean="0">
                        <a:latin typeface="+mn-lt"/>
                      </a:endParaRPr>
                    </a:p>
                  </a:txBody>
                  <a:tcPr marL="44450" marR="44450" marT="0" marB="0" anchor="ctr"/>
                </a:tc>
                <a:tc>
                  <a:txBody>
                    <a:bodyPr/>
                    <a:lstStyle/>
                    <a:p>
                      <a:pPr algn="ctr">
                        <a:lnSpc>
                          <a:spcPts val="1600"/>
                        </a:lnSpc>
                        <a:spcAft>
                          <a:spcPts val="0"/>
                        </a:spcAft>
                      </a:pPr>
                      <a:r>
                        <a:rPr lang="nl-BE" sz="1200" dirty="0">
                          <a:effectLst/>
                          <a:latin typeface="+mn-lt"/>
                        </a:rPr>
                        <a:t>47.8</a:t>
                      </a:r>
                      <a:endParaRPr lang="nl-BE" sz="1200" dirty="0">
                        <a:effectLst/>
                        <a:latin typeface="+mn-lt"/>
                        <a:ea typeface="Times New Roman" panose="02020603050405020304" pitchFamily="18" charset="0"/>
                        <a:cs typeface="Calibri" panose="020F0502020204030204" pitchFamily="34" charset="0"/>
                      </a:endParaRPr>
                    </a:p>
                  </a:txBody>
                  <a:tcPr marL="44450" marR="44450" marT="0" marB="0" anchor="ctr"/>
                </a:tc>
                <a:tc>
                  <a:txBody>
                    <a:bodyPr/>
                    <a:lstStyle/>
                    <a:p>
                      <a:pPr algn="ctr">
                        <a:lnSpc>
                          <a:spcPts val="1600"/>
                        </a:lnSpc>
                        <a:spcAft>
                          <a:spcPts val="0"/>
                        </a:spcAft>
                      </a:pPr>
                      <a:r>
                        <a:rPr lang="nl-BE" sz="1200" dirty="0">
                          <a:effectLst/>
                          <a:latin typeface="+mn-lt"/>
                        </a:rPr>
                        <a:t>34.1</a:t>
                      </a:r>
                      <a:endParaRPr lang="nl-BE" sz="1200" dirty="0">
                        <a:effectLst/>
                        <a:latin typeface="+mn-lt"/>
                        <a:ea typeface="Times New Roman" panose="02020603050405020304" pitchFamily="18" charset="0"/>
                        <a:cs typeface="Calibri" panose="020F0502020204030204" pitchFamily="34" charset="0"/>
                      </a:endParaRPr>
                    </a:p>
                  </a:txBody>
                  <a:tcPr marL="44450" marR="44450" marT="0" marB="0" anchor="ctr"/>
                </a:tc>
                <a:tc>
                  <a:txBody>
                    <a:bodyPr/>
                    <a:lstStyle/>
                    <a:p>
                      <a:pPr algn="ctr">
                        <a:lnSpc>
                          <a:spcPts val="1600"/>
                        </a:lnSpc>
                        <a:spcAft>
                          <a:spcPts val="0"/>
                        </a:spcAft>
                      </a:pPr>
                      <a:r>
                        <a:rPr lang="nl-BE" sz="1200" dirty="0">
                          <a:effectLst/>
                          <a:latin typeface="+mn-lt"/>
                        </a:rPr>
                        <a:t>12.2</a:t>
                      </a:r>
                      <a:endParaRPr lang="nl-BE" sz="1200" dirty="0">
                        <a:effectLst/>
                        <a:latin typeface="+mn-lt"/>
                        <a:ea typeface="Times New Roman" panose="02020603050405020304" pitchFamily="18" charset="0"/>
                        <a:cs typeface="Calibri" panose="020F0502020204030204" pitchFamily="34" charset="0"/>
                      </a:endParaRPr>
                    </a:p>
                  </a:txBody>
                  <a:tcPr marL="44450" marR="44450" marT="0" marB="0" anchor="ctr"/>
                </a:tc>
                <a:tc>
                  <a:txBody>
                    <a:bodyPr/>
                    <a:lstStyle/>
                    <a:p>
                      <a:pPr algn="ctr">
                        <a:lnSpc>
                          <a:spcPts val="1600"/>
                        </a:lnSpc>
                        <a:spcAft>
                          <a:spcPts val="0"/>
                        </a:spcAft>
                      </a:pPr>
                      <a:r>
                        <a:rPr lang="nl-BE" sz="1200" dirty="0">
                          <a:effectLst/>
                          <a:latin typeface="+mn-lt"/>
                        </a:rPr>
                        <a:t>5.1</a:t>
                      </a:r>
                      <a:endParaRPr lang="nl-BE" sz="1200" dirty="0">
                        <a:effectLst/>
                        <a:latin typeface="+mn-lt"/>
                        <a:ea typeface="Times New Roman" panose="02020603050405020304" pitchFamily="18" charset="0"/>
                        <a:cs typeface="Calibri" panose="020F0502020204030204" pitchFamily="34" charset="0"/>
                      </a:endParaRPr>
                    </a:p>
                  </a:txBody>
                  <a:tcPr marL="44450" marR="44450" marT="0" marB="0" anchor="ctr"/>
                </a:tc>
                <a:tc>
                  <a:txBody>
                    <a:bodyPr/>
                    <a:lstStyle/>
                    <a:p>
                      <a:pPr algn="ctr">
                        <a:lnSpc>
                          <a:spcPts val="1600"/>
                        </a:lnSpc>
                        <a:spcAft>
                          <a:spcPts val="0"/>
                        </a:spcAft>
                      </a:pPr>
                      <a:r>
                        <a:rPr lang="nl-BE" sz="1200" dirty="0">
                          <a:effectLst/>
                          <a:latin typeface="+mn-lt"/>
                        </a:rPr>
                        <a:t>0.8</a:t>
                      </a:r>
                      <a:endParaRPr lang="nl-BE" sz="1200" dirty="0">
                        <a:effectLst/>
                        <a:latin typeface="+mn-lt"/>
                        <a:ea typeface="Times New Roman" panose="02020603050405020304" pitchFamily="18" charset="0"/>
                        <a:cs typeface="Calibri" panose="020F0502020204030204" pitchFamily="34" charset="0"/>
                      </a:endParaRPr>
                    </a:p>
                  </a:txBody>
                  <a:tcPr marL="44450" marR="44450" marT="0" marB="0" anchor="ctr"/>
                </a:tc>
                <a:tc>
                  <a:txBody>
                    <a:bodyPr/>
                    <a:lstStyle/>
                    <a:p>
                      <a:pPr algn="ctr">
                        <a:lnSpc>
                          <a:spcPts val="1600"/>
                        </a:lnSpc>
                        <a:spcAft>
                          <a:spcPts val="0"/>
                        </a:spcAft>
                      </a:pPr>
                      <a:r>
                        <a:rPr lang="en-US" sz="1200" dirty="0" smtClean="0">
                          <a:effectLst/>
                          <a:latin typeface="+mn-lt"/>
                          <a:ea typeface="Times New Roman" panose="02020603050405020304" pitchFamily="18" charset="0"/>
                          <a:cs typeface="Calibri" panose="020F0502020204030204" pitchFamily="34" charset="0"/>
                        </a:rPr>
                        <a:t>3.52</a:t>
                      </a:r>
                      <a:endParaRPr lang="nl-BE" sz="1200" dirty="0">
                        <a:effectLst/>
                        <a:latin typeface="+mn-lt"/>
                        <a:ea typeface="Times New Roman" panose="02020603050405020304" pitchFamily="18" charset="0"/>
                        <a:cs typeface="Calibri" panose="020F0502020204030204" pitchFamily="34" charset="0"/>
                      </a:endParaRPr>
                    </a:p>
                  </a:txBody>
                  <a:tcPr marL="44450" marR="44450" marT="0" marB="0" anchor="ctr"/>
                </a:tc>
                <a:tc>
                  <a:txBody>
                    <a:bodyPr/>
                    <a:lstStyle/>
                    <a:p>
                      <a:pPr algn="ctr">
                        <a:lnSpc>
                          <a:spcPts val="1600"/>
                        </a:lnSpc>
                        <a:spcAft>
                          <a:spcPts val="0"/>
                        </a:spcAft>
                      </a:pPr>
                      <a:r>
                        <a:rPr lang="nl-BE" sz="1200" dirty="0">
                          <a:effectLst/>
                          <a:latin typeface="+mn-lt"/>
                        </a:rPr>
                        <a:t>97</a:t>
                      </a:r>
                      <a:endParaRPr lang="nl-BE" sz="1200" dirty="0">
                        <a:effectLst/>
                        <a:latin typeface="+mn-lt"/>
                        <a:ea typeface="Times New Roman" panose="02020603050405020304" pitchFamily="18" charset="0"/>
                        <a:cs typeface="Calibri" panose="020F0502020204030204" pitchFamily="34" charset="0"/>
                      </a:endParaRPr>
                    </a:p>
                  </a:txBody>
                  <a:tcPr marL="44450" marR="44450" marT="0" marB="0" anchor="ctr"/>
                </a:tc>
              </a:tr>
            </a:tbl>
          </a:graphicData>
        </a:graphic>
      </p:graphicFrame>
      <p:grpSp>
        <p:nvGrpSpPr>
          <p:cNvPr id="13" name="Group 12"/>
          <p:cNvGrpSpPr/>
          <p:nvPr/>
        </p:nvGrpSpPr>
        <p:grpSpPr>
          <a:xfrm>
            <a:off x="4903901" y="895530"/>
            <a:ext cx="2973613" cy="1944216"/>
            <a:chOff x="4903901" y="895530"/>
            <a:chExt cx="2973613" cy="1944216"/>
          </a:xfrm>
        </p:grpSpPr>
        <p:grpSp>
          <p:nvGrpSpPr>
            <p:cNvPr id="4" name="Group 3"/>
            <p:cNvGrpSpPr/>
            <p:nvPr/>
          </p:nvGrpSpPr>
          <p:grpSpPr>
            <a:xfrm>
              <a:off x="4903901" y="895530"/>
              <a:ext cx="2973613" cy="1944216"/>
              <a:chOff x="4032200" y="1268760"/>
              <a:chExt cx="2973613" cy="1944216"/>
            </a:xfrm>
          </p:grpSpPr>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l="47155" t="47155" r="13550" b="26125"/>
              <a:stretch/>
            </p:blipFill>
            <p:spPr>
              <a:xfrm>
                <a:off x="4358754" y="1340968"/>
                <a:ext cx="2647059" cy="1800000"/>
              </a:xfrm>
              <a:prstGeom prst="rect">
                <a:avLst/>
              </a:prstGeom>
            </p:spPr>
          </p:pic>
          <p:sp>
            <p:nvSpPr>
              <p:cNvPr id="7" name="Rectangle 6"/>
              <p:cNvSpPr/>
              <p:nvPr/>
            </p:nvSpPr>
            <p:spPr>
              <a:xfrm>
                <a:off x="4032200" y="1268760"/>
                <a:ext cx="2973613" cy="1944216"/>
              </a:xfrm>
              <a:prstGeom prst="rect">
                <a:avLst/>
              </a:prstGeom>
              <a:noFill/>
              <a:ln w="28575">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grpSp>
        <p:sp>
          <p:nvSpPr>
            <p:cNvPr id="28" name="Oval 27"/>
            <p:cNvSpPr/>
            <p:nvPr/>
          </p:nvSpPr>
          <p:spPr>
            <a:xfrm>
              <a:off x="7155194" y="1675877"/>
              <a:ext cx="108000" cy="10800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grpSp>
      <p:cxnSp>
        <p:nvCxnSpPr>
          <p:cNvPr id="29" name="Straight Arrow Connector 28"/>
          <p:cNvCxnSpPr/>
          <p:nvPr/>
        </p:nvCxnSpPr>
        <p:spPr>
          <a:xfrm>
            <a:off x="6369054" y="1628800"/>
            <a:ext cx="0" cy="23883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V="1">
            <a:off x="6543266" y="1923062"/>
            <a:ext cx="0" cy="23883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7209194" y="1389962"/>
            <a:ext cx="0" cy="23883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8893667" y="6581001"/>
            <a:ext cx="269626" cy="276999"/>
          </a:xfrm>
          <a:prstGeom prst="rect">
            <a:avLst/>
          </a:prstGeom>
          <a:noFill/>
        </p:spPr>
        <p:txBody>
          <a:bodyPr wrap="none" rtlCol="0">
            <a:spAutoFit/>
          </a:bodyPr>
          <a:lstStyle/>
          <a:p>
            <a:r>
              <a:rPr lang="en-US" sz="1200" dirty="0" smtClean="0">
                <a:solidFill>
                  <a:schemeClr val="bg1"/>
                </a:solidFill>
              </a:rPr>
              <a:t>3</a:t>
            </a:r>
            <a:endParaRPr lang="nl-BE" sz="1200" dirty="0">
              <a:solidFill>
                <a:schemeClr val="bg1"/>
              </a:solidFill>
            </a:endParaRPr>
          </a:p>
        </p:txBody>
      </p:sp>
    </p:spTree>
    <p:extLst>
      <p:ext uri="{BB962C8B-B14F-4D97-AF65-F5344CB8AC3E}">
        <p14:creationId xmlns:p14="http://schemas.microsoft.com/office/powerpoint/2010/main" val="18999942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6" presetClass="emph" presetSubtype="0" fill="hold" grpId="1" nodeType="afterEffect">
                                  <p:stCondLst>
                                    <p:cond delay="0"/>
                                  </p:stCondLst>
                                  <p:childTnLst>
                                    <p:animScale>
                                      <p:cBhvr>
                                        <p:cTn id="10" dur="2000" fill="hold"/>
                                        <p:tgtEl>
                                          <p:spTgt spid="5"/>
                                        </p:tgtEl>
                                      </p:cBhvr>
                                      <p:by x="150000" y="150000"/>
                                    </p:animScale>
                                  </p:childTnLst>
                                </p:cTn>
                              </p:par>
                              <p:par>
                                <p:cTn id="11" presetID="56" presetClass="path" presetSubtype="0" accel="50000" decel="50000" fill="hold" grpId="2" nodeType="withEffect">
                                  <p:stCondLst>
                                    <p:cond delay="0"/>
                                  </p:stCondLst>
                                  <p:childTnLst>
                                    <p:animMotion origin="layout" path="M -1.1811E-6 -2.59259E-6 L 0.28835 -0.16504 " pathEditMode="relative" rAng="0" ptsTypes="AA">
                                      <p:cBhvr>
                                        <p:cTn id="12" dur="2000" fill="hold"/>
                                        <p:tgtEl>
                                          <p:spTgt spid="5"/>
                                        </p:tgtEl>
                                        <p:attrNameLst>
                                          <p:attrName>ppt_x</p:attrName>
                                          <p:attrName>ppt_y</p:attrName>
                                        </p:attrNameLst>
                                      </p:cBhvr>
                                      <p:rCtr x="14409" y="-8264"/>
                                    </p:animMotion>
                                  </p:childTnLst>
                                </p:cTn>
                              </p:par>
                              <p:par>
                                <p:cTn id="13" presetID="22" presetClass="entr" presetSubtype="4" fill="hold" nodeType="withEffect">
                                  <p:stCondLst>
                                    <p:cond delay="120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par>
                                <p:cTn id="16" presetID="22" presetClass="entr" presetSubtype="4" fill="hold" nodeType="withEffect">
                                  <p:stCondLst>
                                    <p:cond delay="1200"/>
                                  </p:stCondLst>
                                  <p:childTnLst>
                                    <p:set>
                                      <p:cBhvr>
                                        <p:cTn id="17" dur="1" fill="hold">
                                          <p:stCondLst>
                                            <p:cond delay="0"/>
                                          </p:stCondLst>
                                        </p:cTn>
                                        <p:tgtEl>
                                          <p:spTgt spid="12"/>
                                        </p:tgtEl>
                                        <p:attrNameLst>
                                          <p:attrName>style.visibility</p:attrName>
                                        </p:attrNameLst>
                                      </p:cBhvr>
                                      <p:to>
                                        <p:strVal val="visible"/>
                                      </p:to>
                                    </p:set>
                                    <p:animEffect transition="in" filter="wipe(down)">
                                      <p:cBhvr>
                                        <p:cTn id="18" dur="500"/>
                                        <p:tgtEl>
                                          <p:spTgt spid="12"/>
                                        </p:tgtEl>
                                      </p:cBhvr>
                                    </p:animEffect>
                                  </p:childTnLst>
                                </p:cTn>
                              </p:par>
                            </p:childTnLst>
                          </p:cTn>
                        </p:par>
                        <p:par>
                          <p:cTn id="19" fill="hold">
                            <p:stCondLst>
                              <p:cond delay="2500"/>
                            </p:stCondLst>
                            <p:childTnLst>
                              <p:par>
                                <p:cTn id="20" presetID="10" presetClass="exit" presetSubtype="0" fill="hold" grpId="3" nodeType="afterEffect">
                                  <p:stCondLst>
                                    <p:cond delay="0"/>
                                  </p:stCondLst>
                                  <p:childTnLst>
                                    <p:animEffect transition="out" filter="fade">
                                      <p:cBhvr>
                                        <p:cTn id="21" dur="500"/>
                                        <p:tgtEl>
                                          <p:spTgt spid="5"/>
                                        </p:tgtEl>
                                      </p:cBhvr>
                                    </p:animEffect>
                                    <p:set>
                                      <p:cBhvr>
                                        <p:cTn id="22" dur="1" fill="hold">
                                          <p:stCondLst>
                                            <p:cond delay="499"/>
                                          </p:stCondLst>
                                        </p:cTn>
                                        <p:tgtEl>
                                          <p:spTgt spid="5"/>
                                        </p:tgtEl>
                                        <p:attrNameLst>
                                          <p:attrName>style.visibility</p:attrName>
                                        </p:attrNameLst>
                                      </p:cBhvr>
                                      <p:to>
                                        <p:strVal val="hidden"/>
                                      </p:to>
                                    </p:set>
                                  </p:childTnLst>
                                </p:cTn>
                              </p:par>
                            </p:childTnLst>
                          </p:cTn>
                        </p:par>
                        <p:par>
                          <p:cTn id="23" fill="hold">
                            <p:stCondLst>
                              <p:cond delay="3000"/>
                            </p:stCondLst>
                            <p:childTnLst>
                              <p:par>
                                <p:cTn id="24" presetID="10" presetClass="entr" presetSubtype="0" fill="hold" nodeType="after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par>
                                <p:cTn id="31" presetID="47" presetClass="entr" presetSubtype="0" fill="hold" nodeType="with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fade">
                                      <p:cBhvr>
                                        <p:cTn id="33" dur="700"/>
                                        <p:tgtEl>
                                          <p:spTgt spid="31"/>
                                        </p:tgtEl>
                                      </p:cBhvr>
                                    </p:animEffect>
                                    <p:anim calcmode="lin" valueType="num">
                                      <p:cBhvr>
                                        <p:cTn id="34" dur="700" fill="hold"/>
                                        <p:tgtEl>
                                          <p:spTgt spid="31"/>
                                        </p:tgtEl>
                                        <p:attrNameLst>
                                          <p:attrName>ppt_x</p:attrName>
                                        </p:attrNameLst>
                                      </p:cBhvr>
                                      <p:tavLst>
                                        <p:tav tm="0">
                                          <p:val>
                                            <p:strVal val="#ppt_x"/>
                                          </p:val>
                                        </p:tav>
                                        <p:tav tm="100000">
                                          <p:val>
                                            <p:strVal val="#ppt_x"/>
                                          </p:val>
                                        </p:tav>
                                      </p:tavLst>
                                    </p:anim>
                                    <p:anim calcmode="lin" valueType="num">
                                      <p:cBhvr>
                                        <p:cTn id="35" dur="7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fade">
                                      <p:cBhvr>
                                        <p:cTn id="40" dur="500"/>
                                        <p:tgtEl>
                                          <p:spTgt spid="10"/>
                                        </p:tgtEl>
                                      </p:cBhvr>
                                    </p:animEffect>
                                  </p:childTnLst>
                                </p:cTn>
                              </p:par>
                              <p:par>
                                <p:cTn id="41" presetID="47" presetClass="entr" presetSubtype="0" fill="hold" nodeType="withEffect">
                                  <p:stCondLst>
                                    <p:cond delay="0"/>
                                  </p:stCondLst>
                                  <p:childTnLst>
                                    <p:set>
                                      <p:cBhvr>
                                        <p:cTn id="42" dur="1" fill="hold">
                                          <p:stCondLst>
                                            <p:cond delay="0"/>
                                          </p:stCondLst>
                                        </p:cTn>
                                        <p:tgtEl>
                                          <p:spTgt spid="29"/>
                                        </p:tgtEl>
                                        <p:attrNameLst>
                                          <p:attrName>style.visibility</p:attrName>
                                        </p:attrNameLst>
                                      </p:cBhvr>
                                      <p:to>
                                        <p:strVal val="visible"/>
                                      </p:to>
                                    </p:set>
                                    <p:animEffect transition="in" filter="fade">
                                      <p:cBhvr>
                                        <p:cTn id="43" dur="800"/>
                                        <p:tgtEl>
                                          <p:spTgt spid="29"/>
                                        </p:tgtEl>
                                      </p:cBhvr>
                                    </p:animEffect>
                                    <p:anim calcmode="lin" valueType="num">
                                      <p:cBhvr>
                                        <p:cTn id="44" dur="800" fill="hold"/>
                                        <p:tgtEl>
                                          <p:spTgt spid="29"/>
                                        </p:tgtEl>
                                        <p:attrNameLst>
                                          <p:attrName>ppt_x</p:attrName>
                                        </p:attrNameLst>
                                      </p:cBhvr>
                                      <p:tavLst>
                                        <p:tav tm="0">
                                          <p:val>
                                            <p:strVal val="#ppt_x"/>
                                          </p:val>
                                        </p:tav>
                                        <p:tav tm="100000">
                                          <p:val>
                                            <p:strVal val="#ppt_x"/>
                                          </p:val>
                                        </p:tav>
                                      </p:tavLst>
                                    </p:anim>
                                    <p:anim calcmode="lin" valueType="num">
                                      <p:cBhvr>
                                        <p:cTn id="45" dur="8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40"/>
                                        </p:tgtEl>
                                        <p:attrNameLst>
                                          <p:attrName>style.visibility</p:attrName>
                                        </p:attrNameLst>
                                      </p:cBhvr>
                                      <p:to>
                                        <p:strVal val="visible"/>
                                      </p:to>
                                    </p:set>
                                    <p:animEffect transition="in" filter="fade">
                                      <p:cBhvr>
                                        <p:cTn id="50" dur="500"/>
                                        <p:tgtEl>
                                          <p:spTgt spid="40"/>
                                        </p:tgtEl>
                                      </p:cBhvr>
                                    </p:animEffect>
                                  </p:childTnLst>
                                </p:cTn>
                              </p:par>
                              <p:par>
                                <p:cTn id="51" presetID="42" presetClass="entr" presetSubtype="0" fill="hold" nodeType="withEffect">
                                  <p:stCondLst>
                                    <p:cond delay="0"/>
                                  </p:stCondLst>
                                  <p:childTnLst>
                                    <p:set>
                                      <p:cBhvr>
                                        <p:cTn id="52" dur="1" fill="hold">
                                          <p:stCondLst>
                                            <p:cond delay="0"/>
                                          </p:stCondLst>
                                        </p:cTn>
                                        <p:tgtEl>
                                          <p:spTgt spid="30"/>
                                        </p:tgtEl>
                                        <p:attrNameLst>
                                          <p:attrName>style.visibility</p:attrName>
                                        </p:attrNameLst>
                                      </p:cBhvr>
                                      <p:to>
                                        <p:strVal val="visible"/>
                                      </p:to>
                                    </p:set>
                                    <p:animEffect transition="in" filter="fade">
                                      <p:cBhvr>
                                        <p:cTn id="53" dur="800"/>
                                        <p:tgtEl>
                                          <p:spTgt spid="30"/>
                                        </p:tgtEl>
                                      </p:cBhvr>
                                    </p:animEffect>
                                    <p:anim calcmode="lin" valueType="num">
                                      <p:cBhvr>
                                        <p:cTn id="54" dur="800" fill="hold"/>
                                        <p:tgtEl>
                                          <p:spTgt spid="30"/>
                                        </p:tgtEl>
                                        <p:attrNameLst>
                                          <p:attrName>ppt_x</p:attrName>
                                        </p:attrNameLst>
                                      </p:cBhvr>
                                      <p:tavLst>
                                        <p:tav tm="0">
                                          <p:val>
                                            <p:strVal val="#ppt_x"/>
                                          </p:val>
                                        </p:tav>
                                        <p:tav tm="100000">
                                          <p:val>
                                            <p:strVal val="#ppt_x"/>
                                          </p:val>
                                        </p:tav>
                                      </p:tavLst>
                                    </p:anim>
                                    <p:anim calcmode="lin" valueType="num">
                                      <p:cBhvr>
                                        <p:cTn id="55" dur="8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2" presetClass="entr" presetSubtype="1" fill="hold" nodeType="clickEffect">
                                  <p:stCondLst>
                                    <p:cond delay="0"/>
                                  </p:stCondLst>
                                  <p:childTnLst>
                                    <p:set>
                                      <p:cBhvr>
                                        <p:cTn id="59" dur="1" fill="hold">
                                          <p:stCondLst>
                                            <p:cond delay="0"/>
                                          </p:stCondLst>
                                        </p:cTn>
                                        <p:tgtEl>
                                          <p:spTgt spid="25"/>
                                        </p:tgtEl>
                                        <p:attrNameLst>
                                          <p:attrName>style.visibility</p:attrName>
                                        </p:attrNameLst>
                                      </p:cBhvr>
                                      <p:to>
                                        <p:strVal val="visible"/>
                                      </p:to>
                                    </p:set>
                                    <p:animEffect transition="in" filter="wipe(up)">
                                      <p:cBhvr>
                                        <p:cTn id="6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5" grpId="2" animBg="1"/>
      <p:bldP spid="5" grpId="3"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702638" y="1098843"/>
            <a:ext cx="1465466" cy="1691040"/>
            <a:chOff x="672170" y="984739"/>
            <a:chExt cx="1692504" cy="2033374"/>
          </a:xfrm>
        </p:grpSpPr>
        <p:pic>
          <p:nvPicPr>
            <p:cNvPr id="3" name="Picture 2" descr="SlagToIP.PNG"/>
            <p:cNvPicPr>
              <a:picLocks noChangeAspect="1"/>
            </p:cNvPicPr>
            <p:nvPr/>
          </p:nvPicPr>
          <p:blipFill rotWithShape="1">
            <a:blip r:embed="rId3">
              <a:extLst>
                <a:ext uri="{28A0092B-C50C-407E-A947-70E740481C1C}">
                  <a14:useLocalDpi xmlns:a14="http://schemas.microsoft.com/office/drawing/2010/main" val="0"/>
                </a:ext>
              </a:extLst>
            </a:blip>
            <a:srcRect l="26682" t="17862" r="52599" b="15161"/>
            <a:stretch/>
          </p:blipFill>
          <p:spPr>
            <a:xfrm>
              <a:off x="685800" y="984739"/>
              <a:ext cx="1554226" cy="1606061"/>
            </a:xfrm>
            <a:prstGeom prst="rect">
              <a:avLst/>
            </a:prstGeom>
          </p:spPr>
        </p:pic>
        <p:sp>
          <p:nvSpPr>
            <p:cNvPr id="4" name="TextBox 3"/>
            <p:cNvSpPr txBox="1"/>
            <p:nvPr/>
          </p:nvSpPr>
          <p:spPr>
            <a:xfrm>
              <a:off x="672170" y="2648030"/>
              <a:ext cx="1692504" cy="370083"/>
            </a:xfrm>
            <a:prstGeom prst="rect">
              <a:avLst/>
            </a:prstGeom>
            <a:noFill/>
          </p:spPr>
          <p:txBody>
            <a:bodyPr wrap="none" rtlCol="0">
              <a:spAutoFit/>
            </a:bodyPr>
            <a:lstStyle/>
            <a:p>
              <a:pPr eaLnBrk="0" fontAlgn="base" hangingPunct="0">
                <a:spcBef>
                  <a:spcPct val="0"/>
                </a:spcBef>
                <a:spcAft>
                  <a:spcPct val="0"/>
                </a:spcAft>
              </a:pPr>
              <a:r>
                <a:rPr lang="en-US" sz="1400" b="1" dirty="0">
                  <a:solidFill>
                    <a:srgbClr val="000000"/>
                  </a:solidFill>
                  <a:latin typeface="Arial" panose="020B0604020202020204" pitchFamily="34" charset="0"/>
                </a:rPr>
                <a:t>Quenched slag</a:t>
              </a:r>
              <a:endParaRPr lang="nl-BE" sz="1400" b="1" dirty="0" err="1">
                <a:solidFill>
                  <a:srgbClr val="000000"/>
                </a:solidFill>
                <a:latin typeface="Arial" panose="020B0604020202020204" pitchFamily="34" charset="0"/>
              </a:endParaRPr>
            </a:p>
          </p:txBody>
        </p:sp>
      </p:grpSp>
      <p:grpSp>
        <p:nvGrpSpPr>
          <p:cNvPr id="5" name="Group 4"/>
          <p:cNvGrpSpPr/>
          <p:nvPr/>
        </p:nvGrpSpPr>
        <p:grpSpPr>
          <a:xfrm>
            <a:off x="3388962" y="1098843"/>
            <a:ext cx="1363318" cy="1711965"/>
            <a:chOff x="685800" y="908539"/>
            <a:chExt cx="1363318" cy="1711965"/>
          </a:xfrm>
        </p:grpSpPr>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t="3846" r="1923"/>
            <a:stretch/>
          </p:blipFill>
          <p:spPr>
            <a:xfrm>
              <a:off x="685800" y="908539"/>
              <a:ext cx="1363318" cy="1350924"/>
            </a:xfrm>
            <a:prstGeom prst="rect">
              <a:avLst/>
            </a:prstGeom>
          </p:spPr>
        </p:pic>
        <p:sp>
          <p:nvSpPr>
            <p:cNvPr id="7" name="TextBox 6"/>
            <p:cNvSpPr txBox="1"/>
            <p:nvPr/>
          </p:nvSpPr>
          <p:spPr>
            <a:xfrm>
              <a:off x="685800" y="2312727"/>
              <a:ext cx="1249060" cy="307777"/>
            </a:xfrm>
            <a:prstGeom prst="rect">
              <a:avLst/>
            </a:prstGeom>
            <a:noFill/>
          </p:spPr>
          <p:txBody>
            <a:bodyPr wrap="none" rtlCol="0">
              <a:spAutoFit/>
            </a:bodyPr>
            <a:lstStyle/>
            <a:p>
              <a:pPr algn="ctr" eaLnBrk="0" fontAlgn="base" hangingPunct="0">
                <a:spcBef>
                  <a:spcPct val="0"/>
                </a:spcBef>
                <a:spcAft>
                  <a:spcPct val="0"/>
                </a:spcAft>
              </a:pPr>
              <a:r>
                <a:rPr lang="en-US" sz="1400" b="1" dirty="0" smtClean="0">
                  <a:solidFill>
                    <a:srgbClr val="000000"/>
                  </a:solidFill>
                  <a:latin typeface="Arial" panose="020B0604020202020204" pitchFamily="34" charset="0"/>
                </a:rPr>
                <a:t>Slag powder</a:t>
              </a:r>
              <a:endParaRPr lang="nl-BE" sz="1400" b="1" dirty="0" err="1" smtClean="0">
                <a:solidFill>
                  <a:srgbClr val="000000"/>
                </a:solidFill>
                <a:latin typeface="Arial" panose="020B0604020202020204" pitchFamily="34" charset="0"/>
              </a:endParaRPr>
            </a:p>
          </p:txBody>
        </p:sp>
      </p:grpSp>
      <p:sp>
        <p:nvSpPr>
          <p:cNvPr id="8" name="TextBox 7"/>
          <p:cNvSpPr txBox="1"/>
          <p:nvPr/>
        </p:nvSpPr>
        <p:spPr>
          <a:xfrm>
            <a:off x="4717660" y="1580168"/>
            <a:ext cx="394660" cy="523220"/>
          </a:xfrm>
          <a:prstGeom prst="rect">
            <a:avLst/>
          </a:prstGeom>
          <a:noFill/>
        </p:spPr>
        <p:txBody>
          <a:bodyPr wrap="square" rtlCol="0">
            <a:spAutoFit/>
          </a:bodyPr>
          <a:lstStyle/>
          <a:p>
            <a:pPr eaLnBrk="0" fontAlgn="base" hangingPunct="0">
              <a:spcBef>
                <a:spcPct val="0"/>
              </a:spcBef>
              <a:spcAft>
                <a:spcPct val="0"/>
              </a:spcAft>
            </a:pPr>
            <a:r>
              <a:rPr lang="en-US" sz="2800" b="1" dirty="0" smtClean="0">
                <a:solidFill>
                  <a:srgbClr val="000000"/>
                </a:solidFill>
                <a:latin typeface="Arial" panose="020B0604020202020204" pitchFamily="34" charset="0"/>
              </a:rPr>
              <a:t>+</a:t>
            </a:r>
            <a:endParaRPr lang="nl-BE" sz="2800" b="1" dirty="0" err="1" smtClean="0">
              <a:solidFill>
                <a:srgbClr val="000000"/>
              </a:solidFill>
              <a:latin typeface="Arial" panose="020B0604020202020204" pitchFamily="34" charset="0"/>
            </a:endParaRPr>
          </a:p>
        </p:txBody>
      </p:sp>
      <p:grpSp>
        <p:nvGrpSpPr>
          <p:cNvPr id="9" name="Group 8"/>
          <p:cNvGrpSpPr/>
          <p:nvPr/>
        </p:nvGrpSpPr>
        <p:grpSpPr>
          <a:xfrm>
            <a:off x="4464248" y="1194865"/>
            <a:ext cx="2683748" cy="2018111"/>
            <a:chOff x="3267222" y="1142744"/>
            <a:chExt cx="2683748" cy="2018111"/>
          </a:xfrm>
        </p:grpSpPr>
        <p:grpSp>
          <p:nvGrpSpPr>
            <p:cNvPr id="10" name="Group 9"/>
            <p:cNvGrpSpPr/>
            <p:nvPr/>
          </p:nvGrpSpPr>
          <p:grpSpPr>
            <a:xfrm>
              <a:off x="3684852" y="1142744"/>
              <a:ext cx="1792477" cy="1694667"/>
              <a:chOff x="3573864" y="902574"/>
              <a:chExt cx="1572196" cy="1552877"/>
            </a:xfrm>
          </p:grpSpPr>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28978" y="902574"/>
                <a:ext cx="1200707" cy="1215423"/>
              </a:xfrm>
              <a:prstGeom prst="rect">
                <a:avLst/>
              </a:prstGeom>
            </p:spPr>
          </p:pic>
          <p:sp>
            <p:nvSpPr>
              <p:cNvPr id="13" name="TextBox 12"/>
              <p:cNvSpPr txBox="1"/>
              <p:nvPr/>
            </p:nvSpPr>
            <p:spPr>
              <a:xfrm>
                <a:off x="3573864" y="2173425"/>
                <a:ext cx="1572196" cy="282026"/>
              </a:xfrm>
              <a:prstGeom prst="rect">
                <a:avLst/>
              </a:prstGeom>
              <a:noFill/>
            </p:spPr>
            <p:txBody>
              <a:bodyPr wrap="none" rtlCol="0">
                <a:spAutoFit/>
              </a:bodyPr>
              <a:lstStyle/>
              <a:p>
                <a:pPr algn="ctr" eaLnBrk="0" fontAlgn="base" hangingPunct="0">
                  <a:spcBef>
                    <a:spcPct val="0"/>
                  </a:spcBef>
                  <a:spcAft>
                    <a:spcPct val="0"/>
                  </a:spcAft>
                </a:pPr>
                <a:r>
                  <a:rPr lang="en-US" sz="1400" b="1" dirty="0" smtClean="0">
                    <a:solidFill>
                      <a:srgbClr val="000000"/>
                    </a:solidFill>
                    <a:latin typeface="Arial" panose="020B0604020202020204" pitchFamily="34" charset="0"/>
                  </a:rPr>
                  <a:t>Activating solution</a:t>
                </a:r>
                <a:endParaRPr lang="nl-BE" sz="1400" b="1" dirty="0" err="1" smtClean="0">
                  <a:solidFill>
                    <a:srgbClr val="000000"/>
                  </a:solidFill>
                  <a:latin typeface="Arial" panose="020B0604020202020204" pitchFamily="34" charset="0"/>
                </a:endParaRPr>
              </a:p>
            </p:txBody>
          </p:sp>
        </p:grpSp>
        <p:sp>
          <p:nvSpPr>
            <p:cNvPr id="11" name="TextBox 10"/>
            <p:cNvSpPr txBox="1"/>
            <p:nvPr/>
          </p:nvSpPr>
          <p:spPr>
            <a:xfrm>
              <a:off x="3267222" y="2853078"/>
              <a:ext cx="2683748" cy="307777"/>
            </a:xfrm>
            <a:prstGeom prst="rect">
              <a:avLst/>
            </a:prstGeom>
            <a:noFill/>
          </p:spPr>
          <p:txBody>
            <a:bodyPr wrap="none" rtlCol="0">
              <a:spAutoFit/>
            </a:bodyPr>
            <a:lstStyle/>
            <a:p>
              <a:pPr algn="ctr" eaLnBrk="0" fontAlgn="base" hangingPunct="0">
                <a:spcBef>
                  <a:spcPct val="0"/>
                </a:spcBef>
                <a:spcAft>
                  <a:spcPct val="0"/>
                </a:spcAft>
              </a:pPr>
              <a:r>
                <a:rPr lang="en-US" sz="1400" b="1" dirty="0" smtClean="0">
                  <a:solidFill>
                    <a:srgbClr val="000000"/>
                  </a:solidFill>
                  <a:latin typeface="Arial" panose="020B0604020202020204" pitchFamily="34" charset="0"/>
                </a:rPr>
                <a:t>SiO</a:t>
              </a:r>
              <a:r>
                <a:rPr lang="en-US" sz="1400" b="1" baseline="-25000" dirty="0" smtClean="0">
                  <a:solidFill>
                    <a:srgbClr val="000000"/>
                  </a:solidFill>
                  <a:latin typeface="Arial" panose="020B0604020202020204" pitchFamily="34" charset="0"/>
                </a:rPr>
                <a:t>2</a:t>
              </a:r>
              <a:r>
                <a:rPr lang="en-US" sz="1400" b="1" dirty="0" smtClean="0">
                  <a:solidFill>
                    <a:srgbClr val="000000"/>
                  </a:solidFill>
                  <a:latin typeface="Arial" panose="020B0604020202020204" pitchFamily="34" charset="0"/>
                </a:rPr>
                <a:t>/Na</a:t>
              </a:r>
              <a:r>
                <a:rPr lang="en-US" sz="1400" b="1" baseline="-25000" dirty="0" smtClean="0">
                  <a:solidFill>
                    <a:srgbClr val="000000"/>
                  </a:solidFill>
                  <a:latin typeface="Arial" panose="020B0604020202020204" pitchFamily="34" charset="0"/>
                </a:rPr>
                <a:t>2</a:t>
              </a:r>
              <a:r>
                <a:rPr lang="en-US" sz="1400" b="1" dirty="0" smtClean="0">
                  <a:solidFill>
                    <a:srgbClr val="000000"/>
                  </a:solidFill>
                  <a:latin typeface="Arial" panose="020B0604020202020204" pitchFamily="34" charset="0"/>
                </a:rPr>
                <a:t>O=1.6 - H</a:t>
              </a:r>
              <a:r>
                <a:rPr lang="en-US" sz="1400" b="1" baseline="-25000" dirty="0" smtClean="0">
                  <a:solidFill>
                    <a:srgbClr val="000000"/>
                  </a:solidFill>
                  <a:latin typeface="Arial" panose="020B0604020202020204" pitchFamily="34" charset="0"/>
                </a:rPr>
                <a:t>2</a:t>
              </a:r>
              <a:r>
                <a:rPr lang="en-US" sz="1400" b="1" dirty="0" smtClean="0">
                  <a:solidFill>
                    <a:srgbClr val="000000"/>
                  </a:solidFill>
                  <a:latin typeface="Arial" panose="020B0604020202020204" pitchFamily="34" charset="0"/>
                </a:rPr>
                <a:t>O/Na</a:t>
              </a:r>
              <a:r>
                <a:rPr lang="en-US" sz="1400" b="1" baseline="-25000" dirty="0" smtClean="0">
                  <a:solidFill>
                    <a:srgbClr val="000000"/>
                  </a:solidFill>
                  <a:latin typeface="Arial" panose="020B0604020202020204" pitchFamily="34" charset="0"/>
                </a:rPr>
                <a:t>2</a:t>
              </a:r>
              <a:r>
                <a:rPr lang="en-US" sz="1400" b="1" dirty="0" smtClean="0">
                  <a:solidFill>
                    <a:srgbClr val="000000"/>
                  </a:solidFill>
                  <a:latin typeface="Arial" panose="020B0604020202020204" pitchFamily="34" charset="0"/>
                </a:rPr>
                <a:t>O=25</a:t>
              </a:r>
              <a:endParaRPr lang="nl-BE" sz="1400" b="1" dirty="0" err="1" smtClean="0">
                <a:solidFill>
                  <a:srgbClr val="000000"/>
                </a:solidFill>
                <a:latin typeface="Arial" panose="020B0604020202020204" pitchFamily="34" charset="0"/>
              </a:endParaRPr>
            </a:p>
          </p:txBody>
        </p:sp>
      </p:grpSp>
      <p:grpSp>
        <p:nvGrpSpPr>
          <p:cNvPr id="14" name="Group 13"/>
          <p:cNvGrpSpPr/>
          <p:nvPr/>
        </p:nvGrpSpPr>
        <p:grpSpPr>
          <a:xfrm>
            <a:off x="6820459" y="1110262"/>
            <a:ext cx="1147647" cy="1787103"/>
            <a:chOff x="1435484" y="3456553"/>
            <a:chExt cx="1223910" cy="1982685"/>
          </a:xfrm>
        </p:grpSpPr>
        <p:pic>
          <p:nvPicPr>
            <p:cNvPr id="15" name="Afbeelding 5">
              <a:extLst>
                <a:ext uri="{FF2B5EF4-FFF2-40B4-BE49-F238E27FC236}">
                  <a16:creationId xmlns:a16="http://schemas.microsoft.com/office/drawing/2014/main" xmlns="" id="{350CA849-F8CD-4805-B7A4-CAD39447751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1208700" y="3683337"/>
              <a:ext cx="1677477" cy="1223910"/>
            </a:xfrm>
            <a:prstGeom prst="rect">
              <a:avLst/>
            </a:prstGeom>
          </p:spPr>
        </p:pic>
        <p:sp>
          <p:nvSpPr>
            <p:cNvPr id="16" name="TextBox 15"/>
            <p:cNvSpPr txBox="1"/>
            <p:nvPr/>
          </p:nvSpPr>
          <p:spPr>
            <a:xfrm>
              <a:off x="1719833" y="5131461"/>
              <a:ext cx="750526" cy="307777"/>
            </a:xfrm>
            <a:prstGeom prst="rect">
              <a:avLst/>
            </a:prstGeom>
            <a:noFill/>
          </p:spPr>
          <p:txBody>
            <a:bodyPr wrap="none" rtlCol="0">
              <a:spAutoFit/>
            </a:bodyPr>
            <a:lstStyle/>
            <a:p>
              <a:pPr eaLnBrk="0" fontAlgn="base" hangingPunct="0">
                <a:spcBef>
                  <a:spcPct val="0"/>
                </a:spcBef>
                <a:spcAft>
                  <a:spcPct val="0"/>
                </a:spcAft>
              </a:pPr>
              <a:r>
                <a:rPr lang="en-US" sz="1400" b="1" dirty="0" smtClean="0">
                  <a:solidFill>
                    <a:srgbClr val="000000"/>
                  </a:solidFill>
                  <a:latin typeface="Arial" panose="020B0604020202020204" pitchFamily="34" charset="0"/>
                </a:rPr>
                <a:t>Mixing</a:t>
              </a:r>
              <a:endParaRPr lang="nl-BE" sz="1400" b="1" dirty="0" err="1" smtClean="0">
                <a:solidFill>
                  <a:srgbClr val="000000"/>
                </a:solidFill>
                <a:latin typeface="Arial" panose="020B0604020202020204" pitchFamily="34" charset="0"/>
              </a:endParaRPr>
            </a:p>
          </p:txBody>
        </p:sp>
      </p:grpSp>
      <p:sp>
        <p:nvSpPr>
          <p:cNvPr id="17" name="TextBox 22"/>
          <p:cNvSpPr txBox="1">
            <a:spLocks noChangeArrowheads="1"/>
          </p:cNvSpPr>
          <p:nvPr/>
        </p:nvSpPr>
        <p:spPr bwMode="auto">
          <a:xfrm>
            <a:off x="7958980" y="1648332"/>
            <a:ext cx="39370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b="1">
                <a:solidFill>
                  <a:schemeClr val="bg2"/>
                </a:solidFill>
                <a:latin typeface="Arial" panose="020B0604020202020204" pitchFamily="34" charset="0"/>
              </a:defRPr>
            </a:lvl1pPr>
            <a:lvl2pPr marL="742950" indent="-285750">
              <a:spcBef>
                <a:spcPct val="20000"/>
              </a:spcBef>
              <a:buChar char="–"/>
              <a:defRPr sz="2800" b="1">
                <a:solidFill>
                  <a:schemeClr val="bg2"/>
                </a:solidFill>
                <a:latin typeface="Arial" panose="020B0604020202020204" pitchFamily="34" charset="0"/>
              </a:defRPr>
            </a:lvl2pPr>
            <a:lvl3pPr marL="1143000" indent="-228600">
              <a:spcBef>
                <a:spcPct val="20000"/>
              </a:spcBef>
              <a:buChar char="•"/>
              <a:defRPr sz="2400" b="1">
                <a:solidFill>
                  <a:schemeClr val="bg2"/>
                </a:solidFill>
                <a:latin typeface="Arial" panose="020B0604020202020204" pitchFamily="34" charset="0"/>
              </a:defRPr>
            </a:lvl3pPr>
            <a:lvl4pPr marL="1600200" indent="-228600">
              <a:spcBef>
                <a:spcPct val="20000"/>
              </a:spcBef>
              <a:buChar char="–"/>
              <a:defRPr sz="2000" b="1">
                <a:solidFill>
                  <a:schemeClr val="bg2"/>
                </a:solidFill>
                <a:latin typeface="Arial" panose="020B0604020202020204" pitchFamily="34" charset="0"/>
              </a:defRPr>
            </a:lvl4pPr>
            <a:lvl5pPr marL="2057400" indent="-228600">
              <a:spcBef>
                <a:spcPct val="20000"/>
              </a:spcBef>
              <a:buChar char="»"/>
              <a:defRPr sz="2000" b="1">
                <a:solidFill>
                  <a:schemeClr val="bg2"/>
                </a:solidFill>
                <a:latin typeface="Arial" panose="020B0604020202020204" pitchFamily="34" charset="0"/>
              </a:defRPr>
            </a:lvl5pPr>
            <a:lvl6pPr marL="2514600" indent="-228600" eaLnBrk="0" fontAlgn="base" hangingPunct="0">
              <a:spcBef>
                <a:spcPct val="20000"/>
              </a:spcBef>
              <a:spcAft>
                <a:spcPct val="0"/>
              </a:spcAft>
              <a:buChar char="»"/>
              <a:defRPr sz="2000" b="1">
                <a:solidFill>
                  <a:schemeClr val="bg2"/>
                </a:solidFill>
                <a:latin typeface="Arial" panose="020B0604020202020204" pitchFamily="34" charset="0"/>
              </a:defRPr>
            </a:lvl6pPr>
            <a:lvl7pPr marL="2971800" indent="-228600" eaLnBrk="0" fontAlgn="base" hangingPunct="0">
              <a:spcBef>
                <a:spcPct val="20000"/>
              </a:spcBef>
              <a:spcAft>
                <a:spcPct val="0"/>
              </a:spcAft>
              <a:buChar char="»"/>
              <a:defRPr sz="2000" b="1">
                <a:solidFill>
                  <a:schemeClr val="bg2"/>
                </a:solidFill>
                <a:latin typeface="Arial" panose="020B0604020202020204" pitchFamily="34" charset="0"/>
              </a:defRPr>
            </a:lvl7pPr>
            <a:lvl8pPr marL="3429000" indent="-228600" eaLnBrk="0" fontAlgn="base" hangingPunct="0">
              <a:spcBef>
                <a:spcPct val="20000"/>
              </a:spcBef>
              <a:spcAft>
                <a:spcPct val="0"/>
              </a:spcAft>
              <a:buChar char="»"/>
              <a:defRPr sz="2000" b="1">
                <a:solidFill>
                  <a:schemeClr val="bg2"/>
                </a:solidFill>
                <a:latin typeface="Arial" panose="020B0604020202020204" pitchFamily="34" charset="0"/>
              </a:defRPr>
            </a:lvl8pPr>
            <a:lvl9pPr marL="3886200" indent="-228600" eaLnBrk="0" fontAlgn="base" hangingPunct="0">
              <a:spcBef>
                <a:spcPct val="20000"/>
              </a:spcBef>
              <a:spcAft>
                <a:spcPct val="0"/>
              </a:spcAft>
              <a:buChar char="»"/>
              <a:defRPr sz="2000" b="1">
                <a:solidFill>
                  <a:schemeClr val="bg2"/>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nl-BE" sz="2800" b="1" i="0" u="none" strike="noStrike" kern="0" cap="none" spc="0" normalizeH="0" baseline="0" noProof="0" dirty="0">
                <a:ln>
                  <a:noFill/>
                </a:ln>
                <a:solidFill>
                  <a:srgbClr val="000000"/>
                </a:solidFill>
                <a:effectLst/>
                <a:uLnTx/>
                <a:uFillTx/>
                <a:latin typeface="Arial" panose="020B0604020202020204" pitchFamily="34" charset="0"/>
              </a:rPr>
              <a:t>=</a:t>
            </a:r>
            <a:endParaRPr kumimoji="0" lang="nl-BE" altLang="nl-BE" sz="2800" b="1" i="0" u="none" strike="noStrike" kern="0" cap="none" spc="0" normalizeH="0" baseline="0" noProof="0" dirty="0">
              <a:ln>
                <a:noFill/>
              </a:ln>
              <a:solidFill>
                <a:srgbClr val="000000"/>
              </a:solidFill>
              <a:effectLst/>
              <a:uLnTx/>
              <a:uFillTx/>
              <a:latin typeface="Arial" panose="020B0604020202020204" pitchFamily="34" charset="0"/>
            </a:endParaRPr>
          </a:p>
        </p:txBody>
      </p:sp>
      <p:grpSp>
        <p:nvGrpSpPr>
          <p:cNvPr id="18" name="Group 17"/>
          <p:cNvGrpSpPr/>
          <p:nvPr/>
        </p:nvGrpSpPr>
        <p:grpSpPr>
          <a:xfrm>
            <a:off x="8320623" y="1194865"/>
            <a:ext cx="1831429" cy="1686525"/>
            <a:chOff x="8639943" y="1160658"/>
            <a:chExt cx="1831429" cy="1686525"/>
          </a:xfrm>
        </p:grpSpPr>
        <p:pic>
          <p:nvPicPr>
            <p:cNvPr id="19" name="Picture 18"/>
            <p:cNvPicPr>
              <a:picLocks noChangeAspect="1"/>
            </p:cNvPicPr>
            <p:nvPr/>
          </p:nvPicPr>
          <p:blipFill rotWithShape="1">
            <a:blip r:embed="rId7" cstate="print">
              <a:extLst>
                <a:ext uri="{28A0092B-C50C-407E-A947-70E740481C1C}">
                  <a14:useLocalDpi xmlns:a14="http://schemas.microsoft.com/office/drawing/2010/main" val="0"/>
                </a:ext>
              </a:extLst>
            </a:blip>
            <a:srcRect l="-973" t="13333" r="5307" b="31111"/>
            <a:stretch/>
          </p:blipFill>
          <p:spPr>
            <a:xfrm>
              <a:off x="8639943" y="1160658"/>
              <a:ext cx="1678275" cy="1306745"/>
            </a:xfrm>
            <a:prstGeom prst="rect">
              <a:avLst/>
            </a:prstGeom>
            <a:ln>
              <a:noFill/>
            </a:ln>
            <a:effectLst>
              <a:softEdge rad="63500"/>
            </a:effectLst>
          </p:spPr>
        </p:pic>
        <p:sp>
          <p:nvSpPr>
            <p:cNvPr id="20" name="TextBox 19"/>
            <p:cNvSpPr txBox="1"/>
            <p:nvPr/>
          </p:nvSpPr>
          <p:spPr>
            <a:xfrm>
              <a:off x="8734999" y="2539406"/>
              <a:ext cx="1736373" cy="307777"/>
            </a:xfrm>
            <a:prstGeom prst="rect">
              <a:avLst/>
            </a:prstGeom>
            <a:noFill/>
          </p:spPr>
          <p:txBody>
            <a:bodyPr wrap="none" rtlCol="0">
              <a:spAutoFit/>
            </a:bodyPr>
            <a:lstStyle/>
            <a:p>
              <a:pPr eaLnBrk="0" fontAlgn="base" hangingPunct="0">
                <a:spcBef>
                  <a:spcPct val="0"/>
                </a:spcBef>
                <a:spcAft>
                  <a:spcPct val="0"/>
                </a:spcAft>
              </a:pPr>
              <a:r>
                <a:rPr lang="en-US" sz="1400" b="1" dirty="0" smtClean="0">
                  <a:solidFill>
                    <a:srgbClr val="000000"/>
                  </a:solidFill>
                  <a:latin typeface="Arial" panose="020B0604020202020204" pitchFamily="34" charset="0"/>
                </a:rPr>
                <a:t>Inorganic polymer</a:t>
              </a:r>
              <a:endParaRPr lang="nl-BE" sz="1400" b="1" dirty="0" err="1" smtClean="0">
                <a:solidFill>
                  <a:srgbClr val="000000"/>
                </a:solidFill>
                <a:latin typeface="Arial" panose="020B0604020202020204" pitchFamily="34" charset="0"/>
              </a:endParaRPr>
            </a:p>
          </p:txBody>
        </p:sp>
      </p:grpSp>
      <p:cxnSp>
        <p:nvCxnSpPr>
          <p:cNvPr id="22" name="Straight Arrow Connector 21"/>
          <p:cNvCxnSpPr/>
          <p:nvPr/>
        </p:nvCxnSpPr>
        <p:spPr bwMode="auto">
          <a:xfrm>
            <a:off x="6510887" y="1909475"/>
            <a:ext cx="288032" cy="0"/>
          </a:xfrm>
          <a:prstGeom prst="straightConnector1">
            <a:avLst/>
          </a:prstGeom>
          <a:noFill/>
          <a:ln w="19050" cap="flat" cmpd="sng" algn="ctr">
            <a:solidFill>
              <a:srgbClr val="321E00"/>
            </a:solidFill>
            <a:prstDash val="solid"/>
            <a:round/>
            <a:headEnd type="none" w="med" len="med"/>
            <a:tailEnd type="triangle"/>
          </a:ln>
          <a:effectLst/>
        </p:spPr>
      </p:cxnSp>
      <p:sp>
        <p:nvSpPr>
          <p:cNvPr id="24" name="Title 1"/>
          <p:cNvSpPr txBox="1">
            <a:spLocks/>
          </p:cNvSpPr>
          <p:nvPr/>
        </p:nvSpPr>
        <p:spPr>
          <a:xfrm>
            <a:off x="287784" y="140802"/>
            <a:ext cx="9187656" cy="900000"/>
          </a:xfrm>
          <a:prstGeom prst="rect">
            <a:avLst/>
          </a:prstGeom>
        </p:spPr>
        <p:txBody>
          <a:bodyPr>
            <a:normAutofit/>
          </a:bodyPr>
          <a:lstStyle>
            <a:lvl1pPr algn="l" defTabSz="1008051" rtl="0" eaLnBrk="1" latinLnBrk="0" hangingPunct="1">
              <a:spcBef>
                <a:spcPct val="0"/>
              </a:spcBef>
              <a:buNone/>
              <a:defRPr lang="nl-BE" sz="3969" kern="1200" baseline="0" dirty="0">
                <a:solidFill>
                  <a:schemeClr val="tx2"/>
                </a:solidFill>
                <a:latin typeface="Arial" pitchFamily="34" charset="0"/>
                <a:ea typeface="+mj-ea"/>
                <a:cs typeface="Arial" pitchFamily="34" charset="0"/>
              </a:defRPr>
            </a:lvl1pPr>
          </a:lstStyle>
          <a:p>
            <a:pPr algn="ctr"/>
            <a:r>
              <a:rPr lang="en-US" sz="3600" dirty="0" smtClean="0"/>
              <a:t>From slag to inorganic polymer</a:t>
            </a:r>
            <a:endParaRPr lang="en-US" sz="3600" dirty="0"/>
          </a:p>
        </p:txBody>
      </p:sp>
      <p:grpSp>
        <p:nvGrpSpPr>
          <p:cNvPr id="27" name="Group 26"/>
          <p:cNvGrpSpPr/>
          <p:nvPr/>
        </p:nvGrpSpPr>
        <p:grpSpPr>
          <a:xfrm>
            <a:off x="71760" y="1092863"/>
            <a:ext cx="1334319" cy="1716524"/>
            <a:chOff x="130833" y="1092863"/>
            <a:chExt cx="1334319" cy="1716524"/>
          </a:xfrm>
        </p:grpSpPr>
        <p:pic>
          <p:nvPicPr>
            <p:cNvPr id="26" name="Afbeelding 10">
              <a:extLst>
                <a:ext uri="{FF2B5EF4-FFF2-40B4-BE49-F238E27FC236}">
                  <a16:creationId xmlns="" xmlns:a16="http://schemas.microsoft.com/office/drawing/2014/main" id="{E500D544-3982-403B-ADBE-C540B3156A22}"/>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7414" b="14560"/>
            <a:stretch/>
          </p:blipFill>
          <p:spPr>
            <a:xfrm>
              <a:off x="130833" y="1092863"/>
              <a:ext cx="1334319" cy="1418684"/>
            </a:xfrm>
            <a:prstGeom prst="rect">
              <a:avLst/>
            </a:prstGeom>
          </p:spPr>
        </p:pic>
        <p:sp>
          <p:nvSpPr>
            <p:cNvPr id="23" name="Rectangle 22"/>
            <p:cNvSpPr/>
            <p:nvPr/>
          </p:nvSpPr>
          <p:spPr>
            <a:xfrm>
              <a:off x="302189" y="2501610"/>
              <a:ext cx="1117614" cy="307777"/>
            </a:xfrm>
            <a:prstGeom prst="rect">
              <a:avLst/>
            </a:prstGeom>
          </p:spPr>
          <p:txBody>
            <a:bodyPr wrap="none">
              <a:spAutoFit/>
            </a:bodyPr>
            <a:lstStyle/>
            <a:p>
              <a:pPr eaLnBrk="0" fontAlgn="base" hangingPunct="0">
                <a:spcBef>
                  <a:spcPct val="0"/>
                </a:spcBef>
                <a:spcAft>
                  <a:spcPct val="0"/>
                </a:spcAft>
              </a:pPr>
              <a:r>
                <a:rPr lang="en-US" sz="1400" b="1" dirty="0" smtClean="0">
                  <a:solidFill>
                    <a:srgbClr val="000000"/>
                  </a:solidFill>
                  <a:latin typeface="Arial" panose="020B0604020202020204" pitchFamily="34" charset="0"/>
                </a:rPr>
                <a:t>Quenching</a:t>
              </a:r>
              <a:endParaRPr lang="nl-BE" sz="1400" b="1" dirty="0" err="1">
                <a:solidFill>
                  <a:srgbClr val="000000"/>
                </a:solidFill>
                <a:latin typeface="Arial" panose="020B0604020202020204" pitchFamily="34" charset="0"/>
              </a:endParaRPr>
            </a:p>
          </p:txBody>
        </p:sp>
      </p:grpSp>
      <p:cxnSp>
        <p:nvCxnSpPr>
          <p:cNvPr id="31" name="Straight Arrow Connector 30"/>
          <p:cNvCxnSpPr/>
          <p:nvPr/>
        </p:nvCxnSpPr>
        <p:spPr bwMode="auto">
          <a:xfrm>
            <a:off x="3062525" y="1802205"/>
            <a:ext cx="288032" cy="0"/>
          </a:xfrm>
          <a:prstGeom prst="straightConnector1">
            <a:avLst/>
          </a:prstGeom>
          <a:noFill/>
          <a:ln w="19050" cap="flat" cmpd="sng" algn="ctr">
            <a:solidFill>
              <a:srgbClr val="321E00"/>
            </a:solidFill>
            <a:prstDash val="solid"/>
            <a:round/>
            <a:headEnd type="none" w="med" len="med"/>
            <a:tailEnd type="triangle"/>
          </a:ln>
          <a:effectLst/>
        </p:spPr>
      </p:cxnSp>
      <p:cxnSp>
        <p:nvCxnSpPr>
          <p:cNvPr id="32" name="Straight Arrow Connector 31"/>
          <p:cNvCxnSpPr/>
          <p:nvPr/>
        </p:nvCxnSpPr>
        <p:spPr bwMode="auto">
          <a:xfrm>
            <a:off x="1426408" y="1802205"/>
            <a:ext cx="288032" cy="0"/>
          </a:xfrm>
          <a:prstGeom prst="straightConnector1">
            <a:avLst/>
          </a:prstGeom>
          <a:noFill/>
          <a:ln w="19050" cap="flat" cmpd="sng" algn="ctr">
            <a:solidFill>
              <a:srgbClr val="321E00"/>
            </a:solidFill>
            <a:prstDash val="solid"/>
            <a:round/>
            <a:headEnd type="none" w="med" len="med"/>
            <a:tailEnd type="triangle"/>
          </a:ln>
          <a:effectLst/>
        </p:spPr>
      </p:cxnSp>
      <p:sp>
        <p:nvSpPr>
          <p:cNvPr id="28" name="TextBox 27"/>
          <p:cNvSpPr txBox="1"/>
          <p:nvPr/>
        </p:nvSpPr>
        <p:spPr>
          <a:xfrm>
            <a:off x="8893667" y="6581001"/>
            <a:ext cx="269626" cy="276999"/>
          </a:xfrm>
          <a:prstGeom prst="rect">
            <a:avLst/>
          </a:prstGeom>
          <a:noFill/>
        </p:spPr>
        <p:txBody>
          <a:bodyPr wrap="none" rtlCol="0">
            <a:spAutoFit/>
          </a:bodyPr>
          <a:lstStyle/>
          <a:p>
            <a:r>
              <a:rPr lang="en-US" sz="1200" dirty="0" smtClean="0">
                <a:solidFill>
                  <a:schemeClr val="bg1"/>
                </a:solidFill>
              </a:rPr>
              <a:t>4</a:t>
            </a:r>
            <a:endParaRPr lang="nl-BE" sz="1200" dirty="0">
              <a:solidFill>
                <a:schemeClr val="bg1"/>
              </a:solidFill>
            </a:endParaRPr>
          </a:p>
        </p:txBody>
      </p:sp>
    </p:spTree>
    <p:extLst>
      <p:ext uri="{BB962C8B-B14F-4D97-AF65-F5344CB8AC3E}">
        <p14:creationId xmlns:p14="http://schemas.microsoft.com/office/powerpoint/2010/main" val="280239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0-#ppt_w/2"/>
                                          </p:val>
                                        </p:tav>
                                        <p:tav tm="100000">
                                          <p:val>
                                            <p:strVal val="#ppt_x"/>
                                          </p:val>
                                        </p:tav>
                                      </p:tavLst>
                                    </p:anim>
                                    <p:anim calcmode="lin" valueType="num">
                                      <p:cBhvr additive="base">
                                        <p:cTn id="8" dur="500" fill="hold"/>
                                        <p:tgtEl>
                                          <p:spTgt spid="27"/>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32"/>
                                        </p:tgtEl>
                                        <p:attrNameLst>
                                          <p:attrName>style.visibility</p:attrName>
                                        </p:attrNameLst>
                                      </p:cBhvr>
                                      <p:to>
                                        <p:strVal val="visible"/>
                                      </p:to>
                                    </p:set>
                                    <p:anim calcmode="lin" valueType="num">
                                      <p:cBhvr additive="base">
                                        <p:cTn id="11" dur="500" fill="hold"/>
                                        <p:tgtEl>
                                          <p:spTgt spid="32"/>
                                        </p:tgtEl>
                                        <p:attrNameLst>
                                          <p:attrName>ppt_x</p:attrName>
                                        </p:attrNameLst>
                                      </p:cBhvr>
                                      <p:tavLst>
                                        <p:tav tm="0">
                                          <p:val>
                                            <p:strVal val="0-#ppt_w/2"/>
                                          </p:val>
                                        </p:tav>
                                        <p:tav tm="100000">
                                          <p:val>
                                            <p:strVal val="#ppt_x"/>
                                          </p:val>
                                        </p:tav>
                                      </p:tavLst>
                                    </p:anim>
                                    <p:anim calcmode="lin" valueType="num">
                                      <p:cBhvr additive="base">
                                        <p:cTn id="12" dur="500" fill="hold"/>
                                        <p:tgtEl>
                                          <p:spTgt spid="32"/>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31"/>
                                        </p:tgtEl>
                                        <p:attrNameLst>
                                          <p:attrName>style.visibility</p:attrName>
                                        </p:attrNameLst>
                                      </p:cBhvr>
                                      <p:to>
                                        <p:strVal val="visible"/>
                                      </p:to>
                                    </p:set>
                                    <p:anim calcmode="lin" valueType="num">
                                      <p:cBhvr additive="base">
                                        <p:cTn id="15" dur="500" fill="hold"/>
                                        <p:tgtEl>
                                          <p:spTgt spid="31"/>
                                        </p:tgtEl>
                                        <p:attrNameLst>
                                          <p:attrName>ppt_x</p:attrName>
                                        </p:attrNameLst>
                                      </p:cBhvr>
                                      <p:tavLst>
                                        <p:tav tm="0">
                                          <p:val>
                                            <p:strVal val="0-#ppt_w/2"/>
                                          </p:val>
                                        </p:tav>
                                        <p:tav tm="100000">
                                          <p:val>
                                            <p:strVal val="#ppt_x"/>
                                          </p:val>
                                        </p:tav>
                                      </p:tavLst>
                                    </p:anim>
                                    <p:anim calcmode="lin" valueType="num">
                                      <p:cBhvr additive="base">
                                        <p:cTn id="16" dur="500" fill="hold"/>
                                        <p:tgtEl>
                                          <p:spTgt spid="31"/>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0-#ppt_w/2"/>
                                          </p:val>
                                        </p:tav>
                                        <p:tav tm="100000">
                                          <p:val>
                                            <p:strVal val="#ppt_x"/>
                                          </p:val>
                                        </p:tav>
                                      </p:tavLst>
                                    </p:anim>
                                    <p:anim calcmode="lin" valueType="num">
                                      <p:cBhvr additive="base">
                                        <p:cTn id="20" dur="500" fill="hold"/>
                                        <p:tgtEl>
                                          <p:spTgt spid="2"/>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0-#ppt_w/2"/>
                                          </p:val>
                                        </p:tav>
                                        <p:tav tm="100000">
                                          <p:val>
                                            <p:strVal val="#ppt_x"/>
                                          </p:val>
                                        </p:tav>
                                      </p:tavLst>
                                    </p:anim>
                                    <p:anim calcmode="lin" valueType="num">
                                      <p:cBhvr additive="base">
                                        <p:cTn id="24" dur="500" fill="hold"/>
                                        <p:tgtEl>
                                          <p:spTgt spid="5"/>
                                        </p:tgtEl>
                                        <p:attrNameLst>
                                          <p:attrName>ppt_y</p:attrName>
                                        </p:attrNameLst>
                                      </p:cBhvr>
                                      <p:tavLst>
                                        <p:tav tm="0">
                                          <p:val>
                                            <p:strVal val="#ppt_y"/>
                                          </p:val>
                                        </p:tav>
                                        <p:tav tm="100000">
                                          <p:val>
                                            <p:strVal val="#ppt_y"/>
                                          </p:val>
                                        </p:tav>
                                      </p:tavLst>
                                    </p:anim>
                                  </p:childTnLst>
                                </p:cTn>
                              </p:par>
                              <p:par>
                                <p:cTn id="25" presetID="2" presetClass="entr" presetSubtype="8"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0-#ppt_w/2"/>
                                          </p:val>
                                        </p:tav>
                                        <p:tav tm="100000">
                                          <p:val>
                                            <p:strVal val="#ppt_x"/>
                                          </p:val>
                                        </p:tav>
                                      </p:tavLst>
                                    </p:anim>
                                    <p:anim calcmode="lin" valueType="num">
                                      <p:cBhvr additive="base">
                                        <p:cTn id="28" dur="500" fill="hold"/>
                                        <p:tgtEl>
                                          <p:spTgt spid="9"/>
                                        </p:tgtEl>
                                        <p:attrNameLst>
                                          <p:attrName>ppt_y</p:attrName>
                                        </p:attrNameLst>
                                      </p:cBhvr>
                                      <p:tavLst>
                                        <p:tav tm="0">
                                          <p:val>
                                            <p:strVal val="#ppt_y"/>
                                          </p:val>
                                        </p:tav>
                                        <p:tav tm="100000">
                                          <p:val>
                                            <p:strVal val="#ppt_y"/>
                                          </p:val>
                                        </p:tav>
                                      </p:tavLst>
                                    </p:anim>
                                  </p:childTnLst>
                                </p:cTn>
                              </p:par>
                              <p:par>
                                <p:cTn id="29" presetID="2" presetClass="entr" presetSubtype="8"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0-#ppt_w/2"/>
                                          </p:val>
                                        </p:tav>
                                        <p:tav tm="100000">
                                          <p:val>
                                            <p:strVal val="#ppt_x"/>
                                          </p:val>
                                        </p:tav>
                                      </p:tavLst>
                                    </p:anim>
                                    <p:anim calcmode="lin" valueType="num">
                                      <p:cBhvr additive="base">
                                        <p:cTn id="32" dur="500" fill="hold"/>
                                        <p:tgtEl>
                                          <p:spTgt spid="14"/>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additive="base">
                                        <p:cTn id="35" dur="500" fill="hold"/>
                                        <p:tgtEl>
                                          <p:spTgt spid="17"/>
                                        </p:tgtEl>
                                        <p:attrNameLst>
                                          <p:attrName>ppt_x</p:attrName>
                                        </p:attrNameLst>
                                      </p:cBhvr>
                                      <p:tavLst>
                                        <p:tav tm="0">
                                          <p:val>
                                            <p:strVal val="0-#ppt_w/2"/>
                                          </p:val>
                                        </p:tav>
                                        <p:tav tm="100000">
                                          <p:val>
                                            <p:strVal val="#ppt_x"/>
                                          </p:val>
                                        </p:tav>
                                      </p:tavLst>
                                    </p:anim>
                                    <p:anim calcmode="lin" valueType="num">
                                      <p:cBhvr additive="base">
                                        <p:cTn id="36" dur="500" fill="hold"/>
                                        <p:tgtEl>
                                          <p:spTgt spid="17"/>
                                        </p:tgtEl>
                                        <p:attrNameLst>
                                          <p:attrName>ppt_y</p:attrName>
                                        </p:attrNameLst>
                                      </p:cBhvr>
                                      <p:tavLst>
                                        <p:tav tm="0">
                                          <p:val>
                                            <p:strVal val="#ppt_y"/>
                                          </p:val>
                                        </p:tav>
                                        <p:tav tm="100000">
                                          <p:val>
                                            <p:strVal val="#ppt_y"/>
                                          </p:val>
                                        </p:tav>
                                      </p:tavLst>
                                    </p:anim>
                                  </p:childTnLst>
                                </p:cTn>
                              </p:par>
                              <p:par>
                                <p:cTn id="37" presetID="2" presetClass="entr" presetSubtype="8" fill="hold" nodeType="withEffect">
                                  <p:stCondLst>
                                    <p:cond delay="0"/>
                                  </p:stCondLst>
                                  <p:childTnLst>
                                    <p:set>
                                      <p:cBhvr>
                                        <p:cTn id="38" dur="1" fill="hold">
                                          <p:stCondLst>
                                            <p:cond delay="0"/>
                                          </p:stCondLst>
                                        </p:cTn>
                                        <p:tgtEl>
                                          <p:spTgt spid="18"/>
                                        </p:tgtEl>
                                        <p:attrNameLst>
                                          <p:attrName>style.visibility</p:attrName>
                                        </p:attrNameLst>
                                      </p:cBhvr>
                                      <p:to>
                                        <p:strVal val="visible"/>
                                      </p:to>
                                    </p:set>
                                    <p:anim calcmode="lin" valueType="num">
                                      <p:cBhvr additive="base">
                                        <p:cTn id="39" dur="500" fill="hold"/>
                                        <p:tgtEl>
                                          <p:spTgt spid="18"/>
                                        </p:tgtEl>
                                        <p:attrNameLst>
                                          <p:attrName>ppt_x</p:attrName>
                                        </p:attrNameLst>
                                      </p:cBhvr>
                                      <p:tavLst>
                                        <p:tav tm="0">
                                          <p:val>
                                            <p:strVal val="0-#ppt_w/2"/>
                                          </p:val>
                                        </p:tav>
                                        <p:tav tm="100000">
                                          <p:val>
                                            <p:strVal val="#ppt_x"/>
                                          </p:val>
                                        </p:tav>
                                      </p:tavLst>
                                    </p:anim>
                                    <p:anim calcmode="lin" valueType="num">
                                      <p:cBhvr additive="base">
                                        <p:cTn id="40" dur="500" fill="hold"/>
                                        <p:tgtEl>
                                          <p:spTgt spid="18"/>
                                        </p:tgtEl>
                                        <p:attrNameLst>
                                          <p:attrName>ppt_y</p:attrName>
                                        </p:attrNameLst>
                                      </p:cBhvr>
                                      <p:tavLst>
                                        <p:tav tm="0">
                                          <p:val>
                                            <p:strVal val="#ppt_y"/>
                                          </p:val>
                                        </p:tav>
                                        <p:tav tm="100000">
                                          <p:val>
                                            <p:strVal val="#ppt_y"/>
                                          </p:val>
                                        </p:tav>
                                      </p:tavLst>
                                    </p:anim>
                                  </p:childTnLst>
                                </p:cTn>
                              </p:par>
                              <p:par>
                                <p:cTn id="41" presetID="2" presetClass="entr" presetSubtype="8" fill="hold" nodeType="withEffect">
                                  <p:stCondLst>
                                    <p:cond delay="0"/>
                                  </p:stCondLst>
                                  <p:childTnLst>
                                    <p:set>
                                      <p:cBhvr>
                                        <p:cTn id="42" dur="1" fill="hold">
                                          <p:stCondLst>
                                            <p:cond delay="0"/>
                                          </p:stCondLst>
                                        </p:cTn>
                                        <p:tgtEl>
                                          <p:spTgt spid="22"/>
                                        </p:tgtEl>
                                        <p:attrNameLst>
                                          <p:attrName>style.visibility</p:attrName>
                                        </p:attrNameLst>
                                      </p:cBhvr>
                                      <p:to>
                                        <p:strVal val="visible"/>
                                      </p:to>
                                    </p:set>
                                    <p:anim calcmode="lin" valueType="num">
                                      <p:cBhvr additive="base">
                                        <p:cTn id="43" dur="500" fill="hold"/>
                                        <p:tgtEl>
                                          <p:spTgt spid="22"/>
                                        </p:tgtEl>
                                        <p:attrNameLst>
                                          <p:attrName>ppt_x</p:attrName>
                                        </p:attrNameLst>
                                      </p:cBhvr>
                                      <p:tavLst>
                                        <p:tav tm="0">
                                          <p:val>
                                            <p:strVal val="0-#ppt_w/2"/>
                                          </p:val>
                                        </p:tav>
                                        <p:tav tm="100000">
                                          <p:val>
                                            <p:strVal val="#ppt_x"/>
                                          </p:val>
                                        </p:tav>
                                      </p:tavLst>
                                    </p:anim>
                                    <p:anim calcmode="lin" valueType="num">
                                      <p:cBhvr additive="base">
                                        <p:cTn id="44" dur="500" fill="hold"/>
                                        <p:tgtEl>
                                          <p:spTgt spid="22"/>
                                        </p:tgtEl>
                                        <p:attrNameLst>
                                          <p:attrName>ppt_y</p:attrName>
                                        </p:attrNameLst>
                                      </p:cBhvr>
                                      <p:tavLst>
                                        <p:tav tm="0">
                                          <p:val>
                                            <p:strVal val="#ppt_y"/>
                                          </p:val>
                                        </p:tav>
                                        <p:tav tm="100000">
                                          <p:val>
                                            <p:strVal val="#ppt_y"/>
                                          </p:val>
                                        </p:tav>
                                      </p:tavLst>
                                    </p:anim>
                                  </p:childTnLst>
                                </p:cTn>
                              </p:par>
                              <p:par>
                                <p:cTn id="45" presetID="2" presetClass="entr" presetSubtype="8" fill="hold" grpId="0" nodeType="withEffect">
                                  <p:stCondLst>
                                    <p:cond delay="0"/>
                                  </p:stCondLst>
                                  <p:childTnLst>
                                    <p:set>
                                      <p:cBhvr>
                                        <p:cTn id="46" dur="1" fill="hold">
                                          <p:stCondLst>
                                            <p:cond delay="0"/>
                                          </p:stCondLst>
                                        </p:cTn>
                                        <p:tgtEl>
                                          <p:spTgt spid="8"/>
                                        </p:tgtEl>
                                        <p:attrNameLst>
                                          <p:attrName>style.visibility</p:attrName>
                                        </p:attrNameLst>
                                      </p:cBhvr>
                                      <p:to>
                                        <p:strVal val="visible"/>
                                      </p:to>
                                    </p:set>
                                    <p:anim calcmode="lin" valueType="num">
                                      <p:cBhvr additive="base">
                                        <p:cTn id="47" dur="500" fill="hold"/>
                                        <p:tgtEl>
                                          <p:spTgt spid="8"/>
                                        </p:tgtEl>
                                        <p:attrNameLst>
                                          <p:attrName>ppt_x</p:attrName>
                                        </p:attrNameLst>
                                      </p:cBhvr>
                                      <p:tavLst>
                                        <p:tav tm="0">
                                          <p:val>
                                            <p:strVal val="0-#ppt_w/2"/>
                                          </p:val>
                                        </p:tav>
                                        <p:tav tm="100000">
                                          <p:val>
                                            <p:strVal val="#ppt_x"/>
                                          </p:val>
                                        </p:tav>
                                      </p:tavLst>
                                    </p:anim>
                                    <p:anim calcmode="lin" valueType="num">
                                      <p:cBhvr additive="base">
                                        <p:cTn id="48"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702638" y="1098843"/>
            <a:ext cx="1465466" cy="1691040"/>
            <a:chOff x="672170" y="984739"/>
            <a:chExt cx="1692504" cy="2033374"/>
          </a:xfrm>
        </p:grpSpPr>
        <p:pic>
          <p:nvPicPr>
            <p:cNvPr id="3" name="Picture 2" descr="SlagToIP.PNG"/>
            <p:cNvPicPr>
              <a:picLocks noChangeAspect="1"/>
            </p:cNvPicPr>
            <p:nvPr/>
          </p:nvPicPr>
          <p:blipFill rotWithShape="1">
            <a:blip r:embed="rId2">
              <a:extLst>
                <a:ext uri="{28A0092B-C50C-407E-A947-70E740481C1C}">
                  <a14:useLocalDpi xmlns:a14="http://schemas.microsoft.com/office/drawing/2010/main" val="0"/>
                </a:ext>
              </a:extLst>
            </a:blip>
            <a:srcRect l="26682" t="17862" r="52599" b="15161"/>
            <a:stretch/>
          </p:blipFill>
          <p:spPr>
            <a:xfrm>
              <a:off x="685800" y="984739"/>
              <a:ext cx="1554226" cy="1606061"/>
            </a:xfrm>
            <a:prstGeom prst="rect">
              <a:avLst/>
            </a:prstGeom>
          </p:spPr>
        </p:pic>
        <p:sp>
          <p:nvSpPr>
            <p:cNvPr id="4" name="TextBox 3"/>
            <p:cNvSpPr txBox="1"/>
            <p:nvPr/>
          </p:nvSpPr>
          <p:spPr>
            <a:xfrm>
              <a:off x="672170" y="2648030"/>
              <a:ext cx="1692504" cy="370083"/>
            </a:xfrm>
            <a:prstGeom prst="rect">
              <a:avLst/>
            </a:prstGeom>
            <a:noFill/>
          </p:spPr>
          <p:txBody>
            <a:bodyPr wrap="none" rtlCol="0">
              <a:spAutoFit/>
            </a:bodyPr>
            <a:lstStyle/>
            <a:p>
              <a:pPr eaLnBrk="0" fontAlgn="base" hangingPunct="0">
                <a:spcBef>
                  <a:spcPct val="0"/>
                </a:spcBef>
                <a:spcAft>
                  <a:spcPct val="0"/>
                </a:spcAft>
              </a:pPr>
              <a:r>
                <a:rPr lang="en-US" sz="1400" b="1" dirty="0">
                  <a:solidFill>
                    <a:srgbClr val="000000"/>
                  </a:solidFill>
                  <a:latin typeface="Arial" panose="020B0604020202020204" pitchFamily="34" charset="0"/>
                </a:rPr>
                <a:t>Quenched slag</a:t>
              </a:r>
              <a:endParaRPr lang="nl-BE" sz="1400" b="1" dirty="0" err="1">
                <a:solidFill>
                  <a:srgbClr val="000000"/>
                </a:solidFill>
                <a:latin typeface="Arial" panose="020B0604020202020204" pitchFamily="34" charset="0"/>
              </a:endParaRPr>
            </a:p>
          </p:txBody>
        </p:sp>
      </p:grpSp>
      <p:grpSp>
        <p:nvGrpSpPr>
          <p:cNvPr id="5" name="Group 4"/>
          <p:cNvGrpSpPr/>
          <p:nvPr/>
        </p:nvGrpSpPr>
        <p:grpSpPr>
          <a:xfrm>
            <a:off x="3388962" y="1098843"/>
            <a:ext cx="1363318" cy="1711965"/>
            <a:chOff x="685800" y="908539"/>
            <a:chExt cx="1363318" cy="1711965"/>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t="3846" r="1923"/>
            <a:stretch/>
          </p:blipFill>
          <p:spPr>
            <a:xfrm>
              <a:off x="685800" y="908539"/>
              <a:ext cx="1363318" cy="1350924"/>
            </a:xfrm>
            <a:prstGeom prst="rect">
              <a:avLst/>
            </a:prstGeom>
          </p:spPr>
        </p:pic>
        <p:sp>
          <p:nvSpPr>
            <p:cNvPr id="7" name="TextBox 6"/>
            <p:cNvSpPr txBox="1"/>
            <p:nvPr/>
          </p:nvSpPr>
          <p:spPr>
            <a:xfrm>
              <a:off x="685800" y="2312727"/>
              <a:ext cx="1249060" cy="307777"/>
            </a:xfrm>
            <a:prstGeom prst="rect">
              <a:avLst/>
            </a:prstGeom>
            <a:noFill/>
          </p:spPr>
          <p:txBody>
            <a:bodyPr wrap="none" rtlCol="0">
              <a:spAutoFit/>
            </a:bodyPr>
            <a:lstStyle/>
            <a:p>
              <a:pPr algn="ctr" eaLnBrk="0" fontAlgn="base" hangingPunct="0">
                <a:spcBef>
                  <a:spcPct val="0"/>
                </a:spcBef>
                <a:spcAft>
                  <a:spcPct val="0"/>
                </a:spcAft>
              </a:pPr>
              <a:r>
                <a:rPr lang="en-US" sz="1400" b="1" dirty="0" smtClean="0">
                  <a:solidFill>
                    <a:srgbClr val="000000"/>
                  </a:solidFill>
                  <a:latin typeface="Arial" panose="020B0604020202020204" pitchFamily="34" charset="0"/>
                </a:rPr>
                <a:t>Slag powder</a:t>
              </a:r>
              <a:endParaRPr lang="nl-BE" sz="1400" b="1" dirty="0" err="1" smtClean="0">
                <a:solidFill>
                  <a:srgbClr val="000000"/>
                </a:solidFill>
                <a:latin typeface="Arial" panose="020B0604020202020204" pitchFamily="34" charset="0"/>
              </a:endParaRPr>
            </a:p>
          </p:txBody>
        </p:sp>
      </p:grpSp>
      <p:sp>
        <p:nvSpPr>
          <p:cNvPr id="8" name="TextBox 7"/>
          <p:cNvSpPr txBox="1"/>
          <p:nvPr/>
        </p:nvSpPr>
        <p:spPr>
          <a:xfrm>
            <a:off x="4717660" y="1580168"/>
            <a:ext cx="394660" cy="523220"/>
          </a:xfrm>
          <a:prstGeom prst="rect">
            <a:avLst/>
          </a:prstGeom>
          <a:noFill/>
        </p:spPr>
        <p:txBody>
          <a:bodyPr wrap="square" rtlCol="0">
            <a:spAutoFit/>
          </a:bodyPr>
          <a:lstStyle/>
          <a:p>
            <a:pPr eaLnBrk="0" fontAlgn="base" hangingPunct="0">
              <a:spcBef>
                <a:spcPct val="0"/>
              </a:spcBef>
              <a:spcAft>
                <a:spcPct val="0"/>
              </a:spcAft>
            </a:pPr>
            <a:r>
              <a:rPr lang="en-US" sz="2800" b="1" dirty="0" smtClean="0">
                <a:solidFill>
                  <a:srgbClr val="000000"/>
                </a:solidFill>
                <a:latin typeface="Arial" panose="020B0604020202020204" pitchFamily="34" charset="0"/>
              </a:rPr>
              <a:t>+</a:t>
            </a:r>
            <a:endParaRPr lang="nl-BE" sz="2800" b="1" dirty="0" err="1" smtClean="0">
              <a:solidFill>
                <a:srgbClr val="000000"/>
              </a:solidFill>
              <a:latin typeface="Arial" panose="020B0604020202020204" pitchFamily="34" charset="0"/>
            </a:endParaRPr>
          </a:p>
        </p:txBody>
      </p:sp>
      <p:grpSp>
        <p:nvGrpSpPr>
          <p:cNvPr id="9" name="Group 8"/>
          <p:cNvGrpSpPr/>
          <p:nvPr/>
        </p:nvGrpSpPr>
        <p:grpSpPr>
          <a:xfrm>
            <a:off x="4464248" y="1194865"/>
            <a:ext cx="2683748" cy="2018111"/>
            <a:chOff x="3267222" y="1142744"/>
            <a:chExt cx="2683748" cy="2018111"/>
          </a:xfrm>
        </p:grpSpPr>
        <p:grpSp>
          <p:nvGrpSpPr>
            <p:cNvPr id="10" name="Group 9"/>
            <p:cNvGrpSpPr/>
            <p:nvPr/>
          </p:nvGrpSpPr>
          <p:grpSpPr>
            <a:xfrm>
              <a:off x="3684852" y="1142744"/>
              <a:ext cx="1792477" cy="1694667"/>
              <a:chOff x="3573864" y="902574"/>
              <a:chExt cx="1572196" cy="1552877"/>
            </a:xfrm>
          </p:grpSpPr>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28978" y="902574"/>
                <a:ext cx="1200707" cy="1215423"/>
              </a:xfrm>
              <a:prstGeom prst="rect">
                <a:avLst/>
              </a:prstGeom>
            </p:spPr>
          </p:pic>
          <p:sp>
            <p:nvSpPr>
              <p:cNvPr id="13" name="TextBox 12"/>
              <p:cNvSpPr txBox="1"/>
              <p:nvPr/>
            </p:nvSpPr>
            <p:spPr>
              <a:xfrm>
                <a:off x="3573864" y="2173425"/>
                <a:ext cx="1572196" cy="282026"/>
              </a:xfrm>
              <a:prstGeom prst="rect">
                <a:avLst/>
              </a:prstGeom>
              <a:noFill/>
            </p:spPr>
            <p:txBody>
              <a:bodyPr wrap="none" rtlCol="0">
                <a:spAutoFit/>
              </a:bodyPr>
              <a:lstStyle/>
              <a:p>
                <a:pPr algn="ctr" eaLnBrk="0" fontAlgn="base" hangingPunct="0">
                  <a:spcBef>
                    <a:spcPct val="0"/>
                  </a:spcBef>
                  <a:spcAft>
                    <a:spcPct val="0"/>
                  </a:spcAft>
                </a:pPr>
                <a:r>
                  <a:rPr lang="en-US" sz="1400" b="1" dirty="0" smtClean="0">
                    <a:solidFill>
                      <a:srgbClr val="000000"/>
                    </a:solidFill>
                    <a:latin typeface="Arial" panose="020B0604020202020204" pitchFamily="34" charset="0"/>
                  </a:rPr>
                  <a:t>Activating solution</a:t>
                </a:r>
                <a:endParaRPr lang="nl-BE" sz="1400" b="1" dirty="0" err="1" smtClean="0">
                  <a:solidFill>
                    <a:srgbClr val="000000"/>
                  </a:solidFill>
                  <a:latin typeface="Arial" panose="020B0604020202020204" pitchFamily="34" charset="0"/>
                </a:endParaRPr>
              </a:p>
            </p:txBody>
          </p:sp>
        </p:grpSp>
        <p:sp>
          <p:nvSpPr>
            <p:cNvPr id="11" name="TextBox 10"/>
            <p:cNvSpPr txBox="1"/>
            <p:nvPr/>
          </p:nvSpPr>
          <p:spPr>
            <a:xfrm>
              <a:off x="3267222" y="2853078"/>
              <a:ext cx="2683748" cy="307777"/>
            </a:xfrm>
            <a:prstGeom prst="rect">
              <a:avLst/>
            </a:prstGeom>
            <a:noFill/>
          </p:spPr>
          <p:txBody>
            <a:bodyPr wrap="none" rtlCol="0">
              <a:spAutoFit/>
            </a:bodyPr>
            <a:lstStyle/>
            <a:p>
              <a:pPr algn="ctr" eaLnBrk="0" fontAlgn="base" hangingPunct="0">
                <a:spcBef>
                  <a:spcPct val="0"/>
                </a:spcBef>
                <a:spcAft>
                  <a:spcPct val="0"/>
                </a:spcAft>
              </a:pPr>
              <a:r>
                <a:rPr lang="en-US" sz="1400" b="1" dirty="0" smtClean="0">
                  <a:solidFill>
                    <a:srgbClr val="000000"/>
                  </a:solidFill>
                  <a:latin typeface="Arial" panose="020B0604020202020204" pitchFamily="34" charset="0"/>
                </a:rPr>
                <a:t>SiO</a:t>
              </a:r>
              <a:r>
                <a:rPr lang="en-US" sz="1400" b="1" baseline="-25000" dirty="0" smtClean="0">
                  <a:solidFill>
                    <a:srgbClr val="000000"/>
                  </a:solidFill>
                  <a:latin typeface="Arial" panose="020B0604020202020204" pitchFamily="34" charset="0"/>
                </a:rPr>
                <a:t>2</a:t>
              </a:r>
              <a:r>
                <a:rPr lang="en-US" sz="1400" b="1" dirty="0" smtClean="0">
                  <a:solidFill>
                    <a:srgbClr val="000000"/>
                  </a:solidFill>
                  <a:latin typeface="Arial" panose="020B0604020202020204" pitchFamily="34" charset="0"/>
                </a:rPr>
                <a:t>/Na</a:t>
              </a:r>
              <a:r>
                <a:rPr lang="en-US" sz="1400" b="1" baseline="-25000" dirty="0" smtClean="0">
                  <a:solidFill>
                    <a:srgbClr val="000000"/>
                  </a:solidFill>
                  <a:latin typeface="Arial" panose="020B0604020202020204" pitchFamily="34" charset="0"/>
                </a:rPr>
                <a:t>2</a:t>
              </a:r>
              <a:r>
                <a:rPr lang="en-US" sz="1400" b="1" dirty="0" smtClean="0">
                  <a:solidFill>
                    <a:srgbClr val="000000"/>
                  </a:solidFill>
                  <a:latin typeface="Arial" panose="020B0604020202020204" pitchFamily="34" charset="0"/>
                </a:rPr>
                <a:t>O=1.6 - H</a:t>
              </a:r>
              <a:r>
                <a:rPr lang="en-US" sz="1400" b="1" baseline="-25000" dirty="0" smtClean="0">
                  <a:solidFill>
                    <a:srgbClr val="000000"/>
                  </a:solidFill>
                  <a:latin typeface="Arial" panose="020B0604020202020204" pitchFamily="34" charset="0"/>
                </a:rPr>
                <a:t>2</a:t>
              </a:r>
              <a:r>
                <a:rPr lang="en-US" sz="1400" b="1" dirty="0" smtClean="0">
                  <a:solidFill>
                    <a:srgbClr val="000000"/>
                  </a:solidFill>
                  <a:latin typeface="Arial" panose="020B0604020202020204" pitchFamily="34" charset="0"/>
                </a:rPr>
                <a:t>O/Na</a:t>
              </a:r>
              <a:r>
                <a:rPr lang="en-US" sz="1400" b="1" baseline="-25000" dirty="0" smtClean="0">
                  <a:solidFill>
                    <a:srgbClr val="000000"/>
                  </a:solidFill>
                  <a:latin typeface="Arial" panose="020B0604020202020204" pitchFamily="34" charset="0"/>
                </a:rPr>
                <a:t>2</a:t>
              </a:r>
              <a:r>
                <a:rPr lang="en-US" sz="1400" b="1" dirty="0" smtClean="0">
                  <a:solidFill>
                    <a:srgbClr val="000000"/>
                  </a:solidFill>
                  <a:latin typeface="Arial" panose="020B0604020202020204" pitchFamily="34" charset="0"/>
                </a:rPr>
                <a:t>O=25</a:t>
              </a:r>
              <a:endParaRPr lang="nl-BE" sz="1400" b="1" dirty="0" err="1" smtClean="0">
                <a:solidFill>
                  <a:srgbClr val="000000"/>
                </a:solidFill>
                <a:latin typeface="Arial" panose="020B0604020202020204" pitchFamily="34" charset="0"/>
              </a:endParaRPr>
            </a:p>
          </p:txBody>
        </p:sp>
      </p:grpSp>
      <p:grpSp>
        <p:nvGrpSpPr>
          <p:cNvPr id="14" name="Group 13"/>
          <p:cNvGrpSpPr/>
          <p:nvPr/>
        </p:nvGrpSpPr>
        <p:grpSpPr>
          <a:xfrm>
            <a:off x="6820459" y="1110262"/>
            <a:ext cx="1147647" cy="1787103"/>
            <a:chOff x="1435484" y="3456553"/>
            <a:chExt cx="1223910" cy="1982685"/>
          </a:xfrm>
        </p:grpSpPr>
        <p:pic>
          <p:nvPicPr>
            <p:cNvPr id="15" name="Afbeelding 5">
              <a:extLst>
                <a:ext uri="{FF2B5EF4-FFF2-40B4-BE49-F238E27FC236}">
                  <a16:creationId xmlns:a16="http://schemas.microsoft.com/office/drawing/2014/main" xmlns="" id="{350CA849-F8CD-4805-B7A4-CAD39447751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1208700" y="3683337"/>
              <a:ext cx="1677477" cy="1223910"/>
            </a:xfrm>
            <a:prstGeom prst="rect">
              <a:avLst/>
            </a:prstGeom>
          </p:spPr>
        </p:pic>
        <p:sp>
          <p:nvSpPr>
            <p:cNvPr id="16" name="TextBox 15"/>
            <p:cNvSpPr txBox="1"/>
            <p:nvPr/>
          </p:nvSpPr>
          <p:spPr>
            <a:xfrm>
              <a:off x="1719833" y="5131461"/>
              <a:ext cx="750526" cy="307777"/>
            </a:xfrm>
            <a:prstGeom prst="rect">
              <a:avLst/>
            </a:prstGeom>
            <a:noFill/>
          </p:spPr>
          <p:txBody>
            <a:bodyPr wrap="none" rtlCol="0">
              <a:spAutoFit/>
            </a:bodyPr>
            <a:lstStyle/>
            <a:p>
              <a:pPr eaLnBrk="0" fontAlgn="base" hangingPunct="0">
                <a:spcBef>
                  <a:spcPct val="0"/>
                </a:spcBef>
                <a:spcAft>
                  <a:spcPct val="0"/>
                </a:spcAft>
              </a:pPr>
              <a:r>
                <a:rPr lang="en-US" sz="1400" b="1" dirty="0" smtClean="0">
                  <a:solidFill>
                    <a:srgbClr val="000000"/>
                  </a:solidFill>
                  <a:latin typeface="Arial" panose="020B0604020202020204" pitchFamily="34" charset="0"/>
                </a:rPr>
                <a:t>Mixing</a:t>
              </a:r>
              <a:endParaRPr lang="nl-BE" sz="1400" b="1" dirty="0" err="1" smtClean="0">
                <a:solidFill>
                  <a:srgbClr val="000000"/>
                </a:solidFill>
                <a:latin typeface="Arial" panose="020B0604020202020204" pitchFamily="34" charset="0"/>
              </a:endParaRPr>
            </a:p>
          </p:txBody>
        </p:sp>
      </p:grpSp>
      <p:sp>
        <p:nvSpPr>
          <p:cNvPr id="17" name="TextBox 22"/>
          <p:cNvSpPr txBox="1">
            <a:spLocks noChangeArrowheads="1"/>
          </p:cNvSpPr>
          <p:nvPr/>
        </p:nvSpPr>
        <p:spPr bwMode="auto">
          <a:xfrm>
            <a:off x="7958980" y="1648332"/>
            <a:ext cx="39370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b="1">
                <a:solidFill>
                  <a:schemeClr val="bg2"/>
                </a:solidFill>
                <a:latin typeface="Arial" panose="020B0604020202020204" pitchFamily="34" charset="0"/>
              </a:defRPr>
            </a:lvl1pPr>
            <a:lvl2pPr marL="742950" indent="-285750">
              <a:spcBef>
                <a:spcPct val="20000"/>
              </a:spcBef>
              <a:buChar char="–"/>
              <a:defRPr sz="2800" b="1">
                <a:solidFill>
                  <a:schemeClr val="bg2"/>
                </a:solidFill>
                <a:latin typeface="Arial" panose="020B0604020202020204" pitchFamily="34" charset="0"/>
              </a:defRPr>
            </a:lvl2pPr>
            <a:lvl3pPr marL="1143000" indent="-228600">
              <a:spcBef>
                <a:spcPct val="20000"/>
              </a:spcBef>
              <a:buChar char="•"/>
              <a:defRPr sz="2400" b="1">
                <a:solidFill>
                  <a:schemeClr val="bg2"/>
                </a:solidFill>
                <a:latin typeface="Arial" panose="020B0604020202020204" pitchFamily="34" charset="0"/>
              </a:defRPr>
            </a:lvl3pPr>
            <a:lvl4pPr marL="1600200" indent="-228600">
              <a:spcBef>
                <a:spcPct val="20000"/>
              </a:spcBef>
              <a:buChar char="–"/>
              <a:defRPr sz="2000" b="1">
                <a:solidFill>
                  <a:schemeClr val="bg2"/>
                </a:solidFill>
                <a:latin typeface="Arial" panose="020B0604020202020204" pitchFamily="34" charset="0"/>
              </a:defRPr>
            </a:lvl4pPr>
            <a:lvl5pPr marL="2057400" indent="-228600">
              <a:spcBef>
                <a:spcPct val="20000"/>
              </a:spcBef>
              <a:buChar char="»"/>
              <a:defRPr sz="2000" b="1">
                <a:solidFill>
                  <a:schemeClr val="bg2"/>
                </a:solidFill>
                <a:latin typeface="Arial" panose="020B0604020202020204" pitchFamily="34" charset="0"/>
              </a:defRPr>
            </a:lvl5pPr>
            <a:lvl6pPr marL="2514600" indent="-228600" eaLnBrk="0" fontAlgn="base" hangingPunct="0">
              <a:spcBef>
                <a:spcPct val="20000"/>
              </a:spcBef>
              <a:spcAft>
                <a:spcPct val="0"/>
              </a:spcAft>
              <a:buChar char="»"/>
              <a:defRPr sz="2000" b="1">
                <a:solidFill>
                  <a:schemeClr val="bg2"/>
                </a:solidFill>
                <a:latin typeface="Arial" panose="020B0604020202020204" pitchFamily="34" charset="0"/>
              </a:defRPr>
            </a:lvl6pPr>
            <a:lvl7pPr marL="2971800" indent="-228600" eaLnBrk="0" fontAlgn="base" hangingPunct="0">
              <a:spcBef>
                <a:spcPct val="20000"/>
              </a:spcBef>
              <a:spcAft>
                <a:spcPct val="0"/>
              </a:spcAft>
              <a:buChar char="»"/>
              <a:defRPr sz="2000" b="1">
                <a:solidFill>
                  <a:schemeClr val="bg2"/>
                </a:solidFill>
                <a:latin typeface="Arial" panose="020B0604020202020204" pitchFamily="34" charset="0"/>
              </a:defRPr>
            </a:lvl7pPr>
            <a:lvl8pPr marL="3429000" indent="-228600" eaLnBrk="0" fontAlgn="base" hangingPunct="0">
              <a:spcBef>
                <a:spcPct val="20000"/>
              </a:spcBef>
              <a:spcAft>
                <a:spcPct val="0"/>
              </a:spcAft>
              <a:buChar char="»"/>
              <a:defRPr sz="2000" b="1">
                <a:solidFill>
                  <a:schemeClr val="bg2"/>
                </a:solidFill>
                <a:latin typeface="Arial" panose="020B0604020202020204" pitchFamily="34" charset="0"/>
              </a:defRPr>
            </a:lvl8pPr>
            <a:lvl9pPr marL="3886200" indent="-228600" eaLnBrk="0" fontAlgn="base" hangingPunct="0">
              <a:spcBef>
                <a:spcPct val="20000"/>
              </a:spcBef>
              <a:spcAft>
                <a:spcPct val="0"/>
              </a:spcAft>
              <a:buChar char="»"/>
              <a:defRPr sz="2000" b="1">
                <a:solidFill>
                  <a:schemeClr val="bg2"/>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nl-BE" sz="2800" b="1" i="0" u="none" strike="noStrike" kern="0" cap="none" spc="0" normalizeH="0" baseline="0" noProof="0" dirty="0">
                <a:ln>
                  <a:noFill/>
                </a:ln>
                <a:solidFill>
                  <a:srgbClr val="000000"/>
                </a:solidFill>
                <a:effectLst/>
                <a:uLnTx/>
                <a:uFillTx/>
                <a:latin typeface="Arial" panose="020B0604020202020204" pitchFamily="34" charset="0"/>
              </a:rPr>
              <a:t>=</a:t>
            </a:r>
            <a:endParaRPr kumimoji="0" lang="nl-BE" altLang="nl-BE" sz="2800" b="1" i="0" u="none" strike="noStrike" kern="0" cap="none" spc="0" normalizeH="0" baseline="0" noProof="0" dirty="0">
              <a:ln>
                <a:noFill/>
              </a:ln>
              <a:solidFill>
                <a:srgbClr val="000000"/>
              </a:solidFill>
              <a:effectLst/>
              <a:uLnTx/>
              <a:uFillTx/>
              <a:latin typeface="Arial" panose="020B0604020202020204" pitchFamily="34" charset="0"/>
            </a:endParaRPr>
          </a:p>
        </p:txBody>
      </p:sp>
      <p:grpSp>
        <p:nvGrpSpPr>
          <p:cNvPr id="18" name="Group 17"/>
          <p:cNvGrpSpPr/>
          <p:nvPr/>
        </p:nvGrpSpPr>
        <p:grpSpPr>
          <a:xfrm>
            <a:off x="8320623" y="1194865"/>
            <a:ext cx="1831429" cy="1686525"/>
            <a:chOff x="8639943" y="1160658"/>
            <a:chExt cx="1831429" cy="1686525"/>
          </a:xfrm>
        </p:grpSpPr>
        <p:pic>
          <p:nvPicPr>
            <p:cNvPr id="19" name="Picture 18"/>
            <p:cNvPicPr>
              <a:picLocks noChangeAspect="1"/>
            </p:cNvPicPr>
            <p:nvPr/>
          </p:nvPicPr>
          <p:blipFill rotWithShape="1">
            <a:blip r:embed="rId6" cstate="print">
              <a:extLst>
                <a:ext uri="{28A0092B-C50C-407E-A947-70E740481C1C}">
                  <a14:useLocalDpi xmlns:a14="http://schemas.microsoft.com/office/drawing/2010/main" val="0"/>
                </a:ext>
              </a:extLst>
            </a:blip>
            <a:srcRect l="-973" t="13333" r="5307" b="31111"/>
            <a:stretch/>
          </p:blipFill>
          <p:spPr>
            <a:xfrm>
              <a:off x="8639943" y="1160658"/>
              <a:ext cx="1678275" cy="1306745"/>
            </a:xfrm>
            <a:prstGeom prst="rect">
              <a:avLst/>
            </a:prstGeom>
            <a:ln>
              <a:noFill/>
            </a:ln>
            <a:effectLst>
              <a:softEdge rad="63500"/>
            </a:effectLst>
          </p:spPr>
        </p:pic>
        <p:sp>
          <p:nvSpPr>
            <p:cNvPr id="20" name="TextBox 19"/>
            <p:cNvSpPr txBox="1"/>
            <p:nvPr/>
          </p:nvSpPr>
          <p:spPr>
            <a:xfrm>
              <a:off x="8734999" y="2539406"/>
              <a:ext cx="1736373" cy="307777"/>
            </a:xfrm>
            <a:prstGeom prst="rect">
              <a:avLst/>
            </a:prstGeom>
            <a:noFill/>
          </p:spPr>
          <p:txBody>
            <a:bodyPr wrap="none" rtlCol="0">
              <a:spAutoFit/>
            </a:bodyPr>
            <a:lstStyle/>
            <a:p>
              <a:pPr eaLnBrk="0" fontAlgn="base" hangingPunct="0">
                <a:spcBef>
                  <a:spcPct val="0"/>
                </a:spcBef>
                <a:spcAft>
                  <a:spcPct val="0"/>
                </a:spcAft>
              </a:pPr>
              <a:r>
                <a:rPr lang="en-US" sz="1400" b="1" dirty="0" smtClean="0">
                  <a:solidFill>
                    <a:srgbClr val="000000"/>
                  </a:solidFill>
                  <a:latin typeface="Arial" panose="020B0604020202020204" pitchFamily="34" charset="0"/>
                </a:rPr>
                <a:t>Inorganic polymer</a:t>
              </a:r>
              <a:endParaRPr lang="nl-BE" sz="1400" b="1" dirty="0" err="1" smtClean="0">
                <a:solidFill>
                  <a:srgbClr val="000000"/>
                </a:solidFill>
                <a:latin typeface="Arial" panose="020B0604020202020204" pitchFamily="34" charset="0"/>
              </a:endParaRPr>
            </a:p>
          </p:txBody>
        </p:sp>
      </p:grpSp>
      <p:cxnSp>
        <p:nvCxnSpPr>
          <p:cNvPr id="22" name="Straight Arrow Connector 21"/>
          <p:cNvCxnSpPr/>
          <p:nvPr/>
        </p:nvCxnSpPr>
        <p:spPr bwMode="auto">
          <a:xfrm>
            <a:off x="6510887" y="1909475"/>
            <a:ext cx="288032" cy="0"/>
          </a:xfrm>
          <a:prstGeom prst="straightConnector1">
            <a:avLst/>
          </a:prstGeom>
          <a:noFill/>
          <a:ln w="19050" cap="flat" cmpd="sng" algn="ctr">
            <a:solidFill>
              <a:srgbClr val="321E00"/>
            </a:solidFill>
            <a:prstDash val="solid"/>
            <a:round/>
            <a:headEnd type="none" w="med" len="med"/>
            <a:tailEnd type="triangle"/>
          </a:ln>
          <a:effectLst/>
        </p:spPr>
      </p:cxnSp>
      <p:sp>
        <p:nvSpPr>
          <p:cNvPr id="24" name="Title 1"/>
          <p:cNvSpPr txBox="1">
            <a:spLocks/>
          </p:cNvSpPr>
          <p:nvPr/>
        </p:nvSpPr>
        <p:spPr>
          <a:xfrm>
            <a:off x="287784" y="140802"/>
            <a:ext cx="9187656" cy="900000"/>
          </a:xfrm>
          <a:prstGeom prst="rect">
            <a:avLst/>
          </a:prstGeom>
        </p:spPr>
        <p:txBody>
          <a:bodyPr>
            <a:normAutofit/>
          </a:bodyPr>
          <a:lstStyle>
            <a:lvl1pPr algn="l" defTabSz="1008051" rtl="0" eaLnBrk="1" latinLnBrk="0" hangingPunct="1">
              <a:spcBef>
                <a:spcPct val="0"/>
              </a:spcBef>
              <a:buNone/>
              <a:defRPr lang="nl-BE" sz="3969" kern="1200" baseline="0" dirty="0">
                <a:solidFill>
                  <a:schemeClr val="tx2"/>
                </a:solidFill>
                <a:latin typeface="Arial" pitchFamily="34" charset="0"/>
                <a:ea typeface="+mj-ea"/>
                <a:cs typeface="Arial" pitchFamily="34" charset="0"/>
              </a:defRPr>
            </a:lvl1pPr>
          </a:lstStyle>
          <a:p>
            <a:pPr algn="ctr"/>
            <a:r>
              <a:rPr lang="en-US" sz="3600" dirty="0" smtClean="0"/>
              <a:t>From slag to inorganic polymer</a:t>
            </a:r>
            <a:endParaRPr lang="en-US" sz="3600" dirty="0"/>
          </a:p>
        </p:txBody>
      </p:sp>
      <p:grpSp>
        <p:nvGrpSpPr>
          <p:cNvPr id="27" name="Group 26"/>
          <p:cNvGrpSpPr/>
          <p:nvPr/>
        </p:nvGrpSpPr>
        <p:grpSpPr>
          <a:xfrm>
            <a:off x="71760" y="1092863"/>
            <a:ext cx="1334319" cy="1716524"/>
            <a:chOff x="130833" y="1092863"/>
            <a:chExt cx="1334319" cy="1716524"/>
          </a:xfrm>
        </p:grpSpPr>
        <p:pic>
          <p:nvPicPr>
            <p:cNvPr id="26" name="Afbeelding 10">
              <a:extLst>
                <a:ext uri="{FF2B5EF4-FFF2-40B4-BE49-F238E27FC236}">
                  <a16:creationId xmlns="" xmlns:a16="http://schemas.microsoft.com/office/drawing/2014/main" id="{E500D544-3982-403B-ADBE-C540B3156A2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7414" b="14560"/>
            <a:stretch/>
          </p:blipFill>
          <p:spPr>
            <a:xfrm>
              <a:off x="130833" y="1092863"/>
              <a:ext cx="1334319" cy="1418684"/>
            </a:xfrm>
            <a:prstGeom prst="rect">
              <a:avLst/>
            </a:prstGeom>
          </p:spPr>
        </p:pic>
        <p:sp>
          <p:nvSpPr>
            <p:cNvPr id="23" name="Rectangle 22"/>
            <p:cNvSpPr/>
            <p:nvPr/>
          </p:nvSpPr>
          <p:spPr>
            <a:xfrm>
              <a:off x="302189" y="2501610"/>
              <a:ext cx="1117614" cy="307777"/>
            </a:xfrm>
            <a:prstGeom prst="rect">
              <a:avLst/>
            </a:prstGeom>
          </p:spPr>
          <p:txBody>
            <a:bodyPr wrap="none">
              <a:spAutoFit/>
            </a:bodyPr>
            <a:lstStyle/>
            <a:p>
              <a:pPr eaLnBrk="0" fontAlgn="base" hangingPunct="0">
                <a:spcBef>
                  <a:spcPct val="0"/>
                </a:spcBef>
                <a:spcAft>
                  <a:spcPct val="0"/>
                </a:spcAft>
              </a:pPr>
              <a:r>
                <a:rPr lang="en-US" sz="1400" b="1" dirty="0" smtClean="0">
                  <a:solidFill>
                    <a:srgbClr val="000000"/>
                  </a:solidFill>
                  <a:latin typeface="Arial" panose="020B0604020202020204" pitchFamily="34" charset="0"/>
                </a:rPr>
                <a:t>Quenching</a:t>
              </a:r>
              <a:endParaRPr lang="nl-BE" sz="1400" b="1" dirty="0" err="1">
                <a:solidFill>
                  <a:srgbClr val="000000"/>
                </a:solidFill>
                <a:latin typeface="Arial" panose="020B0604020202020204" pitchFamily="34" charset="0"/>
              </a:endParaRPr>
            </a:p>
          </p:txBody>
        </p:sp>
      </p:grpSp>
      <p:cxnSp>
        <p:nvCxnSpPr>
          <p:cNvPr id="31" name="Straight Arrow Connector 30"/>
          <p:cNvCxnSpPr/>
          <p:nvPr/>
        </p:nvCxnSpPr>
        <p:spPr bwMode="auto">
          <a:xfrm>
            <a:off x="3062525" y="1802205"/>
            <a:ext cx="288032" cy="0"/>
          </a:xfrm>
          <a:prstGeom prst="straightConnector1">
            <a:avLst/>
          </a:prstGeom>
          <a:noFill/>
          <a:ln w="19050" cap="flat" cmpd="sng" algn="ctr">
            <a:solidFill>
              <a:srgbClr val="321E00"/>
            </a:solidFill>
            <a:prstDash val="solid"/>
            <a:round/>
            <a:headEnd type="none" w="med" len="med"/>
            <a:tailEnd type="triangle"/>
          </a:ln>
          <a:effectLst/>
        </p:spPr>
      </p:cxnSp>
      <p:cxnSp>
        <p:nvCxnSpPr>
          <p:cNvPr id="32" name="Straight Arrow Connector 31"/>
          <p:cNvCxnSpPr/>
          <p:nvPr/>
        </p:nvCxnSpPr>
        <p:spPr bwMode="auto">
          <a:xfrm>
            <a:off x="1426408" y="1802205"/>
            <a:ext cx="288032" cy="0"/>
          </a:xfrm>
          <a:prstGeom prst="straightConnector1">
            <a:avLst/>
          </a:prstGeom>
          <a:noFill/>
          <a:ln w="19050" cap="flat" cmpd="sng" algn="ctr">
            <a:solidFill>
              <a:srgbClr val="321E00"/>
            </a:solidFill>
            <a:prstDash val="solid"/>
            <a:round/>
            <a:headEnd type="none" w="med" len="med"/>
            <a:tailEnd type="triangle"/>
          </a:ln>
          <a:effectLst/>
        </p:spPr>
      </p:cxnSp>
      <p:sp>
        <p:nvSpPr>
          <p:cNvPr id="33" name="Rectangle 32"/>
          <p:cNvSpPr/>
          <p:nvPr/>
        </p:nvSpPr>
        <p:spPr>
          <a:xfrm>
            <a:off x="3224478" y="908720"/>
            <a:ext cx="1669876" cy="2018076"/>
          </a:xfrm>
          <a:prstGeom prst="rect">
            <a:avLst/>
          </a:prstGeom>
          <a:noFill/>
          <a:ln w="28575">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4" name="TextBox 33"/>
          <p:cNvSpPr txBox="1"/>
          <p:nvPr/>
        </p:nvSpPr>
        <p:spPr>
          <a:xfrm>
            <a:off x="1829325" y="3755458"/>
            <a:ext cx="4579139" cy="369332"/>
          </a:xfrm>
          <a:prstGeom prst="rect">
            <a:avLst/>
          </a:prstGeom>
          <a:noFill/>
        </p:spPr>
        <p:txBody>
          <a:bodyPr wrap="none" rtlCol="0">
            <a:spAutoFit/>
          </a:bodyPr>
          <a:lstStyle/>
          <a:p>
            <a:r>
              <a:rPr lang="en-US" dirty="0" smtClean="0"/>
              <a:t>Effect of composition on the </a:t>
            </a:r>
            <a:r>
              <a:rPr lang="en-US" dirty="0" err="1" smtClean="0"/>
              <a:t>nano</a:t>
            </a:r>
            <a:r>
              <a:rPr lang="en-US" dirty="0" smtClean="0"/>
              <a:t>-structure</a:t>
            </a:r>
            <a:endParaRPr lang="nl-BE" dirty="0"/>
          </a:p>
        </p:txBody>
      </p:sp>
      <p:sp>
        <p:nvSpPr>
          <p:cNvPr id="35" name="Down Arrow 34"/>
          <p:cNvSpPr/>
          <p:nvPr/>
        </p:nvSpPr>
        <p:spPr>
          <a:xfrm>
            <a:off x="3973597" y="3197057"/>
            <a:ext cx="171637" cy="432048"/>
          </a:xfrm>
          <a:prstGeom prst="downArrow">
            <a:avLst/>
          </a:prstGeom>
          <a:solidFill>
            <a:srgbClr val="116E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6" name="Down Arrow 35"/>
          <p:cNvSpPr/>
          <p:nvPr/>
        </p:nvSpPr>
        <p:spPr>
          <a:xfrm>
            <a:off x="3947257" y="4226576"/>
            <a:ext cx="171637" cy="432048"/>
          </a:xfrm>
          <a:prstGeom prst="downArrow">
            <a:avLst/>
          </a:prstGeom>
          <a:solidFill>
            <a:srgbClr val="116E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7" name="TextBox 36"/>
          <p:cNvSpPr txBox="1"/>
          <p:nvPr/>
        </p:nvSpPr>
        <p:spPr>
          <a:xfrm>
            <a:off x="2723152" y="4928343"/>
            <a:ext cx="2749471" cy="369332"/>
          </a:xfrm>
          <a:prstGeom prst="rect">
            <a:avLst/>
          </a:prstGeom>
          <a:noFill/>
        </p:spPr>
        <p:txBody>
          <a:bodyPr wrap="none" rtlCol="0">
            <a:spAutoFit/>
          </a:bodyPr>
          <a:lstStyle/>
          <a:p>
            <a:r>
              <a:rPr lang="en-US" dirty="0" err="1" smtClean="0"/>
              <a:t>Mössbauer</a:t>
            </a:r>
            <a:r>
              <a:rPr lang="en-US" dirty="0" smtClean="0"/>
              <a:t> spectroscopy</a:t>
            </a:r>
            <a:endParaRPr lang="nl-BE" dirty="0"/>
          </a:p>
        </p:txBody>
      </p:sp>
      <p:sp>
        <p:nvSpPr>
          <p:cNvPr id="38" name="TextBox 37"/>
          <p:cNvSpPr txBox="1"/>
          <p:nvPr/>
        </p:nvSpPr>
        <p:spPr>
          <a:xfrm>
            <a:off x="8893667" y="6581001"/>
            <a:ext cx="269626" cy="276999"/>
          </a:xfrm>
          <a:prstGeom prst="rect">
            <a:avLst/>
          </a:prstGeom>
          <a:noFill/>
        </p:spPr>
        <p:txBody>
          <a:bodyPr wrap="none" rtlCol="0">
            <a:spAutoFit/>
          </a:bodyPr>
          <a:lstStyle/>
          <a:p>
            <a:r>
              <a:rPr lang="en-US" sz="1200" dirty="0" smtClean="0">
                <a:solidFill>
                  <a:schemeClr val="bg1"/>
                </a:solidFill>
              </a:rPr>
              <a:t>4</a:t>
            </a:r>
            <a:endParaRPr lang="nl-BE" sz="1200" dirty="0">
              <a:solidFill>
                <a:schemeClr val="bg1"/>
              </a:solidFill>
            </a:endParaRPr>
          </a:p>
        </p:txBody>
      </p:sp>
    </p:spTree>
    <p:extLst>
      <p:ext uri="{BB962C8B-B14F-4D97-AF65-F5344CB8AC3E}">
        <p14:creationId xmlns:p14="http://schemas.microsoft.com/office/powerpoint/2010/main" val="156757696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702638" y="1098843"/>
            <a:ext cx="1465466" cy="1691040"/>
            <a:chOff x="672170" y="984739"/>
            <a:chExt cx="1692504" cy="2033374"/>
          </a:xfrm>
        </p:grpSpPr>
        <p:pic>
          <p:nvPicPr>
            <p:cNvPr id="3" name="Picture 2" descr="SlagToIP.PNG"/>
            <p:cNvPicPr>
              <a:picLocks noChangeAspect="1"/>
            </p:cNvPicPr>
            <p:nvPr/>
          </p:nvPicPr>
          <p:blipFill rotWithShape="1">
            <a:blip r:embed="rId2">
              <a:extLst>
                <a:ext uri="{28A0092B-C50C-407E-A947-70E740481C1C}">
                  <a14:useLocalDpi xmlns:a14="http://schemas.microsoft.com/office/drawing/2010/main" val="0"/>
                </a:ext>
              </a:extLst>
            </a:blip>
            <a:srcRect l="26682" t="17862" r="52599" b="15161"/>
            <a:stretch/>
          </p:blipFill>
          <p:spPr>
            <a:xfrm>
              <a:off x="685800" y="984739"/>
              <a:ext cx="1554226" cy="1606061"/>
            </a:xfrm>
            <a:prstGeom prst="rect">
              <a:avLst/>
            </a:prstGeom>
          </p:spPr>
        </p:pic>
        <p:sp>
          <p:nvSpPr>
            <p:cNvPr id="4" name="TextBox 3"/>
            <p:cNvSpPr txBox="1"/>
            <p:nvPr/>
          </p:nvSpPr>
          <p:spPr>
            <a:xfrm>
              <a:off x="672170" y="2648030"/>
              <a:ext cx="1692504" cy="370083"/>
            </a:xfrm>
            <a:prstGeom prst="rect">
              <a:avLst/>
            </a:prstGeom>
            <a:noFill/>
          </p:spPr>
          <p:txBody>
            <a:bodyPr wrap="none" rtlCol="0">
              <a:spAutoFit/>
            </a:bodyPr>
            <a:lstStyle/>
            <a:p>
              <a:pPr eaLnBrk="0" fontAlgn="base" hangingPunct="0">
                <a:spcBef>
                  <a:spcPct val="0"/>
                </a:spcBef>
                <a:spcAft>
                  <a:spcPct val="0"/>
                </a:spcAft>
              </a:pPr>
              <a:r>
                <a:rPr lang="en-US" sz="1400" b="1" dirty="0">
                  <a:solidFill>
                    <a:srgbClr val="000000"/>
                  </a:solidFill>
                  <a:latin typeface="Arial" panose="020B0604020202020204" pitchFamily="34" charset="0"/>
                </a:rPr>
                <a:t>Quenched slag</a:t>
              </a:r>
              <a:endParaRPr lang="nl-BE" sz="1400" b="1" dirty="0" err="1">
                <a:solidFill>
                  <a:srgbClr val="000000"/>
                </a:solidFill>
                <a:latin typeface="Arial" panose="020B0604020202020204" pitchFamily="34" charset="0"/>
              </a:endParaRPr>
            </a:p>
          </p:txBody>
        </p:sp>
      </p:grpSp>
      <p:grpSp>
        <p:nvGrpSpPr>
          <p:cNvPr id="5" name="Group 4"/>
          <p:cNvGrpSpPr/>
          <p:nvPr/>
        </p:nvGrpSpPr>
        <p:grpSpPr>
          <a:xfrm>
            <a:off x="3388962" y="1098843"/>
            <a:ext cx="1363318" cy="1711965"/>
            <a:chOff x="685800" y="908539"/>
            <a:chExt cx="1363318" cy="1711965"/>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t="3846" r="1923"/>
            <a:stretch/>
          </p:blipFill>
          <p:spPr>
            <a:xfrm>
              <a:off x="685800" y="908539"/>
              <a:ext cx="1363318" cy="1350924"/>
            </a:xfrm>
            <a:prstGeom prst="rect">
              <a:avLst/>
            </a:prstGeom>
          </p:spPr>
        </p:pic>
        <p:sp>
          <p:nvSpPr>
            <p:cNvPr id="7" name="TextBox 6"/>
            <p:cNvSpPr txBox="1"/>
            <p:nvPr/>
          </p:nvSpPr>
          <p:spPr>
            <a:xfrm>
              <a:off x="685800" y="2312727"/>
              <a:ext cx="1249060" cy="307777"/>
            </a:xfrm>
            <a:prstGeom prst="rect">
              <a:avLst/>
            </a:prstGeom>
            <a:noFill/>
          </p:spPr>
          <p:txBody>
            <a:bodyPr wrap="none" rtlCol="0">
              <a:spAutoFit/>
            </a:bodyPr>
            <a:lstStyle/>
            <a:p>
              <a:pPr algn="ctr" eaLnBrk="0" fontAlgn="base" hangingPunct="0">
                <a:spcBef>
                  <a:spcPct val="0"/>
                </a:spcBef>
                <a:spcAft>
                  <a:spcPct val="0"/>
                </a:spcAft>
              </a:pPr>
              <a:r>
                <a:rPr lang="en-US" sz="1400" b="1" dirty="0" smtClean="0">
                  <a:solidFill>
                    <a:srgbClr val="000000"/>
                  </a:solidFill>
                  <a:latin typeface="Arial" panose="020B0604020202020204" pitchFamily="34" charset="0"/>
                </a:rPr>
                <a:t>Slag powder</a:t>
              </a:r>
              <a:endParaRPr lang="nl-BE" sz="1400" b="1" dirty="0" err="1" smtClean="0">
                <a:solidFill>
                  <a:srgbClr val="000000"/>
                </a:solidFill>
                <a:latin typeface="Arial" panose="020B0604020202020204" pitchFamily="34" charset="0"/>
              </a:endParaRPr>
            </a:p>
          </p:txBody>
        </p:sp>
      </p:grpSp>
      <p:sp>
        <p:nvSpPr>
          <p:cNvPr id="8" name="TextBox 7"/>
          <p:cNvSpPr txBox="1"/>
          <p:nvPr/>
        </p:nvSpPr>
        <p:spPr>
          <a:xfrm>
            <a:off x="4717660" y="1580168"/>
            <a:ext cx="394660" cy="523220"/>
          </a:xfrm>
          <a:prstGeom prst="rect">
            <a:avLst/>
          </a:prstGeom>
          <a:noFill/>
        </p:spPr>
        <p:txBody>
          <a:bodyPr wrap="square" rtlCol="0">
            <a:spAutoFit/>
          </a:bodyPr>
          <a:lstStyle/>
          <a:p>
            <a:pPr eaLnBrk="0" fontAlgn="base" hangingPunct="0">
              <a:spcBef>
                <a:spcPct val="0"/>
              </a:spcBef>
              <a:spcAft>
                <a:spcPct val="0"/>
              </a:spcAft>
            </a:pPr>
            <a:r>
              <a:rPr lang="en-US" sz="2800" b="1" dirty="0" smtClean="0">
                <a:solidFill>
                  <a:srgbClr val="000000"/>
                </a:solidFill>
                <a:latin typeface="Arial" panose="020B0604020202020204" pitchFamily="34" charset="0"/>
              </a:rPr>
              <a:t>+</a:t>
            </a:r>
            <a:endParaRPr lang="nl-BE" sz="2800" b="1" dirty="0" err="1" smtClean="0">
              <a:solidFill>
                <a:srgbClr val="000000"/>
              </a:solidFill>
              <a:latin typeface="Arial" panose="020B0604020202020204" pitchFamily="34" charset="0"/>
            </a:endParaRPr>
          </a:p>
        </p:txBody>
      </p:sp>
      <p:grpSp>
        <p:nvGrpSpPr>
          <p:cNvPr id="9" name="Group 8"/>
          <p:cNvGrpSpPr/>
          <p:nvPr/>
        </p:nvGrpSpPr>
        <p:grpSpPr>
          <a:xfrm>
            <a:off x="4464248" y="1194865"/>
            <a:ext cx="2683748" cy="2018111"/>
            <a:chOff x="3267222" y="1142744"/>
            <a:chExt cx="2683748" cy="2018111"/>
          </a:xfrm>
        </p:grpSpPr>
        <p:grpSp>
          <p:nvGrpSpPr>
            <p:cNvPr id="10" name="Group 9"/>
            <p:cNvGrpSpPr/>
            <p:nvPr/>
          </p:nvGrpSpPr>
          <p:grpSpPr>
            <a:xfrm>
              <a:off x="3684852" y="1142744"/>
              <a:ext cx="1792477" cy="1694667"/>
              <a:chOff x="3573864" y="902574"/>
              <a:chExt cx="1572196" cy="1552877"/>
            </a:xfrm>
          </p:grpSpPr>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28978" y="902574"/>
                <a:ext cx="1200707" cy="1215423"/>
              </a:xfrm>
              <a:prstGeom prst="rect">
                <a:avLst/>
              </a:prstGeom>
            </p:spPr>
          </p:pic>
          <p:sp>
            <p:nvSpPr>
              <p:cNvPr id="13" name="TextBox 12"/>
              <p:cNvSpPr txBox="1"/>
              <p:nvPr/>
            </p:nvSpPr>
            <p:spPr>
              <a:xfrm>
                <a:off x="3573864" y="2173425"/>
                <a:ext cx="1572196" cy="282026"/>
              </a:xfrm>
              <a:prstGeom prst="rect">
                <a:avLst/>
              </a:prstGeom>
              <a:noFill/>
            </p:spPr>
            <p:txBody>
              <a:bodyPr wrap="none" rtlCol="0">
                <a:spAutoFit/>
              </a:bodyPr>
              <a:lstStyle/>
              <a:p>
                <a:pPr algn="ctr" eaLnBrk="0" fontAlgn="base" hangingPunct="0">
                  <a:spcBef>
                    <a:spcPct val="0"/>
                  </a:spcBef>
                  <a:spcAft>
                    <a:spcPct val="0"/>
                  </a:spcAft>
                </a:pPr>
                <a:r>
                  <a:rPr lang="en-US" sz="1400" b="1" dirty="0" smtClean="0">
                    <a:solidFill>
                      <a:srgbClr val="000000"/>
                    </a:solidFill>
                    <a:latin typeface="Arial" panose="020B0604020202020204" pitchFamily="34" charset="0"/>
                  </a:rPr>
                  <a:t>Activating solution</a:t>
                </a:r>
                <a:endParaRPr lang="nl-BE" sz="1400" b="1" dirty="0" err="1" smtClean="0">
                  <a:solidFill>
                    <a:srgbClr val="000000"/>
                  </a:solidFill>
                  <a:latin typeface="Arial" panose="020B0604020202020204" pitchFamily="34" charset="0"/>
                </a:endParaRPr>
              </a:p>
            </p:txBody>
          </p:sp>
        </p:grpSp>
        <p:sp>
          <p:nvSpPr>
            <p:cNvPr id="11" name="TextBox 10"/>
            <p:cNvSpPr txBox="1"/>
            <p:nvPr/>
          </p:nvSpPr>
          <p:spPr>
            <a:xfrm>
              <a:off x="3267222" y="2853078"/>
              <a:ext cx="2683748" cy="307777"/>
            </a:xfrm>
            <a:prstGeom prst="rect">
              <a:avLst/>
            </a:prstGeom>
            <a:noFill/>
          </p:spPr>
          <p:txBody>
            <a:bodyPr wrap="none" rtlCol="0">
              <a:spAutoFit/>
            </a:bodyPr>
            <a:lstStyle/>
            <a:p>
              <a:pPr algn="ctr" eaLnBrk="0" fontAlgn="base" hangingPunct="0">
                <a:spcBef>
                  <a:spcPct val="0"/>
                </a:spcBef>
                <a:spcAft>
                  <a:spcPct val="0"/>
                </a:spcAft>
              </a:pPr>
              <a:r>
                <a:rPr lang="en-US" sz="1400" b="1" dirty="0" smtClean="0">
                  <a:solidFill>
                    <a:srgbClr val="000000"/>
                  </a:solidFill>
                  <a:latin typeface="Arial" panose="020B0604020202020204" pitchFamily="34" charset="0"/>
                </a:rPr>
                <a:t>SiO</a:t>
              </a:r>
              <a:r>
                <a:rPr lang="en-US" sz="1400" b="1" baseline="-25000" dirty="0" smtClean="0">
                  <a:solidFill>
                    <a:srgbClr val="000000"/>
                  </a:solidFill>
                  <a:latin typeface="Arial" panose="020B0604020202020204" pitchFamily="34" charset="0"/>
                </a:rPr>
                <a:t>2</a:t>
              </a:r>
              <a:r>
                <a:rPr lang="en-US" sz="1400" b="1" dirty="0" smtClean="0">
                  <a:solidFill>
                    <a:srgbClr val="000000"/>
                  </a:solidFill>
                  <a:latin typeface="Arial" panose="020B0604020202020204" pitchFamily="34" charset="0"/>
                </a:rPr>
                <a:t>/Na</a:t>
              </a:r>
              <a:r>
                <a:rPr lang="en-US" sz="1400" b="1" baseline="-25000" dirty="0" smtClean="0">
                  <a:solidFill>
                    <a:srgbClr val="000000"/>
                  </a:solidFill>
                  <a:latin typeface="Arial" panose="020B0604020202020204" pitchFamily="34" charset="0"/>
                </a:rPr>
                <a:t>2</a:t>
              </a:r>
              <a:r>
                <a:rPr lang="en-US" sz="1400" b="1" dirty="0" smtClean="0">
                  <a:solidFill>
                    <a:srgbClr val="000000"/>
                  </a:solidFill>
                  <a:latin typeface="Arial" panose="020B0604020202020204" pitchFamily="34" charset="0"/>
                </a:rPr>
                <a:t>O=1.6 - H</a:t>
              </a:r>
              <a:r>
                <a:rPr lang="en-US" sz="1400" b="1" baseline="-25000" dirty="0" smtClean="0">
                  <a:solidFill>
                    <a:srgbClr val="000000"/>
                  </a:solidFill>
                  <a:latin typeface="Arial" panose="020B0604020202020204" pitchFamily="34" charset="0"/>
                </a:rPr>
                <a:t>2</a:t>
              </a:r>
              <a:r>
                <a:rPr lang="en-US" sz="1400" b="1" dirty="0" smtClean="0">
                  <a:solidFill>
                    <a:srgbClr val="000000"/>
                  </a:solidFill>
                  <a:latin typeface="Arial" panose="020B0604020202020204" pitchFamily="34" charset="0"/>
                </a:rPr>
                <a:t>O/Na</a:t>
              </a:r>
              <a:r>
                <a:rPr lang="en-US" sz="1400" b="1" baseline="-25000" dirty="0" smtClean="0">
                  <a:solidFill>
                    <a:srgbClr val="000000"/>
                  </a:solidFill>
                  <a:latin typeface="Arial" panose="020B0604020202020204" pitchFamily="34" charset="0"/>
                </a:rPr>
                <a:t>2</a:t>
              </a:r>
              <a:r>
                <a:rPr lang="en-US" sz="1400" b="1" dirty="0" smtClean="0">
                  <a:solidFill>
                    <a:srgbClr val="000000"/>
                  </a:solidFill>
                  <a:latin typeface="Arial" panose="020B0604020202020204" pitchFamily="34" charset="0"/>
                </a:rPr>
                <a:t>O=25</a:t>
              </a:r>
              <a:endParaRPr lang="nl-BE" sz="1400" b="1" dirty="0" err="1" smtClean="0">
                <a:solidFill>
                  <a:srgbClr val="000000"/>
                </a:solidFill>
                <a:latin typeface="Arial" panose="020B0604020202020204" pitchFamily="34" charset="0"/>
              </a:endParaRPr>
            </a:p>
          </p:txBody>
        </p:sp>
      </p:grpSp>
      <p:grpSp>
        <p:nvGrpSpPr>
          <p:cNvPr id="14" name="Group 13"/>
          <p:cNvGrpSpPr/>
          <p:nvPr/>
        </p:nvGrpSpPr>
        <p:grpSpPr>
          <a:xfrm>
            <a:off x="6820459" y="1110262"/>
            <a:ext cx="1147647" cy="1787103"/>
            <a:chOff x="1435484" y="3456553"/>
            <a:chExt cx="1223910" cy="1982685"/>
          </a:xfrm>
        </p:grpSpPr>
        <p:pic>
          <p:nvPicPr>
            <p:cNvPr id="15" name="Afbeelding 5">
              <a:extLst>
                <a:ext uri="{FF2B5EF4-FFF2-40B4-BE49-F238E27FC236}">
                  <a16:creationId xmlns:a16="http://schemas.microsoft.com/office/drawing/2014/main" xmlns="" id="{350CA849-F8CD-4805-B7A4-CAD39447751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1208700" y="3683337"/>
              <a:ext cx="1677477" cy="1223910"/>
            </a:xfrm>
            <a:prstGeom prst="rect">
              <a:avLst/>
            </a:prstGeom>
          </p:spPr>
        </p:pic>
        <p:sp>
          <p:nvSpPr>
            <p:cNvPr id="16" name="TextBox 15"/>
            <p:cNvSpPr txBox="1"/>
            <p:nvPr/>
          </p:nvSpPr>
          <p:spPr>
            <a:xfrm>
              <a:off x="1719833" y="5131461"/>
              <a:ext cx="750526" cy="307777"/>
            </a:xfrm>
            <a:prstGeom prst="rect">
              <a:avLst/>
            </a:prstGeom>
            <a:noFill/>
          </p:spPr>
          <p:txBody>
            <a:bodyPr wrap="none" rtlCol="0">
              <a:spAutoFit/>
            </a:bodyPr>
            <a:lstStyle/>
            <a:p>
              <a:pPr eaLnBrk="0" fontAlgn="base" hangingPunct="0">
                <a:spcBef>
                  <a:spcPct val="0"/>
                </a:spcBef>
                <a:spcAft>
                  <a:spcPct val="0"/>
                </a:spcAft>
              </a:pPr>
              <a:r>
                <a:rPr lang="en-US" sz="1400" b="1" dirty="0" smtClean="0">
                  <a:solidFill>
                    <a:srgbClr val="000000"/>
                  </a:solidFill>
                  <a:latin typeface="Arial" panose="020B0604020202020204" pitchFamily="34" charset="0"/>
                </a:rPr>
                <a:t>Mixing</a:t>
              </a:r>
              <a:endParaRPr lang="nl-BE" sz="1400" b="1" dirty="0" err="1" smtClean="0">
                <a:solidFill>
                  <a:srgbClr val="000000"/>
                </a:solidFill>
                <a:latin typeface="Arial" panose="020B0604020202020204" pitchFamily="34" charset="0"/>
              </a:endParaRPr>
            </a:p>
          </p:txBody>
        </p:sp>
      </p:grpSp>
      <p:sp>
        <p:nvSpPr>
          <p:cNvPr id="17" name="TextBox 22"/>
          <p:cNvSpPr txBox="1">
            <a:spLocks noChangeArrowheads="1"/>
          </p:cNvSpPr>
          <p:nvPr/>
        </p:nvSpPr>
        <p:spPr bwMode="auto">
          <a:xfrm>
            <a:off x="7958980" y="1648332"/>
            <a:ext cx="39370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b="1">
                <a:solidFill>
                  <a:schemeClr val="bg2"/>
                </a:solidFill>
                <a:latin typeface="Arial" panose="020B0604020202020204" pitchFamily="34" charset="0"/>
              </a:defRPr>
            </a:lvl1pPr>
            <a:lvl2pPr marL="742950" indent="-285750">
              <a:spcBef>
                <a:spcPct val="20000"/>
              </a:spcBef>
              <a:buChar char="–"/>
              <a:defRPr sz="2800" b="1">
                <a:solidFill>
                  <a:schemeClr val="bg2"/>
                </a:solidFill>
                <a:latin typeface="Arial" panose="020B0604020202020204" pitchFamily="34" charset="0"/>
              </a:defRPr>
            </a:lvl2pPr>
            <a:lvl3pPr marL="1143000" indent="-228600">
              <a:spcBef>
                <a:spcPct val="20000"/>
              </a:spcBef>
              <a:buChar char="•"/>
              <a:defRPr sz="2400" b="1">
                <a:solidFill>
                  <a:schemeClr val="bg2"/>
                </a:solidFill>
                <a:latin typeface="Arial" panose="020B0604020202020204" pitchFamily="34" charset="0"/>
              </a:defRPr>
            </a:lvl3pPr>
            <a:lvl4pPr marL="1600200" indent="-228600">
              <a:spcBef>
                <a:spcPct val="20000"/>
              </a:spcBef>
              <a:buChar char="–"/>
              <a:defRPr sz="2000" b="1">
                <a:solidFill>
                  <a:schemeClr val="bg2"/>
                </a:solidFill>
                <a:latin typeface="Arial" panose="020B0604020202020204" pitchFamily="34" charset="0"/>
              </a:defRPr>
            </a:lvl4pPr>
            <a:lvl5pPr marL="2057400" indent="-228600">
              <a:spcBef>
                <a:spcPct val="20000"/>
              </a:spcBef>
              <a:buChar char="»"/>
              <a:defRPr sz="2000" b="1">
                <a:solidFill>
                  <a:schemeClr val="bg2"/>
                </a:solidFill>
                <a:latin typeface="Arial" panose="020B0604020202020204" pitchFamily="34" charset="0"/>
              </a:defRPr>
            </a:lvl5pPr>
            <a:lvl6pPr marL="2514600" indent="-228600" eaLnBrk="0" fontAlgn="base" hangingPunct="0">
              <a:spcBef>
                <a:spcPct val="20000"/>
              </a:spcBef>
              <a:spcAft>
                <a:spcPct val="0"/>
              </a:spcAft>
              <a:buChar char="»"/>
              <a:defRPr sz="2000" b="1">
                <a:solidFill>
                  <a:schemeClr val="bg2"/>
                </a:solidFill>
                <a:latin typeface="Arial" panose="020B0604020202020204" pitchFamily="34" charset="0"/>
              </a:defRPr>
            </a:lvl6pPr>
            <a:lvl7pPr marL="2971800" indent="-228600" eaLnBrk="0" fontAlgn="base" hangingPunct="0">
              <a:spcBef>
                <a:spcPct val="20000"/>
              </a:spcBef>
              <a:spcAft>
                <a:spcPct val="0"/>
              </a:spcAft>
              <a:buChar char="»"/>
              <a:defRPr sz="2000" b="1">
                <a:solidFill>
                  <a:schemeClr val="bg2"/>
                </a:solidFill>
                <a:latin typeface="Arial" panose="020B0604020202020204" pitchFamily="34" charset="0"/>
              </a:defRPr>
            </a:lvl7pPr>
            <a:lvl8pPr marL="3429000" indent="-228600" eaLnBrk="0" fontAlgn="base" hangingPunct="0">
              <a:spcBef>
                <a:spcPct val="20000"/>
              </a:spcBef>
              <a:spcAft>
                <a:spcPct val="0"/>
              </a:spcAft>
              <a:buChar char="»"/>
              <a:defRPr sz="2000" b="1">
                <a:solidFill>
                  <a:schemeClr val="bg2"/>
                </a:solidFill>
                <a:latin typeface="Arial" panose="020B0604020202020204" pitchFamily="34" charset="0"/>
              </a:defRPr>
            </a:lvl8pPr>
            <a:lvl9pPr marL="3886200" indent="-228600" eaLnBrk="0" fontAlgn="base" hangingPunct="0">
              <a:spcBef>
                <a:spcPct val="20000"/>
              </a:spcBef>
              <a:spcAft>
                <a:spcPct val="0"/>
              </a:spcAft>
              <a:buChar char="»"/>
              <a:defRPr sz="2000" b="1">
                <a:solidFill>
                  <a:schemeClr val="bg2"/>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nl-BE" sz="2800" b="1" i="0" u="none" strike="noStrike" kern="0" cap="none" spc="0" normalizeH="0" baseline="0" noProof="0" dirty="0">
                <a:ln>
                  <a:noFill/>
                </a:ln>
                <a:solidFill>
                  <a:srgbClr val="000000"/>
                </a:solidFill>
                <a:effectLst/>
                <a:uLnTx/>
                <a:uFillTx/>
                <a:latin typeface="Arial" panose="020B0604020202020204" pitchFamily="34" charset="0"/>
              </a:rPr>
              <a:t>=</a:t>
            </a:r>
            <a:endParaRPr kumimoji="0" lang="nl-BE" altLang="nl-BE" sz="2800" b="1" i="0" u="none" strike="noStrike" kern="0" cap="none" spc="0" normalizeH="0" baseline="0" noProof="0" dirty="0">
              <a:ln>
                <a:noFill/>
              </a:ln>
              <a:solidFill>
                <a:srgbClr val="000000"/>
              </a:solidFill>
              <a:effectLst/>
              <a:uLnTx/>
              <a:uFillTx/>
              <a:latin typeface="Arial" panose="020B0604020202020204" pitchFamily="34" charset="0"/>
            </a:endParaRPr>
          </a:p>
        </p:txBody>
      </p:sp>
      <p:grpSp>
        <p:nvGrpSpPr>
          <p:cNvPr id="18" name="Group 17"/>
          <p:cNvGrpSpPr/>
          <p:nvPr/>
        </p:nvGrpSpPr>
        <p:grpSpPr>
          <a:xfrm>
            <a:off x="8320623" y="1194865"/>
            <a:ext cx="1831429" cy="1686525"/>
            <a:chOff x="8639943" y="1160658"/>
            <a:chExt cx="1831429" cy="1686525"/>
          </a:xfrm>
        </p:grpSpPr>
        <p:pic>
          <p:nvPicPr>
            <p:cNvPr id="19" name="Picture 18"/>
            <p:cNvPicPr>
              <a:picLocks noChangeAspect="1"/>
            </p:cNvPicPr>
            <p:nvPr/>
          </p:nvPicPr>
          <p:blipFill rotWithShape="1">
            <a:blip r:embed="rId6" cstate="print">
              <a:extLst>
                <a:ext uri="{28A0092B-C50C-407E-A947-70E740481C1C}">
                  <a14:useLocalDpi xmlns:a14="http://schemas.microsoft.com/office/drawing/2010/main" val="0"/>
                </a:ext>
              </a:extLst>
            </a:blip>
            <a:srcRect l="-973" t="13333" r="5307" b="31111"/>
            <a:stretch/>
          </p:blipFill>
          <p:spPr>
            <a:xfrm>
              <a:off x="8639943" y="1160658"/>
              <a:ext cx="1678275" cy="1306745"/>
            </a:xfrm>
            <a:prstGeom prst="rect">
              <a:avLst/>
            </a:prstGeom>
            <a:ln>
              <a:noFill/>
            </a:ln>
            <a:effectLst>
              <a:softEdge rad="63500"/>
            </a:effectLst>
          </p:spPr>
        </p:pic>
        <p:sp>
          <p:nvSpPr>
            <p:cNvPr id="20" name="TextBox 19"/>
            <p:cNvSpPr txBox="1"/>
            <p:nvPr/>
          </p:nvSpPr>
          <p:spPr>
            <a:xfrm>
              <a:off x="8734999" y="2539406"/>
              <a:ext cx="1736373" cy="307777"/>
            </a:xfrm>
            <a:prstGeom prst="rect">
              <a:avLst/>
            </a:prstGeom>
            <a:noFill/>
          </p:spPr>
          <p:txBody>
            <a:bodyPr wrap="none" rtlCol="0">
              <a:spAutoFit/>
            </a:bodyPr>
            <a:lstStyle/>
            <a:p>
              <a:pPr eaLnBrk="0" fontAlgn="base" hangingPunct="0">
                <a:spcBef>
                  <a:spcPct val="0"/>
                </a:spcBef>
                <a:spcAft>
                  <a:spcPct val="0"/>
                </a:spcAft>
              </a:pPr>
              <a:r>
                <a:rPr lang="en-US" sz="1400" b="1" dirty="0" smtClean="0">
                  <a:solidFill>
                    <a:srgbClr val="000000"/>
                  </a:solidFill>
                  <a:latin typeface="Arial" panose="020B0604020202020204" pitchFamily="34" charset="0"/>
                </a:rPr>
                <a:t>Inorganic polymer</a:t>
              </a:r>
              <a:endParaRPr lang="nl-BE" sz="1400" b="1" dirty="0" err="1" smtClean="0">
                <a:solidFill>
                  <a:srgbClr val="000000"/>
                </a:solidFill>
                <a:latin typeface="Arial" panose="020B0604020202020204" pitchFamily="34" charset="0"/>
              </a:endParaRPr>
            </a:p>
          </p:txBody>
        </p:sp>
      </p:grpSp>
      <p:cxnSp>
        <p:nvCxnSpPr>
          <p:cNvPr id="22" name="Straight Arrow Connector 21"/>
          <p:cNvCxnSpPr/>
          <p:nvPr/>
        </p:nvCxnSpPr>
        <p:spPr bwMode="auto">
          <a:xfrm>
            <a:off x="6510887" y="1909475"/>
            <a:ext cx="288032" cy="0"/>
          </a:xfrm>
          <a:prstGeom prst="straightConnector1">
            <a:avLst/>
          </a:prstGeom>
          <a:noFill/>
          <a:ln w="19050" cap="flat" cmpd="sng" algn="ctr">
            <a:solidFill>
              <a:srgbClr val="321E00"/>
            </a:solidFill>
            <a:prstDash val="solid"/>
            <a:round/>
            <a:headEnd type="none" w="med" len="med"/>
            <a:tailEnd type="triangle"/>
          </a:ln>
          <a:effectLst/>
        </p:spPr>
      </p:cxnSp>
      <p:sp>
        <p:nvSpPr>
          <p:cNvPr id="24" name="Title 1"/>
          <p:cNvSpPr txBox="1">
            <a:spLocks/>
          </p:cNvSpPr>
          <p:nvPr/>
        </p:nvSpPr>
        <p:spPr>
          <a:xfrm>
            <a:off x="287784" y="140802"/>
            <a:ext cx="9187656" cy="900000"/>
          </a:xfrm>
          <a:prstGeom prst="rect">
            <a:avLst/>
          </a:prstGeom>
        </p:spPr>
        <p:txBody>
          <a:bodyPr>
            <a:normAutofit/>
          </a:bodyPr>
          <a:lstStyle>
            <a:lvl1pPr algn="l" defTabSz="1008051" rtl="0" eaLnBrk="1" latinLnBrk="0" hangingPunct="1">
              <a:spcBef>
                <a:spcPct val="0"/>
              </a:spcBef>
              <a:buNone/>
              <a:defRPr lang="nl-BE" sz="3969" kern="1200" baseline="0" dirty="0">
                <a:solidFill>
                  <a:schemeClr val="tx2"/>
                </a:solidFill>
                <a:latin typeface="Arial" pitchFamily="34" charset="0"/>
                <a:ea typeface="+mj-ea"/>
                <a:cs typeface="Arial" pitchFamily="34" charset="0"/>
              </a:defRPr>
            </a:lvl1pPr>
          </a:lstStyle>
          <a:p>
            <a:pPr algn="ctr"/>
            <a:r>
              <a:rPr lang="en-US" sz="3600" dirty="0" smtClean="0"/>
              <a:t>From slag to inorganic polymer</a:t>
            </a:r>
            <a:endParaRPr lang="en-US" sz="3600" dirty="0"/>
          </a:p>
        </p:txBody>
      </p:sp>
      <p:grpSp>
        <p:nvGrpSpPr>
          <p:cNvPr id="27" name="Group 26"/>
          <p:cNvGrpSpPr/>
          <p:nvPr/>
        </p:nvGrpSpPr>
        <p:grpSpPr>
          <a:xfrm>
            <a:off x="71760" y="1092863"/>
            <a:ext cx="1334319" cy="1716524"/>
            <a:chOff x="130833" y="1092863"/>
            <a:chExt cx="1334319" cy="1716524"/>
          </a:xfrm>
        </p:grpSpPr>
        <p:pic>
          <p:nvPicPr>
            <p:cNvPr id="26" name="Afbeelding 10">
              <a:extLst>
                <a:ext uri="{FF2B5EF4-FFF2-40B4-BE49-F238E27FC236}">
                  <a16:creationId xmlns="" xmlns:a16="http://schemas.microsoft.com/office/drawing/2014/main" id="{E500D544-3982-403B-ADBE-C540B3156A2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7414" b="14560"/>
            <a:stretch/>
          </p:blipFill>
          <p:spPr>
            <a:xfrm>
              <a:off x="130833" y="1092863"/>
              <a:ext cx="1334319" cy="1418684"/>
            </a:xfrm>
            <a:prstGeom prst="rect">
              <a:avLst/>
            </a:prstGeom>
          </p:spPr>
        </p:pic>
        <p:sp>
          <p:nvSpPr>
            <p:cNvPr id="23" name="Rectangle 22"/>
            <p:cNvSpPr/>
            <p:nvPr/>
          </p:nvSpPr>
          <p:spPr>
            <a:xfrm>
              <a:off x="302189" y="2501610"/>
              <a:ext cx="1117614" cy="307777"/>
            </a:xfrm>
            <a:prstGeom prst="rect">
              <a:avLst/>
            </a:prstGeom>
          </p:spPr>
          <p:txBody>
            <a:bodyPr wrap="none">
              <a:spAutoFit/>
            </a:bodyPr>
            <a:lstStyle/>
            <a:p>
              <a:pPr eaLnBrk="0" fontAlgn="base" hangingPunct="0">
                <a:spcBef>
                  <a:spcPct val="0"/>
                </a:spcBef>
                <a:spcAft>
                  <a:spcPct val="0"/>
                </a:spcAft>
              </a:pPr>
              <a:r>
                <a:rPr lang="en-US" sz="1400" b="1" dirty="0" smtClean="0">
                  <a:solidFill>
                    <a:srgbClr val="000000"/>
                  </a:solidFill>
                  <a:latin typeface="Arial" panose="020B0604020202020204" pitchFamily="34" charset="0"/>
                </a:rPr>
                <a:t>Quenching</a:t>
              </a:r>
              <a:endParaRPr lang="nl-BE" sz="1400" b="1" dirty="0" err="1">
                <a:solidFill>
                  <a:srgbClr val="000000"/>
                </a:solidFill>
                <a:latin typeface="Arial" panose="020B0604020202020204" pitchFamily="34" charset="0"/>
              </a:endParaRPr>
            </a:p>
          </p:txBody>
        </p:sp>
      </p:grpSp>
      <p:cxnSp>
        <p:nvCxnSpPr>
          <p:cNvPr id="31" name="Straight Arrow Connector 30"/>
          <p:cNvCxnSpPr/>
          <p:nvPr/>
        </p:nvCxnSpPr>
        <p:spPr bwMode="auto">
          <a:xfrm>
            <a:off x="3062525" y="1802205"/>
            <a:ext cx="288032" cy="0"/>
          </a:xfrm>
          <a:prstGeom prst="straightConnector1">
            <a:avLst/>
          </a:prstGeom>
          <a:noFill/>
          <a:ln w="19050" cap="flat" cmpd="sng" algn="ctr">
            <a:solidFill>
              <a:srgbClr val="321E00"/>
            </a:solidFill>
            <a:prstDash val="solid"/>
            <a:round/>
            <a:headEnd type="none" w="med" len="med"/>
            <a:tailEnd type="triangle"/>
          </a:ln>
          <a:effectLst/>
        </p:spPr>
      </p:cxnSp>
      <p:cxnSp>
        <p:nvCxnSpPr>
          <p:cNvPr id="32" name="Straight Arrow Connector 31"/>
          <p:cNvCxnSpPr/>
          <p:nvPr/>
        </p:nvCxnSpPr>
        <p:spPr bwMode="auto">
          <a:xfrm>
            <a:off x="1426408" y="1802205"/>
            <a:ext cx="288032" cy="0"/>
          </a:xfrm>
          <a:prstGeom prst="straightConnector1">
            <a:avLst/>
          </a:prstGeom>
          <a:noFill/>
          <a:ln w="19050" cap="flat" cmpd="sng" algn="ctr">
            <a:solidFill>
              <a:srgbClr val="321E00"/>
            </a:solidFill>
            <a:prstDash val="solid"/>
            <a:round/>
            <a:headEnd type="none" w="med" len="med"/>
            <a:tailEnd type="triangle"/>
          </a:ln>
          <a:effectLst/>
        </p:spPr>
      </p:cxnSp>
      <p:sp>
        <p:nvSpPr>
          <p:cNvPr id="28" name="Rectangle 27"/>
          <p:cNvSpPr/>
          <p:nvPr/>
        </p:nvSpPr>
        <p:spPr>
          <a:xfrm>
            <a:off x="3240112" y="1036959"/>
            <a:ext cx="4984142" cy="2247034"/>
          </a:xfrm>
          <a:prstGeom prst="rect">
            <a:avLst/>
          </a:prstGeom>
          <a:noFill/>
          <a:ln w="28575">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9" name="TextBox 28"/>
          <p:cNvSpPr txBox="1"/>
          <p:nvPr/>
        </p:nvSpPr>
        <p:spPr>
          <a:xfrm>
            <a:off x="4152529" y="3901181"/>
            <a:ext cx="3638321" cy="369332"/>
          </a:xfrm>
          <a:prstGeom prst="rect">
            <a:avLst/>
          </a:prstGeom>
          <a:noFill/>
        </p:spPr>
        <p:txBody>
          <a:bodyPr wrap="square" rtlCol="0">
            <a:spAutoFit/>
          </a:bodyPr>
          <a:lstStyle/>
          <a:p>
            <a:r>
              <a:rPr lang="en-US" dirty="0" smtClean="0"/>
              <a:t>Effect of composition on reactivity</a:t>
            </a:r>
            <a:endParaRPr lang="nl-BE" dirty="0"/>
          </a:p>
        </p:txBody>
      </p:sp>
      <p:sp>
        <p:nvSpPr>
          <p:cNvPr id="30" name="Down Arrow 29"/>
          <p:cNvSpPr/>
          <p:nvPr/>
        </p:nvSpPr>
        <p:spPr>
          <a:xfrm>
            <a:off x="5725577" y="3438056"/>
            <a:ext cx="161089" cy="432048"/>
          </a:xfrm>
          <a:prstGeom prst="downArrow">
            <a:avLst/>
          </a:prstGeom>
          <a:solidFill>
            <a:srgbClr val="116E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3" name="Down Arrow 32"/>
          <p:cNvSpPr/>
          <p:nvPr/>
        </p:nvSpPr>
        <p:spPr>
          <a:xfrm>
            <a:off x="5778116" y="4418959"/>
            <a:ext cx="161089" cy="432048"/>
          </a:xfrm>
          <a:prstGeom prst="downArrow">
            <a:avLst/>
          </a:prstGeom>
          <a:solidFill>
            <a:srgbClr val="116E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4" name="TextBox 33"/>
          <p:cNvSpPr txBox="1"/>
          <p:nvPr/>
        </p:nvSpPr>
        <p:spPr>
          <a:xfrm>
            <a:off x="4723836" y="4963724"/>
            <a:ext cx="2715134" cy="369332"/>
          </a:xfrm>
          <a:prstGeom prst="rect">
            <a:avLst/>
          </a:prstGeom>
          <a:noFill/>
        </p:spPr>
        <p:txBody>
          <a:bodyPr wrap="square" rtlCol="0">
            <a:spAutoFit/>
          </a:bodyPr>
          <a:lstStyle/>
          <a:p>
            <a:r>
              <a:rPr lang="en-US" dirty="0" smtClean="0"/>
              <a:t>Isothermal calorimetry</a:t>
            </a:r>
            <a:endParaRPr lang="nl-BE" dirty="0"/>
          </a:p>
        </p:txBody>
      </p:sp>
      <p:sp>
        <p:nvSpPr>
          <p:cNvPr id="35" name="TextBox 34"/>
          <p:cNvSpPr txBox="1"/>
          <p:nvPr/>
        </p:nvSpPr>
        <p:spPr>
          <a:xfrm>
            <a:off x="8893667" y="6581001"/>
            <a:ext cx="269626" cy="276999"/>
          </a:xfrm>
          <a:prstGeom prst="rect">
            <a:avLst/>
          </a:prstGeom>
          <a:noFill/>
        </p:spPr>
        <p:txBody>
          <a:bodyPr wrap="none" rtlCol="0">
            <a:spAutoFit/>
          </a:bodyPr>
          <a:lstStyle/>
          <a:p>
            <a:r>
              <a:rPr lang="en-US" sz="1200" dirty="0" smtClean="0">
                <a:solidFill>
                  <a:schemeClr val="bg1"/>
                </a:solidFill>
              </a:rPr>
              <a:t>4</a:t>
            </a:r>
            <a:endParaRPr lang="nl-BE" sz="1200" dirty="0">
              <a:solidFill>
                <a:schemeClr val="bg1"/>
              </a:solidFill>
            </a:endParaRPr>
          </a:p>
        </p:txBody>
      </p:sp>
    </p:spTree>
    <p:extLst>
      <p:ext uri="{BB962C8B-B14F-4D97-AF65-F5344CB8AC3E}">
        <p14:creationId xmlns:p14="http://schemas.microsoft.com/office/powerpoint/2010/main" val="3972246123"/>
      </p:ext>
    </p:extLst>
  </p:cSld>
  <p:clrMapOvr>
    <a:masterClrMapping/>
  </p:clrMapOvr>
  <p:timing>
    <p:tnLst>
      <p:par>
        <p:cTn id="1" dur="indefinite" restart="never" nodeType="tmRoot"/>
      </p:par>
    </p:tnLst>
  </p:timing>
</p:sld>
</file>

<file path=ppt/theme/theme1.xml><?xml version="1.0" encoding="utf-8"?>
<a:theme xmlns:a="http://schemas.openxmlformats.org/drawingml/2006/main" name="Corporate-KU Leuven-Liggend-Achtergrond Wit">
  <a:themeElements>
    <a:clrScheme name="KU Leuven Corporate">
      <a:dk1>
        <a:srgbClr val="00407A"/>
      </a:dk1>
      <a:lt1>
        <a:srgbClr val="FFFFFF"/>
      </a:lt1>
      <a:dk2>
        <a:srgbClr val="52BDEC"/>
      </a:dk2>
      <a:lt2>
        <a:srgbClr val="FFFFFF"/>
      </a:lt2>
      <a:accent1>
        <a:srgbClr val="00407A"/>
      </a:accent1>
      <a:accent2>
        <a:srgbClr val="1D8DB0"/>
      </a:accent2>
      <a:accent3>
        <a:srgbClr val="52BDEC"/>
      </a:accent3>
      <a:accent4>
        <a:srgbClr val="00407A"/>
      </a:accent4>
      <a:accent5>
        <a:srgbClr val="FF9E0F"/>
      </a:accent5>
      <a:accent6>
        <a:srgbClr val="FF4D00"/>
      </a:accent6>
      <a:hlink>
        <a:srgbClr val="1D8DB0"/>
      </a:hlink>
      <a:folHlink>
        <a:srgbClr val="00407A"/>
      </a:folHlink>
    </a:clrScheme>
    <a:fontScheme name="KULeuven">
      <a:majorFont>
        <a:latin typeface="Arial"/>
        <a:ea typeface=""/>
        <a:cs typeface=""/>
      </a:majorFont>
      <a:minorFont>
        <a:latin typeface="Arial"/>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116E8A"/>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Corporate-KU Leuven-Liggend-Achtergrond Wit en Watermerk">
  <a:themeElements>
    <a:clrScheme name="KU Leuven Corporate">
      <a:dk1>
        <a:srgbClr val="00407A"/>
      </a:dk1>
      <a:lt1>
        <a:srgbClr val="FFFFFF"/>
      </a:lt1>
      <a:dk2>
        <a:srgbClr val="52BDEC"/>
      </a:dk2>
      <a:lt2>
        <a:srgbClr val="FFFFFF"/>
      </a:lt2>
      <a:accent1>
        <a:srgbClr val="00407A"/>
      </a:accent1>
      <a:accent2>
        <a:srgbClr val="1D8DB0"/>
      </a:accent2>
      <a:accent3>
        <a:srgbClr val="52BDEC"/>
      </a:accent3>
      <a:accent4>
        <a:srgbClr val="00407A"/>
      </a:accent4>
      <a:accent5>
        <a:srgbClr val="FF9E0F"/>
      </a:accent5>
      <a:accent6>
        <a:srgbClr val="FF4D00"/>
      </a:accent6>
      <a:hlink>
        <a:srgbClr val="1D8DB0"/>
      </a:hlink>
      <a:folHlink>
        <a:srgbClr val="00407A"/>
      </a:folHlink>
    </a:clrScheme>
    <a:fontScheme name="KULeuven">
      <a:majorFont>
        <a:latin typeface="Arial"/>
        <a:ea typeface=""/>
        <a:cs typeface=""/>
      </a:majorFont>
      <a:minorFont>
        <a:latin typeface="Arial"/>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116E8A"/>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3.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corporate-KULeuven</Template>
  <TotalTime>18388</TotalTime>
  <Words>1707</Words>
  <Application>Microsoft Office PowerPoint</Application>
  <PresentationFormat>Custom</PresentationFormat>
  <Paragraphs>499</Paragraphs>
  <Slides>33</Slides>
  <Notes>17</Notes>
  <HiddenSlides>0</HiddenSlides>
  <MMClips>1</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33</vt:i4>
      </vt:variant>
    </vt:vector>
  </HeadingPairs>
  <TitlesOfParts>
    <vt:vector size="40" baseType="lpstr">
      <vt:lpstr>Arial</vt:lpstr>
      <vt:lpstr>Calibri</vt:lpstr>
      <vt:lpstr>Courier New</vt:lpstr>
      <vt:lpstr>Times New Roman</vt:lpstr>
      <vt:lpstr>Wingdings</vt:lpstr>
      <vt:lpstr>Corporate-KU Leuven-Liggend-Achtergrond Wit</vt:lpstr>
      <vt:lpstr>Corporate-KU Leuven-Liggend-Achtergrond Wit en Watermerk</vt:lpstr>
      <vt:lpstr>PowerPoint Presentation</vt:lpstr>
      <vt:lpstr>Alternative cement</vt:lpstr>
      <vt:lpstr>Alkali-activated materials</vt:lpstr>
      <vt:lpstr>Alkali-activated materials</vt:lpstr>
      <vt:lpstr>Design of Fe-rich slags</vt:lpstr>
      <vt:lpstr>Design of Fe-rich slags</vt:lpstr>
      <vt:lpstr>PowerPoint Presentation</vt:lpstr>
      <vt:lpstr>PowerPoint Presentation</vt:lpstr>
      <vt:lpstr>PowerPoint Presentation</vt:lpstr>
      <vt:lpstr>PowerPoint Presentation</vt:lpstr>
      <vt:lpstr>PowerPoint Presentation</vt:lpstr>
      <vt:lpstr>Environment of Fe ions on slag structure</vt:lpstr>
      <vt:lpstr>Environment of Fe ions on slag structure</vt:lpstr>
      <vt:lpstr>Environment of Fe ions on slag structure</vt:lpstr>
      <vt:lpstr>Environment of Fe ions on slag structure</vt:lpstr>
      <vt:lpstr>Environment of Fe ions on slag structure</vt:lpstr>
      <vt:lpstr>Environment of Fe ions on slag structure</vt:lpstr>
      <vt:lpstr>Environment of Fe ions on slag structure</vt:lpstr>
      <vt:lpstr>Environment of Fe ions on slag structure</vt:lpstr>
      <vt:lpstr>PowerPoint Presentation</vt:lpstr>
      <vt:lpstr>Reaction kinetics</vt:lpstr>
      <vt:lpstr>PowerPoint Presentation</vt:lpstr>
      <vt:lpstr>Compressive strength evolution</vt:lpstr>
      <vt:lpstr>Compressive strength evolution</vt:lpstr>
      <vt:lpstr>Compressive strength evolution</vt:lpstr>
      <vt:lpstr>Compressive strength evolution</vt:lpstr>
      <vt:lpstr>Conclusions</vt:lpstr>
      <vt:lpstr>PowerPoint Presentation</vt:lpstr>
      <vt:lpstr>PowerPoint Presentation</vt:lpstr>
      <vt:lpstr>PowerPoint Presentation</vt:lpstr>
      <vt:lpstr>PowerPoint Presentation</vt:lpstr>
      <vt:lpstr>PowerPoint Presentation</vt:lpstr>
      <vt:lpstr>PowerPoint Presentation</vt:lpstr>
    </vt:vector>
  </TitlesOfParts>
  <Company>KULeuven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ICTS | Communicatie, Servicepunt en Opleiding</dc:creator>
  <dc:description>Huisstijl KU Leuven - versie 24 juli 2012</dc:description>
  <cp:lastModifiedBy>Christina Siakati</cp:lastModifiedBy>
  <cp:revision>690</cp:revision>
  <dcterms:created xsi:type="dcterms:W3CDTF">2012-07-10T07:57:57Z</dcterms:created>
  <dcterms:modified xsi:type="dcterms:W3CDTF">2019-04-03T12:54:01Z</dcterms:modified>
</cp:coreProperties>
</file>